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608" r:id="rId2"/>
    <p:sldId id="704" r:id="rId3"/>
    <p:sldId id="705" r:id="rId4"/>
    <p:sldId id="703" r:id="rId5"/>
    <p:sldId id="709" r:id="rId6"/>
    <p:sldId id="636" r:id="rId7"/>
    <p:sldId id="706" r:id="rId8"/>
    <p:sldId id="713" r:id="rId9"/>
    <p:sldId id="711" r:id="rId10"/>
    <p:sldId id="712" r:id="rId11"/>
    <p:sldId id="708" r:id="rId12"/>
    <p:sldId id="707" r:id="rId13"/>
    <p:sldId id="718" r:id="rId14"/>
    <p:sldId id="710" r:id="rId15"/>
    <p:sldId id="714" r:id="rId16"/>
    <p:sldId id="715" r:id="rId17"/>
    <p:sldId id="716" r:id="rId18"/>
    <p:sldId id="717" r:id="rId19"/>
    <p:sldId id="652" r:id="rId20"/>
  </p:sldIdLst>
  <p:sldSz cx="10080625" cy="7559675"/>
  <p:notesSz cx="9874250" cy="679767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CC"/>
    <a:srgbClr val="E7EEFD"/>
    <a:srgbClr val="FDCC69"/>
    <a:srgbClr val="FF9966"/>
    <a:srgbClr val="FF9933"/>
    <a:srgbClr val="9999FF"/>
    <a:srgbClr val="0033CC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05" autoAdjust="0"/>
    <p:restoredTop sz="99657" autoAdjust="0"/>
  </p:normalViewPr>
  <p:slideViewPr>
    <p:cSldViewPr snapToGrid="0">
      <p:cViewPr>
        <p:scale>
          <a:sx n="96" d="100"/>
          <a:sy n="96" d="100"/>
        </p:scale>
        <p:origin x="-2442" y="-34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82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-2022" y="-102"/>
      </p:cViewPr>
      <p:guideLst>
        <p:guide orient="horz" pos="1832"/>
        <p:guide pos="2822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313018258765551E-2"/>
          <c:y val="0.17058841213130296"/>
          <c:w val="0.93937396348246893"/>
          <c:h val="0.5873950998415946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служащих, представляющих сведения о доходах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876</c:v>
                </c:pt>
                <c:pt idx="1">
                  <c:v>997</c:v>
                </c:pt>
                <c:pt idx="2">
                  <c:v>1037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Лист1!$C$2:$C$5</c:f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Лист1!$D$2:$D$5</c:f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7738240"/>
        <c:axId val="87739776"/>
      </c:lineChart>
      <c:catAx>
        <c:axId val="8773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+mj-lt"/>
              </a:defRPr>
            </a:pPr>
            <a:endParaRPr lang="ru-RU"/>
          </a:p>
        </c:txPr>
        <c:crossAx val="87739776"/>
        <c:crosses val="autoZero"/>
        <c:auto val="1"/>
        <c:lblAlgn val="ctr"/>
        <c:lblOffset val="100"/>
        <c:noMultiLvlLbl val="0"/>
      </c:catAx>
      <c:valAx>
        <c:axId val="877397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738240"/>
        <c:crosses val="autoZero"/>
        <c:crossBetween val="between"/>
      </c:valAx>
      <c:spPr>
        <a:solidFill>
          <a:srgbClr val="E7EEFD"/>
        </a:solidFill>
        <a:ln w="25398"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a:ln>
      </c:spPr>
    </c:plotArea>
    <c:legend>
      <c:legendPos val="t"/>
      <c:layout/>
      <c:overlay val="0"/>
      <c:txPr>
        <a:bodyPr/>
        <a:lstStyle/>
        <a:p>
          <a:pPr>
            <a:defRPr sz="1600">
              <a:latin typeface="+mj-lt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gradFill rotWithShape="0">
          <a:gsLst>
            <a:gs pos="0">
              <a:srgbClr val="DDDDDD"/>
            </a:gs>
            <a:gs pos="100000">
              <a:srgbClr val="DDDDDD">
                <a:gamma/>
                <a:tint val="0"/>
                <a:invGamma/>
              </a:srgbClr>
            </a:gs>
          </a:gsLst>
          <a:lin ang="5400000" scaled="1"/>
        </a:gradFill>
        <a:ln w="12700">
          <a:solidFill>
            <a:schemeClr val="tx1"/>
          </a:solidFill>
          <a:prstDash val="solid"/>
        </a:ln>
      </c:spPr>
    </c:sideWall>
    <c:backWall>
      <c:thickness val="0"/>
      <c:spPr>
        <a:gradFill rotWithShape="0">
          <a:gsLst>
            <a:gs pos="0">
              <a:srgbClr val="DDDDDD"/>
            </a:gs>
            <a:gs pos="100000">
              <a:srgbClr val="DDDDDD">
                <a:gamma/>
                <a:tint val="0"/>
                <a:invGamma/>
              </a:srgbClr>
            </a:gs>
          </a:gsLst>
          <a:lin ang="5400000" scaled="1"/>
        </a:gradFill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4631828978622329E-2"/>
          <c:y val="7.3846153846153853E-2"/>
          <c:w val="0.63895486935866985"/>
          <c:h val="0.809230769230768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выдано предостережений</c:v>
                </c:pt>
              </c:strCache>
            </c:strRef>
          </c:tx>
          <c:spPr>
            <a:solidFill>
              <a:srgbClr val="33CCCC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6707010936996263E-3"/>
                  <c:y val="0.14564547314148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1603714724002782E-4"/>
                  <c:y val="0.102848095945302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06810206597421E-2"/>
                  <c:y val="-3.1688850281615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616779687332738E-3"/>
                  <c:y val="0.103542466444363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72">
                <a:noFill/>
              </a:ln>
            </c:spPr>
            <c:txPr>
              <a:bodyPr/>
              <a:lstStyle/>
              <a:p>
                <a:pPr>
                  <a:defRPr sz="1324" b="1" i="0" u="none" strike="noStrike" baseline="0">
                    <a:solidFill>
                      <a:schemeClr val="tx1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7</c:v>
                </c:pt>
                <c:pt idx="1">
                  <c:v>7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количество лиц, привлеченных к дисциплинарной ответственности</c:v>
                </c:pt>
              </c:strCache>
            </c:strRef>
          </c:tx>
          <c:spPr>
            <a:solidFill>
              <a:srgbClr val="FFFF00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544479895295428E-3"/>
                  <c:y val="0.1245890660464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9727631207668772E-3"/>
                  <c:y val="0.105080561549023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068168393193753E-2"/>
                  <c:y val="-3.0150755176955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8635722791194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72">
                <a:noFill/>
              </a:ln>
            </c:spPr>
            <c:txPr>
              <a:bodyPr/>
              <a:lstStyle/>
              <a:p>
                <a:pPr>
                  <a:defRPr sz="1324" b="1" i="0" u="none" strike="noStrike" baseline="0">
                    <a:solidFill>
                      <a:schemeClr val="tx1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16</c:v>
                </c:pt>
                <c:pt idx="1">
                  <c:v>19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84656128"/>
        <c:axId val="84657664"/>
        <c:axId val="0"/>
      </c:bar3DChart>
      <c:catAx>
        <c:axId val="84656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24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84657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4657664"/>
        <c:scaling>
          <c:orientation val="minMax"/>
        </c:scaling>
        <c:delete val="0"/>
        <c:axPos val="l"/>
        <c:majorGridlines>
          <c:spPr>
            <a:ln w="3172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24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84656128"/>
        <c:crosses val="autoZero"/>
        <c:crossBetween val="between"/>
      </c:valAx>
      <c:spPr>
        <a:noFill/>
        <a:ln w="25397">
          <a:noFill/>
        </a:ln>
      </c:spPr>
    </c:plotArea>
    <c:legend>
      <c:legendPos val="r"/>
      <c:layout>
        <c:manualLayout>
          <c:xMode val="edge"/>
          <c:yMode val="edge"/>
          <c:x val="0.69714968744245853"/>
          <c:y val="0.12307681539807525"/>
          <c:w val="0.2980998124342662"/>
          <c:h val="0.6"/>
        </c:manualLayout>
      </c:layout>
      <c:overlay val="0"/>
      <c:spPr>
        <a:solidFill>
          <a:srgbClr val="FFFFFF"/>
        </a:solidFill>
        <a:ln w="25372">
          <a:noFill/>
        </a:ln>
      </c:spPr>
      <c:txPr>
        <a:bodyPr/>
        <a:lstStyle/>
        <a:p>
          <a:pPr>
            <a:defRPr sz="1284" b="1" i="0" u="none" strike="noStrike" baseline="0">
              <a:solidFill>
                <a:schemeClr val="tx1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324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/>
            </a:pPr>
            <a:endParaRPr lang="ru-RU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поступивших уведомленний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рассмотренных уведомлений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Возбуждено уголовных дел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106112"/>
        <c:axId val="108107648"/>
        <c:axId val="0"/>
      </c:bar3DChart>
      <c:catAx>
        <c:axId val="10810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8107648"/>
        <c:crosses val="autoZero"/>
        <c:auto val="1"/>
        <c:lblAlgn val="ctr"/>
        <c:lblOffset val="100"/>
        <c:noMultiLvlLbl val="0"/>
      </c:catAx>
      <c:valAx>
        <c:axId val="1081076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106112"/>
        <c:crosses val="autoZero"/>
        <c:crossBetween val="between"/>
      </c:valAx>
      <c:spPr>
        <a:noFill/>
        <a:ln w="22996">
          <a:noFill/>
        </a:ln>
      </c:spPr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63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Привлечено к дисциплинарной ответственности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19</c:v>
                </c:pt>
                <c:pt idx="2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Привлечено к административной ответственности</c:v>
                </c:pt>
              </c:strCache>
            </c:strRef>
          </c:tx>
          <c:dLbls>
            <c:dLbl>
              <c:idx val="0"/>
              <c:layout>
                <c:manualLayout>
                  <c:x val="-4.796905222437137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106382978723404E-2"/>
                  <c:y val="2.9368575624082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Привлечено к уголовной ответственности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I полугодие 2016 года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248384"/>
        <c:axId val="119249920"/>
      </c:lineChart>
      <c:catAx>
        <c:axId val="119248384"/>
        <c:scaling>
          <c:orientation val="minMax"/>
        </c:scaling>
        <c:delete val="0"/>
        <c:axPos val="b"/>
        <c:majorTickMark val="out"/>
        <c:minorTickMark val="none"/>
        <c:tickLblPos val="nextTo"/>
        <c:crossAx val="119249920"/>
        <c:crosses val="autoZero"/>
        <c:auto val="1"/>
        <c:lblAlgn val="ctr"/>
        <c:lblOffset val="100"/>
        <c:noMultiLvlLbl val="0"/>
      </c:catAx>
      <c:valAx>
        <c:axId val="119249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2483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>
                <a:latin typeface="+mj-lt"/>
              </a:rPr>
              <a:t>Материалы, рассмотренные комиссиями в I полугодии 2016 года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920973313139642E-2"/>
          <c:y val="0.18094057467270805"/>
          <c:w val="0.44690109434711928"/>
          <c:h val="0.5645427564895513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Материалы, рассмотренные комиссиями в I полугодии 2016 года</c:v>
                </c:pt>
              </c:strCache>
            </c:strRef>
          </c:tx>
          <c:dLbls>
            <c:spPr>
              <a:noFill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Уведомления служащих об иной оплачиваемой работе</c:v>
                </c:pt>
                <c:pt idx="1">
                  <c:v>Обращения граждан о даче согласия на замещение должности в коммерческой или некоммерческой организации либо на выполнение работ на условиях гражданско-парвового договора</c:v>
                </c:pt>
                <c:pt idx="2">
                  <c:v>Уведомления служащих о возможном возникновении конфликта интересов</c:v>
                </c:pt>
                <c:pt idx="3">
                  <c:v>Уведомления служащих о невозможности по объективным причинам представить сведения о доходах, расходах, об имуществе и обязательствах имущественного характера супруга (супрруги) и несовершеннолетних детей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</c:v>
                </c:pt>
                <c:pt idx="1">
                  <c:v>34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>
                <a:latin typeface="+mj-lt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>
                <a:latin typeface="+mj-lt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>
                <a:latin typeface="+mj-lt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>
                <a:latin typeface="+mj-lt"/>
              </a:defRPr>
            </a:pPr>
            <a:endParaRPr lang="ru-RU"/>
          </a:p>
        </c:txPr>
      </c:legendEntry>
      <c:layout>
        <c:manualLayout>
          <c:xMode val="edge"/>
          <c:yMode val="edge"/>
          <c:x val="0.46589142401838796"/>
          <c:y val="9.8690136896266767E-2"/>
          <c:w val="0.52596986326535411"/>
          <c:h val="0.9013098631037331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21BC91-F84C-4719-8018-670583D43556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3CF836-D947-4424-AB36-477E7A3EC60D}">
      <dgm:prSet phldrT="[Текст]" custT="1"/>
      <dgm:spPr/>
      <dgm:t>
        <a:bodyPr/>
        <a:lstStyle/>
        <a:p>
          <a:r>
            <a:rPr lang="ru-RU" sz="1400" dirty="0" smtClean="0"/>
            <a:t>В рамках обеспечения соблюдения ограничений, запретов и требований, установленных в целях противодействия коррупции осуществляется:</a:t>
          </a:r>
          <a:endParaRPr lang="ru-RU" sz="1400" dirty="0"/>
        </a:p>
      </dgm:t>
    </dgm:pt>
    <dgm:pt modelId="{ECE6EC13-6C06-4D69-AF1C-139455B38D20}" type="parTrans" cxnId="{DD0D3A77-B9F7-4D06-9889-F35A7FD4C35E}">
      <dgm:prSet/>
      <dgm:spPr/>
      <dgm:t>
        <a:bodyPr/>
        <a:lstStyle/>
        <a:p>
          <a:endParaRPr lang="ru-RU"/>
        </a:p>
      </dgm:t>
    </dgm:pt>
    <dgm:pt modelId="{E87C1CE2-1DC0-4245-9908-CCF06433D666}" type="sibTrans" cxnId="{DD0D3A77-B9F7-4D06-9889-F35A7FD4C35E}">
      <dgm:prSet/>
      <dgm:spPr/>
      <dgm:t>
        <a:bodyPr/>
        <a:lstStyle/>
        <a:p>
          <a:endParaRPr lang="ru-RU"/>
        </a:p>
      </dgm:t>
    </dgm:pt>
    <dgm:pt modelId="{4569AAE1-1A23-4831-A61E-7B1D32788F26}">
      <dgm:prSet phldrT="[Текст]"/>
      <dgm:spPr/>
      <dgm:t>
        <a:bodyPr/>
        <a:lstStyle/>
        <a:p>
          <a:endParaRPr lang="ru-RU"/>
        </a:p>
      </dgm:t>
    </dgm:pt>
    <dgm:pt modelId="{27BF7CD1-BC93-456C-BB46-F141336E4CCB}" type="parTrans" cxnId="{27D3B7D0-4A0D-490A-99B8-10BA233F6867}">
      <dgm:prSet/>
      <dgm:spPr/>
      <dgm:t>
        <a:bodyPr/>
        <a:lstStyle/>
        <a:p>
          <a:endParaRPr lang="ru-RU"/>
        </a:p>
      </dgm:t>
    </dgm:pt>
    <dgm:pt modelId="{86D3CBAD-7E54-48F3-A6BD-4F93DE34D76C}" type="sibTrans" cxnId="{27D3B7D0-4A0D-490A-99B8-10BA233F6867}">
      <dgm:prSet/>
      <dgm:spPr/>
      <dgm:t>
        <a:bodyPr/>
        <a:lstStyle/>
        <a:p>
          <a:endParaRPr lang="ru-RU"/>
        </a:p>
      </dgm:t>
    </dgm:pt>
    <dgm:pt modelId="{CB53EF6B-624F-4A3A-BC60-FE41EEA3C629}">
      <dgm:prSet phldrT="[Текст]"/>
      <dgm:spPr/>
      <dgm:t>
        <a:bodyPr/>
        <a:lstStyle/>
        <a:p>
          <a:endParaRPr lang="ru-RU"/>
        </a:p>
      </dgm:t>
    </dgm:pt>
    <dgm:pt modelId="{70FA1A9D-86E2-4235-AA25-06B07584F435}" type="parTrans" cxnId="{E98DFF55-A074-4B2C-BD34-9412CF8F3F37}">
      <dgm:prSet/>
      <dgm:spPr/>
      <dgm:t>
        <a:bodyPr/>
        <a:lstStyle/>
        <a:p>
          <a:endParaRPr lang="ru-RU"/>
        </a:p>
      </dgm:t>
    </dgm:pt>
    <dgm:pt modelId="{CB5638F7-7B59-4AF2-A6ED-6FBADA914EA7}" type="sibTrans" cxnId="{E98DFF55-A074-4B2C-BD34-9412CF8F3F37}">
      <dgm:prSet/>
      <dgm:spPr/>
      <dgm:t>
        <a:bodyPr/>
        <a:lstStyle/>
        <a:p>
          <a:endParaRPr lang="ru-RU"/>
        </a:p>
      </dgm:t>
    </dgm:pt>
    <dgm:pt modelId="{17F68F7D-0097-4113-A255-0246F914F2ED}">
      <dgm:prSet phldrT="[Текст]"/>
      <dgm:spPr/>
      <dgm:t>
        <a:bodyPr/>
        <a:lstStyle/>
        <a:p>
          <a:endParaRPr lang="ru-RU"/>
        </a:p>
      </dgm:t>
    </dgm:pt>
    <dgm:pt modelId="{01FCDD94-7E46-44CD-A2CD-9E0D11DDC371}" type="parTrans" cxnId="{3839614E-947F-44F4-9194-901BC15CE499}">
      <dgm:prSet/>
      <dgm:spPr/>
      <dgm:t>
        <a:bodyPr/>
        <a:lstStyle/>
        <a:p>
          <a:endParaRPr lang="ru-RU"/>
        </a:p>
      </dgm:t>
    </dgm:pt>
    <dgm:pt modelId="{B0FE4527-2724-48C1-8646-DB5C23D2E79B}" type="sibTrans" cxnId="{3839614E-947F-44F4-9194-901BC15CE499}">
      <dgm:prSet/>
      <dgm:spPr/>
      <dgm:t>
        <a:bodyPr/>
        <a:lstStyle/>
        <a:p>
          <a:endParaRPr lang="ru-RU"/>
        </a:p>
      </dgm:t>
    </dgm:pt>
    <dgm:pt modelId="{052BE609-76FC-4E99-A7D5-DD281672889F}">
      <dgm:prSet phldrT="[Текст]"/>
      <dgm:spPr/>
      <dgm:t>
        <a:bodyPr/>
        <a:lstStyle/>
        <a:p>
          <a:endParaRPr lang="ru-RU"/>
        </a:p>
      </dgm:t>
    </dgm:pt>
    <dgm:pt modelId="{6E4246F6-7589-4EC7-9F60-12148E006CC7}" type="parTrans" cxnId="{874D7935-C42D-4E01-9105-A78BE8F9D552}">
      <dgm:prSet/>
      <dgm:spPr/>
      <dgm:t>
        <a:bodyPr/>
        <a:lstStyle/>
        <a:p>
          <a:endParaRPr lang="ru-RU"/>
        </a:p>
      </dgm:t>
    </dgm:pt>
    <dgm:pt modelId="{BA53E975-49A5-4D6B-B316-4BA41027C2D5}" type="sibTrans" cxnId="{874D7935-C42D-4E01-9105-A78BE8F9D552}">
      <dgm:prSet/>
      <dgm:spPr/>
      <dgm:t>
        <a:bodyPr/>
        <a:lstStyle/>
        <a:p>
          <a:endParaRPr lang="ru-RU"/>
        </a:p>
      </dgm:t>
    </dgm:pt>
    <dgm:pt modelId="{4C3ADAAA-A702-4334-97A6-4665250A504F}">
      <dgm:prSet/>
      <dgm:spPr/>
      <dgm:t>
        <a:bodyPr/>
        <a:lstStyle/>
        <a:p>
          <a:r>
            <a:rPr lang="ru-RU" dirty="0" smtClean="0"/>
            <a:t>Контроль соблюдения служащими установленного </a:t>
          </a:r>
          <a:r>
            <a:rPr lang="ru-RU" smtClean="0"/>
            <a:t>порядка о </a:t>
          </a:r>
          <a:r>
            <a:rPr lang="ru-RU" dirty="0" smtClean="0"/>
            <a:t>получении подарка</a:t>
          </a:r>
          <a:endParaRPr lang="ru-RU" dirty="0"/>
        </a:p>
      </dgm:t>
    </dgm:pt>
    <dgm:pt modelId="{266CEB87-E41E-4D87-9AA3-B518DD0DFBED}" type="parTrans" cxnId="{25E62B6E-ED5E-4CDF-A0EE-1DB4C8D2F0C9}">
      <dgm:prSet/>
      <dgm:spPr/>
      <dgm:t>
        <a:bodyPr/>
        <a:lstStyle/>
        <a:p>
          <a:endParaRPr lang="ru-RU"/>
        </a:p>
      </dgm:t>
    </dgm:pt>
    <dgm:pt modelId="{34DB6227-562A-4221-A15E-6F4357C37FFD}" type="sibTrans" cxnId="{25E62B6E-ED5E-4CDF-A0EE-1DB4C8D2F0C9}">
      <dgm:prSet/>
      <dgm:spPr/>
      <dgm:t>
        <a:bodyPr/>
        <a:lstStyle/>
        <a:p>
          <a:endParaRPr lang="ru-RU"/>
        </a:p>
      </dgm:t>
    </dgm:pt>
    <dgm:pt modelId="{98E1B9F9-D820-42DE-B647-74DEDD92E7DD}">
      <dgm:prSet/>
      <dgm:spPr/>
      <dgm:t>
        <a:bodyPr/>
        <a:lstStyle/>
        <a:p>
          <a:r>
            <a:rPr lang="ru-RU" dirty="0" smtClean="0"/>
            <a:t>Работа по предотвращению и  (или) урегулированию конфликта интересов</a:t>
          </a:r>
          <a:endParaRPr lang="ru-RU" dirty="0"/>
        </a:p>
      </dgm:t>
    </dgm:pt>
    <dgm:pt modelId="{BB3A6902-1439-438B-ACE5-3D7531AAE301}" type="parTrans" cxnId="{2241F134-E398-4917-B518-70F5FCD2CA38}">
      <dgm:prSet/>
      <dgm:spPr/>
      <dgm:t>
        <a:bodyPr/>
        <a:lstStyle/>
        <a:p>
          <a:endParaRPr lang="ru-RU"/>
        </a:p>
      </dgm:t>
    </dgm:pt>
    <dgm:pt modelId="{1B89358E-C3AB-442F-88D5-52DA900249F3}" type="sibTrans" cxnId="{2241F134-E398-4917-B518-70F5FCD2CA38}">
      <dgm:prSet/>
      <dgm:spPr/>
      <dgm:t>
        <a:bodyPr/>
        <a:lstStyle/>
        <a:p>
          <a:endParaRPr lang="ru-RU"/>
        </a:p>
      </dgm:t>
    </dgm:pt>
    <dgm:pt modelId="{60D8A990-02B0-4EC9-86B9-AC75DB22D3C7}">
      <dgm:prSet/>
      <dgm:spPr/>
      <dgm:t>
        <a:bodyPr/>
        <a:lstStyle/>
        <a:p>
          <a:r>
            <a:rPr lang="ru-RU" dirty="0" smtClean="0"/>
            <a:t>Анализ уведомлений служащих об иной оплачиваемой работе</a:t>
          </a:r>
          <a:endParaRPr lang="ru-RU" dirty="0"/>
        </a:p>
      </dgm:t>
    </dgm:pt>
    <dgm:pt modelId="{ABE5C353-B05A-4591-8D11-AFBEBB1C2D4B}" type="parTrans" cxnId="{AEF53A2C-4D62-4266-8245-A8CFF12A6F07}">
      <dgm:prSet/>
      <dgm:spPr/>
      <dgm:t>
        <a:bodyPr/>
        <a:lstStyle/>
        <a:p>
          <a:endParaRPr lang="ru-RU"/>
        </a:p>
      </dgm:t>
    </dgm:pt>
    <dgm:pt modelId="{74C69F37-98ED-409D-A954-98D75B09EEA4}" type="sibTrans" cxnId="{AEF53A2C-4D62-4266-8245-A8CFF12A6F07}">
      <dgm:prSet/>
      <dgm:spPr/>
      <dgm:t>
        <a:bodyPr/>
        <a:lstStyle/>
        <a:p>
          <a:endParaRPr lang="ru-RU"/>
        </a:p>
      </dgm:t>
    </dgm:pt>
    <dgm:pt modelId="{05397400-9C45-42E7-BE22-E9581181C1D9}">
      <dgm:prSet/>
      <dgm:spPr/>
      <dgm:t>
        <a:bodyPr/>
        <a:lstStyle/>
        <a:p>
          <a:r>
            <a:rPr lang="ru-RU" dirty="0" smtClean="0"/>
            <a:t>Работа с уведомлениями служащих о склонении к совершению коррупционных правонарушений</a:t>
          </a:r>
          <a:endParaRPr lang="ru-RU" dirty="0"/>
        </a:p>
      </dgm:t>
    </dgm:pt>
    <dgm:pt modelId="{BFC9B3D8-3EBF-4E43-BC9D-A3E849E730A2}" type="parTrans" cxnId="{042DE0AA-DC19-4BD5-9A31-0AC13A1CB00F}">
      <dgm:prSet/>
      <dgm:spPr/>
      <dgm:t>
        <a:bodyPr/>
        <a:lstStyle/>
        <a:p>
          <a:endParaRPr lang="ru-RU"/>
        </a:p>
      </dgm:t>
    </dgm:pt>
    <dgm:pt modelId="{90073553-7A42-4BE4-AD2C-56323D989748}" type="sibTrans" cxnId="{042DE0AA-DC19-4BD5-9A31-0AC13A1CB00F}">
      <dgm:prSet/>
      <dgm:spPr/>
      <dgm:t>
        <a:bodyPr/>
        <a:lstStyle/>
        <a:p>
          <a:endParaRPr lang="ru-RU"/>
        </a:p>
      </dgm:t>
    </dgm:pt>
    <dgm:pt modelId="{5E4DE7E6-3590-4A2B-B9C6-A7EFD491FEC6}">
      <dgm:prSet/>
      <dgm:spPr/>
      <dgm:t>
        <a:bodyPr/>
        <a:lstStyle/>
        <a:p>
          <a:r>
            <a:rPr lang="ru-RU" dirty="0" smtClean="0"/>
            <a:t>Анализ соблюдения ограничений гражданами при заключении трудового договора после увольнения с гражданской службы</a:t>
          </a:r>
          <a:endParaRPr lang="ru-RU" dirty="0"/>
        </a:p>
      </dgm:t>
    </dgm:pt>
    <dgm:pt modelId="{7C9A4F40-5120-4FD4-AA12-FDEF55C9C646}" type="parTrans" cxnId="{955BDA69-44EB-403E-8629-864C3EB261E0}">
      <dgm:prSet/>
      <dgm:spPr/>
      <dgm:t>
        <a:bodyPr/>
        <a:lstStyle/>
        <a:p>
          <a:endParaRPr lang="ru-RU"/>
        </a:p>
      </dgm:t>
    </dgm:pt>
    <dgm:pt modelId="{C53B7396-0D2F-4092-BC77-85AB7FDB9B99}" type="sibTrans" cxnId="{955BDA69-44EB-403E-8629-864C3EB261E0}">
      <dgm:prSet/>
      <dgm:spPr/>
      <dgm:t>
        <a:bodyPr/>
        <a:lstStyle/>
        <a:p>
          <a:endParaRPr lang="ru-RU"/>
        </a:p>
      </dgm:t>
    </dgm:pt>
    <dgm:pt modelId="{3368C1C3-E561-413A-86A4-41BF1CD1D83E}" type="pres">
      <dgm:prSet presAssocID="{9721BC91-F84C-4719-8018-670583D435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4E8B99-8D9F-448D-A613-EF0D51EBCF82}" type="pres">
      <dgm:prSet presAssocID="{353CF836-D947-4424-AB36-477E7A3EC60D}" presName="centerShape" presStyleLbl="node0" presStyleIdx="0" presStyleCnt="1" custScaleX="121331"/>
      <dgm:spPr/>
      <dgm:t>
        <a:bodyPr/>
        <a:lstStyle/>
        <a:p>
          <a:endParaRPr lang="ru-RU"/>
        </a:p>
      </dgm:t>
    </dgm:pt>
    <dgm:pt modelId="{0AF8AAA9-6762-44E9-BFD7-36897113B9CF}" type="pres">
      <dgm:prSet presAssocID="{266CEB87-E41E-4D87-9AA3-B518DD0DFBED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6187555A-A1A8-4BED-A2DB-04B80A04F9E3}" type="pres">
      <dgm:prSet presAssocID="{4C3ADAAA-A702-4334-97A6-4665250A504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427CE-2A91-4D47-8409-E5E7038EFA6C}" type="pres">
      <dgm:prSet presAssocID="{BB3A6902-1439-438B-ACE5-3D7531AAE301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505DF788-C855-4FC1-B75C-E6C862892C7D}" type="pres">
      <dgm:prSet presAssocID="{98E1B9F9-D820-42DE-B647-74DEDD92E7D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9111E3-A5C6-47F7-955A-97DE5189CBBD}" type="pres">
      <dgm:prSet presAssocID="{ABE5C353-B05A-4591-8D11-AFBEBB1C2D4B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1D2FB87E-290A-4EE3-98AC-71787A04665C}" type="pres">
      <dgm:prSet presAssocID="{60D8A990-02B0-4EC9-86B9-AC75DB22D3C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5102EF-030F-41A5-9C27-AF6A1A0AD5A2}" type="pres">
      <dgm:prSet presAssocID="{BFC9B3D8-3EBF-4E43-BC9D-A3E849E730A2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213C4320-D56F-4C3F-9CAA-B9DB6E468C9A}" type="pres">
      <dgm:prSet presAssocID="{05397400-9C45-42E7-BE22-E9581181C1D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B1D62-4EF7-456A-AC72-B858875DD0FE}" type="pres">
      <dgm:prSet presAssocID="{7C9A4F40-5120-4FD4-AA12-FDEF55C9C646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B7ADE156-5AF5-4F84-8870-3B10BE5598F1}" type="pres">
      <dgm:prSet presAssocID="{5E4DE7E6-3590-4A2B-B9C6-A7EFD491FEC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5BDA69-44EB-403E-8629-864C3EB261E0}" srcId="{353CF836-D947-4424-AB36-477E7A3EC60D}" destId="{5E4DE7E6-3590-4A2B-B9C6-A7EFD491FEC6}" srcOrd="4" destOrd="0" parTransId="{7C9A4F40-5120-4FD4-AA12-FDEF55C9C646}" sibTransId="{C53B7396-0D2F-4092-BC77-85AB7FDB9B99}"/>
    <dgm:cxn modelId="{25E62B6E-ED5E-4CDF-A0EE-1DB4C8D2F0C9}" srcId="{353CF836-D947-4424-AB36-477E7A3EC60D}" destId="{4C3ADAAA-A702-4334-97A6-4665250A504F}" srcOrd="0" destOrd="0" parTransId="{266CEB87-E41E-4D87-9AA3-B518DD0DFBED}" sibTransId="{34DB6227-562A-4221-A15E-6F4357C37FFD}"/>
    <dgm:cxn modelId="{4FA1CC8D-2CCB-4CE0-B5A2-EDDC713748E2}" type="presOf" srcId="{98E1B9F9-D820-42DE-B647-74DEDD92E7DD}" destId="{505DF788-C855-4FC1-B75C-E6C862892C7D}" srcOrd="0" destOrd="0" presId="urn:microsoft.com/office/officeart/2005/8/layout/radial4"/>
    <dgm:cxn modelId="{B96D9590-EC69-4DF3-9D20-9BA6624BA5AE}" type="presOf" srcId="{BB3A6902-1439-438B-ACE5-3D7531AAE301}" destId="{A2F427CE-2A91-4D47-8409-E5E7038EFA6C}" srcOrd="0" destOrd="0" presId="urn:microsoft.com/office/officeart/2005/8/layout/radial4"/>
    <dgm:cxn modelId="{DD0D3A77-B9F7-4D06-9889-F35A7FD4C35E}" srcId="{9721BC91-F84C-4719-8018-670583D43556}" destId="{353CF836-D947-4424-AB36-477E7A3EC60D}" srcOrd="0" destOrd="0" parTransId="{ECE6EC13-6C06-4D69-AF1C-139455B38D20}" sibTransId="{E87C1CE2-1DC0-4245-9908-CCF06433D666}"/>
    <dgm:cxn modelId="{7569F645-6300-45CD-AB52-683651AD8960}" type="presOf" srcId="{353CF836-D947-4424-AB36-477E7A3EC60D}" destId="{884E8B99-8D9F-448D-A613-EF0D51EBCF82}" srcOrd="0" destOrd="0" presId="urn:microsoft.com/office/officeart/2005/8/layout/radial4"/>
    <dgm:cxn modelId="{3839614E-947F-44F4-9194-901BC15CE499}" srcId="{9721BC91-F84C-4719-8018-670583D43556}" destId="{17F68F7D-0097-4113-A255-0246F914F2ED}" srcOrd="3" destOrd="0" parTransId="{01FCDD94-7E46-44CD-A2CD-9E0D11DDC371}" sibTransId="{B0FE4527-2724-48C1-8646-DB5C23D2E79B}"/>
    <dgm:cxn modelId="{D370438A-888A-4966-81BC-8359BAF0151B}" type="presOf" srcId="{266CEB87-E41E-4D87-9AA3-B518DD0DFBED}" destId="{0AF8AAA9-6762-44E9-BFD7-36897113B9CF}" srcOrd="0" destOrd="0" presId="urn:microsoft.com/office/officeart/2005/8/layout/radial4"/>
    <dgm:cxn modelId="{1F2F3C14-BFB6-476D-AFDA-F2CA0FB1AC1F}" type="presOf" srcId="{4C3ADAAA-A702-4334-97A6-4665250A504F}" destId="{6187555A-A1A8-4BED-A2DB-04B80A04F9E3}" srcOrd="0" destOrd="0" presId="urn:microsoft.com/office/officeart/2005/8/layout/radial4"/>
    <dgm:cxn modelId="{83CA0201-62E8-4B05-B412-D9BE4F779A29}" type="presOf" srcId="{60D8A990-02B0-4EC9-86B9-AC75DB22D3C7}" destId="{1D2FB87E-290A-4EE3-98AC-71787A04665C}" srcOrd="0" destOrd="0" presId="urn:microsoft.com/office/officeart/2005/8/layout/radial4"/>
    <dgm:cxn modelId="{C5856E22-0B47-480E-BB4B-CBCED071CED8}" type="presOf" srcId="{BFC9B3D8-3EBF-4E43-BC9D-A3E849E730A2}" destId="{DA5102EF-030F-41A5-9C27-AF6A1A0AD5A2}" srcOrd="0" destOrd="0" presId="urn:microsoft.com/office/officeart/2005/8/layout/radial4"/>
    <dgm:cxn modelId="{9DDB2583-8ECA-4513-8A6F-F62536550755}" type="presOf" srcId="{9721BC91-F84C-4719-8018-670583D43556}" destId="{3368C1C3-E561-413A-86A4-41BF1CD1D83E}" srcOrd="0" destOrd="0" presId="urn:microsoft.com/office/officeart/2005/8/layout/radial4"/>
    <dgm:cxn modelId="{78C74495-92E5-4A1F-B67E-A2CE6B47DFA8}" type="presOf" srcId="{7C9A4F40-5120-4FD4-AA12-FDEF55C9C646}" destId="{B40B1D62-4EF7-456A-AC72-B858875DD0FE}" srcOrd="0" destOrd="0" presId="urn:microsoft.com/office/officeart/2005/8/layout/radial4"/>
    <dgm:cxn modelId="{2CB6223F-4A71-475A-B5D3-2E1912BC6104}" type="presOf" srcId="{ABE5C353-B05A-4591-8D11-AFBEBB1C2D4B}" destId="{1D9111E3-A5C6-47F7-955A-97DE5189CBBD}" srcOrd="0" destOrd="0" presId="urn:microsoft.com/office/officeart/2005/8/layout/radial4"/>
    <dgm:cxn modelId="{86473BF5-ED68-4D30-99FC-E2F3400974C6}" type="presOf" srcId="{05397400-9C45-42E7-BE22-E9581181C1D9}" destId="{213C4320-D56F-4C3F-9CAA-B9DB6E468C9A}" srcOrd="0" destOrd="0" presId="urn:microsoft.com/office/officeart/2005/8/layout/radial4"/>
    <dgm:cxn modelId="{874D7935-C42D-4E01-9105-A78BE8F9D552}" srcId="{9721BC91-F84C-4719-8018-670583D43556}" destId="{052BE609-76FC-4E99-A7D5-DD281672889F}" srcOrd="4" destOrd="0" parTransId="{6E4246F6-7589-4EC7-9F60-12148E006CC7}" sibTransId="{BA53E975-49A5-4D6B-B316-4BA41027C2D5}"/>
    <dgm:cxn modelId="{27D3B7D0-4A0D-490A-99B8-10BA233F6867}" srcId="{9721BC91-F84C-4719-8018-670583D43556}" destId="{4569AAE1-1A23-4831-A61E-7B1D32788F26}" srcOrd="1" destOrd="0" parTransId="{27BF7CD1-BC93-456C-BB46-F141336E4CCB}" sibTransId="{86D3CBAD-7E54-48F3-A6BD-4F93DE34D76C}"/>
    <dgm:cxn modelId="{F44C1DE8-AE2A-4AFC-8F4A-32A5746556B5}" type="presOf" srcId="{5E4DE7E6-3590-4A2B-B9C6-A7EFD491FEC6}" destId="{B7ADE156-5AF5-4F84-8870-3B10BE5598F1}" srcOrd="0" destOrd="0" presId="urn:microsoft.com/office/officeart/2005/8/layout/radial4"/>
    <dgm:cxn modelId="{2241F134-E398-4917-B518-70F5FCD2CA38}" srcId="{353CF836-D947-4424-AB36-477E7A3EC60D}" destId="{98E1B9F9-D820-42DE-B647-74DEDD92E7DD}" srcOrd="1" destOrd="0" parTransId="{BB3A6902-1439-438B-ACE5-3D7531AAE301}" sibTransId="{1B89358E-C3AB-442F-88D5-52DA900249F3}"/>
    <dgm:cxn modelId="{AEF53A2C-4D62-4266-8245-A8CFF12A6F07}" srcId="{353CF836-D947-4424-AB36-477E7A3EC60D}" destId="{60D8A990-02B0-4EC9-86B9-AC75DB22D3C7}" srcOrd="2" destOrd="0" parTransId="{ABE5C353-B05A-4591-8D11-AFBEBB1C2D4B}" sibTransId="{74C69F37-98ED-409D-A954-98D75B09EEA4}"/>
    <dgm:cxn modelId="{E98DFF55-A074-4B2C-BD34-9412CF8F3F37}" srcId="{9721BC91-F84C-4719-8018-670583D43556}" destId="{CB53EF6B-624F-4A3A-BC60-FE41EEA3C629}" srcOrd="2" destOrd="0" parTransId="{70FA1A9D-86E2-4235-AA25-06B07584F435}" sibTransId="{CB5638F7-7B59-4AF2-A6ED-6FBADA914EA7}"/>
    <dgm:cxn modelId="{042DE0AA-DC19-4BD5-9A31-0AC13A1CB00F}" srcId="{353CF836-D947-4424-AB36-477E7A3EC60D}" destId="{05397400-9C45-42E7-BE22-E9581181C1D9}" srcOrd="3" destOrd="0" parTransId="{BFC9B3D8-3EBF-4E43-BC9D-A3E849E730A2}" sibTransId="{90073553-7A42-4BE4-AD2C-56323D989748}"/>
    <dgm:cxn modelId="{EAFFD42E-3475-474D-BF55-ABA6E89EA30D}" type="presParOf" srcId="{3368C1C3-E561-413A-86A4-41BF1CD1D83E}" destId="{884E8B99-8D9F-448D-A613-EF0D51EBCF82}" srcOrd="0" destOrd="0" presId="urn:microsoft.com/office/officeart/2005/8/layout/radial4"/>
    <dgm:cxn modelId="{25BEC0E3-CBB7-4C25-AAD8-EE4D997304B5}" type="presParOf" srcId="{3368C1C3-E561-413A-86A4-41BF1CD1D83E}" destId="{0AF8AAA9-6762-44E9-BFD7-36897113B9CF}" srcOrd="1" destOrd="0" presId="urn:microsoft.com/office/officeart/2005/8/layout/radial4"/>
    <dgm:cxn modelId="{628151C6-7311-4345-8F46-6F77A348485D}" type="presParOf" srcId="{3368C1C3-E561-413A-86A4-41BF1CD1D83E}" destId="{6187555A-A1A8-4BED-A2DB-04B80A04F9E3}" srcOrd="2" destOrd="0" presId="urn:microsoft.com/office/officeart/2005/8/layout/radial4"/>
    <dgm:cxn modelId="{60086BC0-9A54-4ECF-B834-B6D4438256C6}" type="presParOf" srcId="{3368C1C3-E561-413A-86A4-41BF1CD1D83E}" destId="{A2F427CE-2A91-4D47-8409-E5E7038EFA6C}" srcOrd="3" destOrd="0" presId="urn:microsoft.com/office/officeart/2005/8/layout/radial4"/>
    <dgm:cxn modelId="{4A9D4483-2A9C-4A47-A672-AB2096A07963}" type="presParOf" srcId="{3368C1C3-E561-413A-86A4-41BF1CD1D83E}" destId="{505DF788-C855-4FC1-B75C-E6C862892C7D}" srcOrd="4" destOrd="0" presId="urn:microsoft.com/office/officeart/2005/8/layout/radial4"/>
    <dgm:cxn modelId="{AE71CBFC-11C6-4341-9BFC-C6974276650F}" type="presParOf" srcId="{3368C1C3-E561-413A-86A4-41BF1CD1D83E}" destId="{1D9111E3-A5C6-47F7-955A-97DE5189CBBD}" srcOrd="5" destOrd="0" presId="urn:microsoft.com/office/officeart/2005/8/layout/radial4"/>
    <dgm:cxn modelId="{20ACDA17-BD96-4E64-87CC-6B026BF8F68D}" type="presParOf" srcId="{3368C1C3-E561-413A-86A4-41BF1CD1D83E}" destId="{1D2FB87E-290A-4EE3-98AC-71787A04665C}" srcOrd="6" destOrd="0" presId="urn:microsoft.com/office/officeart/2005/8/layout/radial4"/>
    <dgm:cxn modelId="{B12DCD54-1C99-46AD-8737-167E7F7A195B}" type="presParOf" srcId="{3368C1C3-E561-413A-86A4-41BF1CD1D83E}" destId="{DA5102EF-030F-41A5-9C27-AF6A1A0AD5A2}" srcOrd="7" destOrd="0" presId="urn:microsoft.com/office/officeart/2005/8/layout/radial4"/>
    <dgm:cxn modelId="{9FBE46BB-3146-4A28-908B-71B39024A3F6}" type="presParOf" srcId="{3368C1C3-E561-413A-86A4-41BF1CD1D83E}" destId="{213C4320-D56F-4C3F-9CAA-B9DB6E468C9A}" srcOrd="8" destOrd="0" presId="urn:microsoft.com/office/officeart/2005/8/layout/radial4"/>
    <dgm:cxn modelId="{A1A3446E-6028-4A59-B119-8700A5EA8F2F}" type="presParOf" srcId="{3368C1C3-E561-413A-86A4-41BF1CD1D83E}" destId="{B40B1D62-4EF7-456A-AC72-B858875DD0FE}" srcOrd="9" destOrd="0" presId="urn:microsoft.com/office/officeart/2005/8/layout/radial4"/>
    <dgm:cxn modelId="{A058BEBC-EABA-43D1-B0AB-F5CC469919F1}" type="presParOf" srcId="{3368C1C3-E561-413A-86A4-41BF1CD1D83E}" destId="{B7ADE156-5AF5-4F84-8870-3B10BE5598F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913B2F-2BD2-4E94-9117-CE476B1BFA6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CE3496-D54D-4DE1-AA09-009E65CC478A}">
      <dgm:prSet phldrT="[Текст]"/>
      <dgm:spPr/>
      <dgm:t>
        <a:bodyPr/>
        <a:lstStyle/>
        <a:p>
          <a:r>
            <a:rPr lang="ru-RU" dirty="0" smtClean="0"/>
            <a:t>Поступило 8 уведомлений о получении подарка</a:t>
          </a:r>
          <a:endParaRPr lang="ru-RU" dirty="0"/>
        </a:p>
      </dgm:t>
    </dgm:pt>
    <dgm:pt modelId="{27FB0379-0943-4023-AB82-7B8793F4A57B}" type="parTrans" cxnId="{0A73C370-53EA-4B72-BF75-7532C7EDF8A9}">
      <dgm:prSet/>
      <dgm:spPr/>
      <dgm:t>
        <a:bodyPr/>
        <a:lstStyle/>
        <a:p>
          <a:endParaRPr lang="ru-RU"/>
        </a:p>
      </dgm:t>
    </dgm:pt>
    <dgm:pt modelId="{A6561846-CBBF-47D2-BF96-64AB9102A107}" type="sibTrans" cxnId="{0A73C370-53EA-4B72-BF75-7532C7EDF8A9}">
      <dgm:prSet/>
      <dgm:spPr/>
      <dgm:t>
        <a:bodyPr/>
        <a:lstStyle/>
        <a:p>
          <a:endParaRPr lang="ru-RU"/>
        </a:p>
      </dgm:t>
    </dgm:pt>
    <dgm:pt modelId="{79BADA27-6947-442C-AFED-3CF89429BD85}">
      <dgm:prSet phldrT="[Текст]"/>
      <dgm:spPr/>
      <dgm:t>
        <a:bodyPr/>
        <a:lstStyle/>
        <a:p>
          <a:r>
            <a:rPr lang="ru-RU" dirty="0" smtClean="0"/>
            <a:t>Сдано 18 подарков</a:t>
          </a:r>
          <a:endParaRPr lang="ru-RU" dirty="0"/>
        </a:p>
      </dgm:t>
    </dgm:pt>
    <dgm:pt modelId="{CC39CBBD-D5BF-454A-92D3-DD85187DEE64}" type="parTrans" cxnId="{F83617CE-4BA9-47B7-9633-A0FCEB861C91}">
      <dgm:prSet/>
      <dgm:spPr/>
      <dgm:t>
        <a:bodyPr/>
        <a:lstStyle/>
        <a:p>
          <a:endParaRPr lang="ru-RU"/>
        </a:p>
      </dgm:t>
    </dgm:pt>
    <dgm:pt modelId="{48BF8795-6D52-4BAA-844D-0383B1511F30}" type="sibTrans" cxnId="{F83617CE-4BA9-47B7-9633-A0FCEB861C91}">
      <dgm:prSet/>
      <dgm:spPr/>
      <dgm:t>
        <a:bodyPr/>
        <a:lstStyle/>
        <a:p>
          <a:endParaRPr lang="ru-RU"/>
        </a:p>
      </dgm:t>
    </dgm:pt>
    <dgm:pt modelId="{CEF605E1-B9B7-4D77-8F70-22DBAA0A6295}">
      <dgm:prSet phldrT="[Текст]"/>
      <dgm:spPr/>
      <dgm:t>
        <a:bodyPr/>
        <a:lstStyle/>
        <a:p>
          <a:r>
            <a:rPr lang="ru-RU" dirty="0" smtClean="0"/>
            <a:t>Выкуплен 1 подарок, сумма выкупа – </a:t>
          </a:r>
          <a:br>
            <a:rPr lang="ru-RU" dirty="0" smtClean="0"/>
          </a:br>
          <a:r>
            <a:rPr lang="ru-RU" dirty="0" smtClean="0"/>
            <a:t>14900 руб.</a:t>
          </a:r>
          <a:endParaRPr lang="ru-RU" dirty="0"/>
        </a:p>
      </dgm:t>
    </dgm:pt>
    <dgm:pt modelId="{8987FBF5-F4AB-4096-BFA2-9D12E82B9A61}" type="parTrans" cxnId="{0B83E59D-2B99-4ECE-81C3-C06B62D179B4}">
      <dgm:prSet/>
      <dgm:spPr/>
      <dgm:t>
        <a:bodyPr/>
        <a:lstStyle/>
        <a:p>
          <a:endParaRPr lang="ru-RU"/>
        </a:p>
      </dgm:t>
    </dgm:pt>
    <dgm:pt modelId="{8AAD27B7-7BCF-4A58-9738-5A616855C0EC}" type="sibTrans" cxnId="{0B83E59D-2B99-4ECE-81C3-C06B62D179B4}">
      <dgm:prSet/>
      <dgm:spPr/>
      <dgm:t>
        <a:bodyPr/>
        <a:lstStyle/>
        <a:p>
          <a:endParaRPr lang="ru-RU"/>
        </a:p>
      </dgm:t>
    </dgm:pt>
    <dgm:pt modelId="{CDB8D9F3-5E58-483A-B651-60D91AC5B110}">
      <dgm:prSet phldrT="[Текст]"/>
      <dgm:spPr/>
      <dgm:t>
        <a:bodyPr/>
        <a:lstStyle/>
        <a:p>
          <a:r>
            <a:rPr lang="ru-RU" dirty="0" smtClean="0"/>
            <a:t>На баланс благотворительных организаций передано 8 подарков</a:t>
          </a:r>
          <a:endParaRPr lang="ru-RU" dirty="0"/>
        </a:p>
      </dgm:t>
    </dgm:pt>
    <dgm:pt modelId="{592F1594-EB13-479C-9F9C-B3AB5DD542FB}" type="parTrans" cxnId="{13B0467A-7C1C-484B-BEE8-8426E80F51DD}">
      <dgm:prSet/>
      <dgm:spPr/>
      <dgm:t>
        <a:bodyPr/>
        <a:lstStyle/>
        <a:p>
          <a:endParaRPr lang="ru-RU"/>
        </a:p>
      </dgm:t>
    </dgm:pt>
    <dgm:pt modelId="{B3F5A306-90D4-4824-9EBA-0200217EEDA4}" type="sibTrans" cxnId="{13B0467A-7C1C-484B-BEE8-8426E80F51DD}">
      <dgm:prSet/>
      <dgm:spPr/>
      <dgm:t>
        <a:bodyPr/>
        <a:lstStyle/>
        <a:p>
          <a:endParaRPr lang="ru-RU"/>
        </a:p>
      </dgm:t>
    </dgm:pt>
    <dgm:pt modelId="{5A50F170-6F9F-498C-B089-D609D97AC9FD}" type="pres">
      <dgm:prSet presAssocID="{54913B2F-2BD2-4E94-9117-CE476B1BFA6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954DAE-C41E-491B-B526-D359270D5624}" type="pres">
      <dgm:prSet presAssocID="{54913B2F-2BD2-4E94-9117-CE476B1BFA6D}" presName="dummyMaxCanvas" presStyleCnt="0">
        <dgm:presLayoutVars/>
      </dgm:prSet>
      <dgm:spPr/>
    </dgm:pt>
    <dgm:pt modelId="{21874155-B25F-4287-8820-66F64B5F96EE}" type="pres">
      <dgm:prSet presAssocID="{54913B2F-2BD2-4E94-9117-CE476B1BFA6D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F71F5-5302-4B7C-AFEB-061BE7AA9AAB}" type="pres">
      <dgm:prSet presAssocID="{54913B2F-2BD2-4E94-9117-CE476B1BFA6D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A5AFC8-3C76-464A-B1A4-A6DEE85F3C59}" type="pres">
      <dgm:prSet presAssocID="{54913B2F-2BD2-4E94-9117-CE476B1BFA6D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AB0AF-9497-444B-B617-EDBCE37096ED}" type="pres">
      <dgm:prSet presAssocID="{54913B2F-2BD2-4E94-9117-CE476B1BFA6D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41C7C5-B6E7-4F51-A08A-666F656C08E4}" type="pres">
      <dgm:prSet presAssocID="{54913B2F-2BD2-4E94-9117-CE476B1BFA6D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025FE-7791-4F1F-A8DC-1A3BE966235E}" type="pres">
      <dgm:prSet presAssocID="{54913B2F-2BD2-4E94-9117-CE476B1BFA6D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38D08-3D66-42B2-8A73-FC6A7D3DB4DC}" type="pres">
      <dgm:prSet presAssocID="{54913B2F-2BD2-4E94-9117-CE476B1BFA6D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BEFA5-BE28-4FD5-A95F-275BFE166764}" type="pres">
      <dgm:prSet presAssocID="{54913B2F-2BD2-4E94-9117-CE476B1BFA6D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22BC0-B768-459B-A6E2-BFA57D919906}" type="pres">
      <dgm:prSet presAssocID="{54913B2F-2BD2-4E94-9117-CE476B1BFA6D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710D2-B456-4AEA-ABA5-09337592B5DB}" type="pres">
      <dgm:prSet presAssocID="{54913B2F-2BD2-4E94-9117-CE476B1BFA6D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E43DA-CA5F-47F5-84AD-A207DD951520}" type="pres">
      <dgm:prSet presAssocID="{54913B2F-2BD2-4E94-9117-CE476B1BFA6D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83E59D-2B99-4ECE-81C3-C06B62D179B4}" srcId="{54913B2F-2BD2-4E94-9117-CE476B1BFA6D}" destId="{CEF605E1-B9B7-4D77-8F70-22DBAA0A6295}" srcOrd="2" destOrd="0" parTransId="{8987FBF5-F4AB-4096-BFA2-9D12E82B9A61}" sibTransId="{8AAD27B7-7BCF-4A58-9738-5A616855C0EC}"/>
    <dgm:cxn modelId="{BE6E13B3-D2D7-410C-89D9-A15595E1FEA4}" type="presOf" srcId="{48BF8795-6D52-4BAA-844D-0383B1511F30}" destId="{7B3025FE-7791-4F1F-A8DC-1A3BE966235E}" srcOrd="0" destOrd="0" presId="urn:microsoft.com/office/officeart/2005/8/layout/vProcess5"/>
    <dgm:cxn modelId="{49D43F2A-BBA5-488A-96B7-D78667AF0800}" type="presOf" srcId="{08CE3496-D54D-4DE1-AA09-009E65CC478A}" destId="{21874155-B25F-4287-8820-66F64B5F96EE}" srcOrd="0" destOrd="0" presId="urn:microsoft.com/office/officeart/2005/8/layout/vProcess5"/>
    <dgm:cxn modelId="{0A73C370-53EA-4B72-BF75-7532C7EDF8A9}" srcId="{54913B2F-2BD2-4E94-9117-CE476B1BFA6D}" destId="{08CE3496-D54D-4DE1-AA09-009E65CC478A}" srcOrd="0" destOrd="0" parTransId="{27FB0379-0943-4023-AB82-7B8793F4A57B}" sibTransId="{A6561846-CBBF-47D2-BF96-64AB9102A107}"/>
    <dgm:cxn modelId="{13B0467A-7C1C-484B-BEE8-8426E80F51DD}" srcId="{54913B2F-2BD2-4E94-9117-CE476B1BFA6D}" destId="{CDB8D9F3-5E58-483A-B651-60D91AC5B110}" srcOrd="3" destOrd="0" parTransId="{592F1594-EB13-479C-9F9C-B3AB5DD542FB}" sibTransId="{B3F5A306-90D4-4824-9EBA-0200217EEDA4}"/>
    <dgm:cxn modelId="{BCE62EB7-2E12-45BD-BF55-ABE63F725A08}" type="presOf" srcId="{08CE3496-D54D-4DE1-AA09-009E65CC478A}" destId="{EF7BEFA5-BE28-4FD5-A95F-275BFE166764}" srcOrd="1" destOrd="0" presId="urn:microsoft.com/office/officeart/2005/8/layout/vProcess5"/>
    <dgm:cxn modelId="{F83617CE-4BA9-47B7-9633-A0FCEB861C91}" srcId="{54913B2F-2BD2-4E94-9117-CE476B1BFA6D}" destId="{79BADA27-6947-442C-AFED-3CF89429BD85}" srcOrd="1" destOrd="0" parTransId="{CC39CBBD-D5BF-454A-92D3-DD85187DEE64}" sibTransId="{48BF8795-6D52-4BAA-844D-0383B1511F30}"/>
    <dgm:cxn modelId="{D8B2EBB4-99D6-4173-A348-F43BF88526A6}" type="presOf" srcId="{79BADA27-6947-442C-AFED-3CF89429BD85}" destId="{56A22BC0-B768-459B-A6E2-BFA57D919906}" srcOrd="1" destOrd="0" presId="urn:microsoft.com/office/officeart/2005/8/layout/vProcess5"/>
    <dgm:cxn modelId="{CC669F18-A931-4A97-99D4-57D3A4132327}" type="presOf" srcId="{79BADA27-6947-442C-AFED-3CF89429BD85}" destId="{DD8F71F5-5302-4B7C-AFEB-061BE7AA9AAB}" srcOrd="0" destOrd="0" presId="urn:microsoft.com/office/officeart/2005/8/layout/vProcess5"/>
    <dgm:cxn modelId="{6963412D-A64F-4099-B388-64B307739803}" type="presOf" srcId="{54913B2F-2BD2-4E94-9117-CE476B1BFA6D}" destId="{5A50F170-6F9F-498C-B089-D609D97AC9FD}" srcOrd="0" destOrd="0" presId="urn:microsoft.com/office/officeart/2005/8/layout/vProcess5"/>
    <dgm:cxn modelId="{FB6DE6D6-D81A-4552-9DEA-E728BF3D6B31}" type="presOf" srcId="{CDB8D9F3-5E58-483A-B651-60D91AC5B110}" destId="{CA7E43DA-CA5F-47F5-84AD-A207DD951520}" srcOrd="1" destOrd="0" presId="urn:microsoft.com/office/officeart/2005/8/layout/vProcess5"/>
    <dgm:cxn modelId="{3CCCA8FA-767E-4404-AA61-A5372C4FFF64}" type="presOf" srcId="{A6561846-CBBF-47D2-BF96-64AB9102A107}" destId="{6841C7C5-B6E7-4F51-A08A-666F656C08E4}" srcOrd="0" destOrd="0" presId="urn:microsoft.com/office/officeart/2005/8/layout/vProcess5"/>
    <dgm:cxn modelId="{D7FDDF9E-CA16-4B89-AEB8-1700A83D56B6}" type="presOf" srcId="{CEF605E1-B9B7-4D77-8F70-22DBAA0A6295}" destId="{869710D2-B456-4AEA-ABA5-09337592B5DB}" srcOrd="1" destOrd="0" presId="urn:microsoft.com/office/officeart/2005/8/layout/vProcess5"/>
    <dgm:cxn modelId="{19DD5A30-2D0B-4554-9567-C2EF46A091E4}" type="presOf" srcId="{8AAD27B7-7BCF-4A58-9738-5A616855C0EC}" destId="{C6A38D08-3D66-42B2-8A73-FC6A7D3DB4DC}" srcOrd="0" destOrd="0" presId="urn:microsoft.com/office/officeart/2005/8/layout/vProcess5"/>
    <dgm:cxn modelId="{B900B954-F474-4720-9ACB-3707841C3338}" type="presOf" srcId="{CDB8D9F3-5E58-483A-B651-60D91AC5B110}" destId="{48FAB0AF-9497-444B-B617-EDBCE37096ED}" srcOrd="0" destOrd="0" presId="urn:microsoft.com/office/officeart/2005/8/layout/vProcess5"/>
    <dgm:cxn modelId="{A07E8B6A-2C8F-479F-BC26-03B22130576D}" type="presOf" srcId="{CEF605E1-B9B7-4D77-8F70-22DBAA0A6295}" destId="{34A5AFC8-3C76-464A-B1A4-A6DEE85F3C59}" srcOrd="0" destOrd="0" presId="urn:microsoft.com/office/officeart/2005/8/layout/vProcess5"/>
    <dgm:cxn modelId="{E0731C18-DC1A-4B54-9E08-A3A21DEA942A}" type="presParOf" srcId="{5A50F170-6F9F-498C-B089-D609D97AC9FD}" destId="{39954DAE-C41E-491B-B526-D359270D5624}" srcOrd="0" destOrd="0" presId="urn:microsoft.com/office/officeart/2005/8/layout/vProcess5"/>
    <dgm:cxn modelId="{AB85756A-E15C-4165-89B2-B8FA36DDC6F8}" type="presParOf" srcId="{5A50F170-6F9F-498C-B089-D609D97AC9FD}" destId="{21874155-B25F-4287-8820-66F64B5F96EE}" srcOrd="1" destOrd="0" presId="urn:microsoft.com/office/officeart/2005/8/layout/vProcess5"/>
    <dgm:cxn modelId="{FC45E70F-2DFB-4D40-B2D0-90B5FBA9EA37}" type="presParOf" srcId="{5A50F170-6F9F-498C-B089-D609D97AC9FD}" destId="{DD8F71F5-5302-4B7C-AFEB-061BE7AA9AAB}" srcOrd="2" destOrd="0" presId="urn:microsoft.com/office/officeart/2005/8/layout/vProcess5"/>
    <dgm:cxn modelId="{5D169A14-EA11-47EE-BB42-2D5C0C09D2CF}" type="presParOf" srcId="{5A50F170-6F9F-498C-B089-D609D97AC9FD}" destId="{34A5AFC8-3C76-464A-B1A4-A6DEE85F3C59}" srcOrd="3" destOrd="0" presId="urn:microsoft.com/office/officeart/2005/8/layout/vProcess5"/>
    <dgm:cxn modelId="{36D23E02-6BE2-4D0E-8A38-19F55FF286DE}" type="presParOf" srcId="{5A50F170-6F9F-498C-B089-D609D97AC9FD}" destId="{48FAB0AF-9497-444B-B617-EDBCE37096ED}" srcOrd="4" destOrd="0" presId="urn:microsoft.com/office/officeart/2005/8/layout/vProcess5"/>
    <dgm:cxn modelId="{15AC6CCF-001A-4F3F-8F9D-92D4C3FE439D}" type="presParOf" srcId="{5A50F170-6F9F-498C-B089-D609D97AC9FD}" destId="{6841C7C5-B6E7-4F51-A08A-666F656C08E4}" srcOrd="5" destOrd="0" presId="urn:microsoft.com/office/officeart/2005/8/layout/vProcess5"/>
    <dgm:cxn modelId="{A9D94DC4-9F0D-4718-87E7-D7E64A6A290D}" type="presParOf" srcId="{5A50F170-6F9F-498C-B089-D609D97AC9FD}" destId="{7B3025FE-7791-4F1F-A8DC-1A3BE966235E}" srcOrd="6" destOrd="0" presId="urn:microsoft.com/office/officeart/2005/8/layout/vProcess5"/>
    <dgm:cxn modelId="{B4D57770-1FEE-43D9-911B-3059D2CC6643}" type="presParOf" srcId="{5A50F170-6F9F-498C-B089-D609D97AC9FD}" destId="{C6A38D08-3D66-42B2-8A73-FC6A7D3DB4DC}" srcOrd="7" destOrd="0" presId="urn:microsoft.com/office/officeart/2005/8/layout/vProcess5"/>
    <dgm:cxn modelId="{AE6D0F3D-9B3B-4C3D-BDAC-28C4D43F75E6}" type="presParOf" srcId="{5A50F170-6F9F-498C-B089-D609D97AC9FD}" destId="{EF7BEFA5-BE28-4FD5-A95F-275BFE166764}" srcOrd="8" destOrd="0" presId="urn:microsoft.com/office/officeart/2005/8/layout/vProcess5"/>
    <dgm:cxn modelId="{44C0EA64-A7B3-43DA-A34F-20BEED158BB2}" type="presParOf" srcId="{5A50F170-6F9F-498C-B089-D609D97AC9FD}" destId="{56A22BC0-B768-459B-A6E2-BFA57D919906}" srcOrd="9" destOrd="0" presId="urn:microsoft.com/office/officeart/2005/8/layout/vProcess5"/>
    <dgm:cxn modelId="{FA9D9E42-740C-4707-A0EA-5BAD501BCBD2}" type="presParOf" srcId="{5A50F170-6F9F-498C-B089-D609D97AC9FD}" destId="{869710D2-B456-4AEA-ABA5-09337592B5DB}" srcOrd="10" destOrd="0" presId="urn:microsoft.com/office/officeart/2005/8/layout/vProcess5"/>
    <dgm:cxn modelId="{7DE3EEB6-8462-4A90-B2E8-B8F114CF3479}" type="presParOf" srcId="{5A50F170-6F9F-498C-B089-D609D97AC9FD}" destId="{CA7E43DA-CA5F-47F5-84AD-A207DD95152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769DF0-C8AA-4BD0-88B1-0A789E2FFD5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6F8D31-AD52-4179-B9D7-E4B92E2ADB92}">
      <dgm:prSet phldrT="[Текст]"/>
      <dgm:spPr/>
      <dgm:t>
        <a:bodyPr/>
        <a:lstStyle/>
        <a:p>
          <a:r>
            <a:rPr lang="ru-RU" dirty="0" smtClean="0"/>
            <a:t>Указ Губернатора Кировской области от 17.02.2016 № 43</a:t>
          </a:r>
          <a:endParaRPr lang="ru-RU" dirty="0"/>
        </a:p>
      </dgm:t>
    </dgm:pt>
    <dgm:pt modelId="{3336033C-B3E9-4227-956E-0DCAED247428}" type="parTrans" cxnId="{47F5F85C-48D0-4D0F-AE6A-10853514142C}">
      <dgm:prSet/>
      <dgm:spPr/>
      <dgm:t>
        <a:bodyPr/>
        <a:lstStyle/>
        <a:p>
          <a:endParaRPr lang="ru-RU"/>
        </a:p>
      </dgm:t>
    </dgm:pt>
    <dgm:pt modelId="{A3614342-A90B-4B3B-A3C4-C5469C95BDBB}" type="sibTrans" cxnId="{47F5F85C-48D0-4D0F-AE6A-10853514142C}">
      <dgm:prSet/>
      <dgm:spPr/>
      <dgm:t>
        <a:bodyPr/>
        <a:lstStyle/>
        <a:p>
          <a:endParaRPr lang="ru-RU"/>
        </a:p>
      </dgm:t>
    </dgm:pt>
    <dgm:pt modelId="{821DFCFC-A9F4-4539-AACF-12E958CF968F}">
      <dgm:prSet phldrT="[Текст]" custT="1"/>
      <dgm:spPr/>
      <dgm:t>
        <a:bodyPr/>
        <a:lstStyle/>
        <a:p>
          <a:r>
            <a:rPr lang="ru-RU" sz="1500" dirty="0" smtClean="0">
              <a:latin typeface="+mj-lt"/>
            </a:rPr>
            <a:t>Определяет порядок сообщения лицами, замещающими государственные должности Кировской области, должности государственной гражданской службы Кировской области, назначение на которые и освобождение от которых осуществляется Губернатором области, Правительством области, о возникновении личной заинтересованности при исполнении должностных обязанностей, которая приводит или может привести к конфликту интересов</a:t>
          </a:r>
          <a:endParaRPr lang="ru-RU" sz="1500" dirty="0">
            <a:latin typeface="+mj-lt"/>
          </a:endParaRPr>
        </a:p>
      </dgm:t>
    </dgm:pt>
    <dgm:pt modelId="{A91BAAAF-AEFF-4FFB-A93A-4A5E8141B725}" type="parTrans" cxnId="{0DC908FE-BBCA-4043-B372-B4174CE31EC3}">
      <dgm:prSet/>
      <dgm:spPr/>
      <dgm:t>
        <a:bodyPr/>
        <a:lstStyle/>
        <a:p>
          <a:endParaRPr lang="ru-RU"/>
        </a:p>
      </dgm:t>
    </dgm:pt>
    <dgm:pt modelId="{8CCFBA11-D3FF-416B-9D81-A8F5094C6B2D}" type="sibTrans" cxnId="{0DC908FE-BBCA-4043-B372-B4174CE31EC3}">
      <dgm:prSet/>
      <dgm:spPr/>
      <dgm:t>
        <a:bodyPr/>
        <a:lstStyle/>
        <a:p>
          <a:endParaRPr lang="ru-RU"/>
        </a:p>
      </dgm:t>
    </dgm:pt>
    <dgm:pt modelId="{77A554CF-30A0-447A-8787-BF314669A166}">
      <dgm:prSet phldrT="[Текст]"/>
      <dgm:spPr/>
      <dgm:t>
        <a:bodyPr/>
        <a:lstStyle/>
        <a:p>
          <a:r>
            <a:rPr lang="ru-RU" dirty="0" smtClean="0"/>
            <a:t>Правовые акты государственных органов Кировской области (30)</a:t>
          </a:r>
          <a:endParaRPr lang="ru-RU" dirty="0"/>
        </a:p>
      </dgm:t>
    </dgm:pt>
    <dgm:pt modelId="{8EFF1227-029D-4623-A451-7B6C9BD8FF6C}" type="parTrans" cxnId="{00410CA9-CE7B-45D6-9901-AEF0001DA6B5}">
      <dgm:prSet/>
      <dgm:spPr/>
      <dgm:t>
        <a:bodyPr/>
        <a:lstStyle/>
        <a:p>
          <a:endParaRPr lang="ru-RU"/>
        </a:p>
      </dgm:t>
    </dgm:pt>
    <dgm:pt modelId="{7FC1D8AD-B956-4905-BD8F-D56F0CA79C03}" type="sibTrans" cxnId="{00410CA9-CE7B-45D6-9901-AEF0001DA6B5}">
      <dgm:prSet/>
      <dgm:spPr/>
      <dgm:t>
        <a:bodyPr/>
        <a:lstStyle/>
        <a:p>
          <a:endParaRPr lang="ru-RU"/>
        </a:p>
      </dgm:t>
    </dgm:pt>
    <dgm:pt modelId="{18E626FF-0ECE-4E5E-B967-80B3CC5087E1}">
      <dgm:prSet phldrT="[Текст]" custT="1"/>
      <dgm:spPr/>
      <dgm:t>
        <a:bodyPr/>
        <a:lstStyle/>
        <a:p>
          <a:r>
            <a:rPr lang="ru-RU" sz="1600" dirty="0" smtClean="0">
              <a:latin typeface="+mj-lt"/>
            </a:rPr>
            <a:t>Определяют порядок сообщения государственными гражданскими служащими соответствующих государственных органов Кировской области о возникновении личной заинтересованности при исполнении должностных обязанностей, которая приводит или может привести к конфликту интересов</a:t>
          </a:r>
          <a:endParaRPr lang="ru-RU" sz="1600" dirty="0">
            <a:latin typeface="+mj-lt"/>
          </a:endParaRPr>
        </a:p>
      </dgm:t>
    </dgm:pt>
    <dgm:pt modelId="{D1E7EBFA-A543-4E13-8817-38ED8A4A8A91}" type="parTrans" cxnId="{F5E58DEE-38DC-4771-95BA-5CD0834545C0}">
      <dgm:prSet/>
      <dgm:spPr/>
      <dgm:t>
        <a:bodyPr/>
        <a:lstStyle/>
        <a:p>
          <a:endParaRPr lang="ru-RU"/>
        </a:p>
      </dgm:t>
    </dgm:pt>
    <dgm:pt modelId="{352E96C5-2155-422D-8D75-40601CEA05C1}" type="sibTrans" cxnId="{F5E58DEE-38DC-4771-95BA-5CD0834545C0}">
      <dgm:prSet/>
      <dgm:spPr/>
      <dgm:t>
        <a:bodyPr/>
        <a:lstStyle/>
        <a:p>
          <a:endParaRPr lang="ru-RU"/>
        </a:p>
      </dgm:t>
    </dgm:pt>
    <dgm:pt modelId="{7EFA04A0-717D-476A-94CF-4AE5AE6E546F}" type="pres">
      <dgm:prSet presAssocID="{30769DF0-C8AA-4BD0-88B1-0A789E2FFD5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A981DD9-BBF1-429C-86E5-661F2A0DDF75}" type="pres">
      <dgm:prSet presAssocID="{596F8D31-AD52-4179-B9D7-E4B92E2ADB92}" presName="linNode" presStyleCnt="0"/>
      <dgm:spPr/>
    </dgm:pt>
    <dgm:pt modelId="{F3176941-6A16-45C5-9CC2-FC648D82882F}" type="pres">
      <dgm:prSet presAssocID="{596F8D31-AD52-4179-B9D7-E4B92E2ADB92}" presName="parentShp" presStyleLbl="node1" presStyleIdx="0" presStyleCnt="2" custScaleY="119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09B921-B8F4-4207-AB80-5429C0D8B7D8}" type="pres">
      <dgm:prSet presAssocID="{596F8D31-AD52-4179-B9D7-E4B92E2ADB92}" presName="childShp" presStyleLbl="bgAccFollowNode1" presStyleIdx="0" presStyleCnt="2" custScaleX="146184" custScaleY="136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B095CF-5186-403E-81D3-1B58A8EBD6FB}" type="pres">
      <dgm:prSet presAssocID="{A3614342-A90B-4B3B-A3C4-C5469C95BDBB}" presName="spacing" presStyleCnt="0"/>
      <dgm:spPr/>
    </dgm:pt>
    <dgm:pt modelId="{E9FEB966-066C-4A82-A3E7-0F4CC7E19B58}" type="pres">
      <dgm:prSet presAssocID="{77A554CF-30A0-447A-8787-BF314669A166}" presName="linNode" presStyleCnt="0"/>
      <dgm:spPr/>
    </dgm:pt>
    <dgm:pt modelId="{D3986DFB-ACE8-44D1-A570-53BF82A8E5A2}" type="pres">
      <dgm:prSet presAssocID="{77A554CF-30A0-447A-8787-BF314669A166}" presName="parentShp" presStyleLbl="node1" presStyleIdx="1" presStyleCnt="2" custScaleX="101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61BC0-DF42-44AF-8869-27F2F3561BA9}" type="pres">
      <dgm:prSet presAssocID="{77A554CF-30A0-447A-8787-BF314669A166}" presName="childShp" presStyleLbl="bgAccFollowNode1" presStyleIdx="1" presStyleCnt="2" custScaleX="149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7A378F-BC0E-4B61-A518-FDC1DA36ECA3}" type="presOf" srcId="{18E626FF-0ECE-4E5E-B967-80B3CC5087E1}" destId="{C1F61BC0-DF42-44AF-8869-27F2F3561BA9}" srcOrd="0" destOrd="0" presId="urn:microsoft.com/office/officeart/2005/8/layout/vList6"/>
    <dgm:cxn modelId="{CA511CC6-CFF4-410F-8882-5D77CE25640C}" type="presOf" srcId="{596F8D31-AD52-4179-B9D7-E4B92E2ADB92}" destId="{F3176941-6A16-45C5-9CC2-FC648D82882F}" srcOrd="0" destOrd="0" presId="urn:microsoft.com/office/officeart/2005/8/layout/vList6"/>
    <dgm:cxn modelId="{83B5F2F8-D0C8-4E84-BA34-E0226E9C7A71}" type="presOf" srcId="{821DFCFC-A9F4-4539-AACF-12E958CF968F}" destId="{9309B921-B8F4-4207-AB80-5429C0D8B7D8}" srcOrd="0" destOrd="0" presId="urn:microsoft.com/office/officeart/2005/8/layout/vList6"/>
    <dgm:cxn modelId="{F5E58DEE-38DC-4771-95BA-5CD0834545C0}" srcId="{77A554CF-30A0-447A-8787-BF314669A166}" destId="{18E626FF-0ECE-4E5E-B967-80B3CC5087E1}" srcOrd="0" destOrd="0" parTransId="{D1E7EBFA-A543-4E13-8817-38ED8A4A8A91}" sibTransId="{352E96C5-2155-422D-8D75-40601CEA05C1}"/>
    <dgm:cxn modelId="{B985D30E-7B06-4FB7-809B-98C9A100EFCF}" type="presOf" srcId="{77A554CF-30A0-447A-8787-BF314669A166}" destId="{D3986DFB-ACE8-44D1-A570-53BF82A8E5A2}" srcOrd="0" destOrd="0" presId="urn:microsoft.com/office/officeart/2005/8/layout/vList6"/>
    <dgm:cxn modelId="{5BD431D3-FFE6-4C21-A0C2-5387E9AE5B76}" type="presOf" srcId="{30769DF0-C8AA-4BD0-88B1-0A789E2FFD55}" destId="{7EFA04A0-717D-476A-94CF-4AE5AE6E546F}" srcOrd="0" destOrd="0" presId="urn:microsoft.com/office/officeart/2005/8/layout/vList6"/>
    <dgm:cxn modelId="{47F5F85C-48D0-4D0F-AE6A-10853514142C}" srcId="{30769DF0-C8AA-4BD0-88B1-0A789E2FFD55}" destId="{596F8D31-AD52-4179-B9D7-E4B92E2ADB92}" srcOrd="0" destOrd="0" parTransId="{3336033C-B3E9-4227-956E-0DCAED247428}" sibTransId="{A3614342-A90B-4B3B-A3C4-C5469C95BDBB}"/>
    <dgm:cxn modelId="{0DC908FE-BBCA-4043-B372-B4174CE31EC3}" srcId="{596F8D31-AD52-4179-B9D7-E4B92E2ADB92}" destId="{821DFCFC-A9F4-4539-AACF-12E958CF968F}" srcOrd="0" destOrd="0" parTransId="{A91BAAAF-AEFF-4FFB-A93A-4A5E8141B725}" sibTransId="{8CCFBA11-D3FF-416B-9D81-A8F5094C6B2D}"/>
    <dgm:cxn modelId="{00410CA9-CE7B-45D6-9901-AEF0001DA6B5}" srcId="{30769DF0-C8AA-4BD0-88B1-0A789E2FFD55}" destId="{77A554CF-30A0-447A-8787-BF314669A166}" srcOrd="1" destOrd="0" parTransId="{8EFF1227-029D-4623-A451-7B6C9BD8FF6C}" sibTransId="{7FC1D8AD-B956-4905-BD8F-D56F0CA79C03}"/>
    <dgm:cxn modelId="{2BBA3EF6-3597-4553-8840-B93DC082C7F5}" type="presParOf" srcId="{7EFA04A0-717D-476A-94CF-4AE5AE6E546F}" destId="{0A981DD9-BBF1-429C-86E5-661F2A0DDF75}" srcOrd="0" destOrd="0" presId="urn:microsoft.com/office/officeart/2005/8/layout/vList6"/>
    <dgm:cxn modelId="{73E6D9F6-7ADC-46C9-BBD1-96B7A62F26F2}" type="presParOf" srcId="{0A981DD9-BBF1-429C-86E5-661F2A0DDF75}" destId="{F3176941-6A16-45C5-9CC2-FC648D82882F}" srcOrd="0" destOrd="0" presId="urn:microsoft.com/office/officeart/2005/8/layout/vList6"/>
    <dgm:cxn modelId="{49C8DF66-0963-48B8-8DC3-CB9F86C5EE92}" type="presParOf" srcId="{0A981DD9-BBF1-429C-86E5-661F2A0DDF75}" destId="{9309B921-B8F4-4207-AB80-5429C0D8B7D8}" srcOrd="1" destOrd="0" presId="urn:microsoft.com/office/officeart/2005/8/layout/vList6"/>
    <dgm:cxn modelId="{97414B7A-E72D-468F-B38C-5047509BD9A0}" type="presParOf" srcId="{7EFA04A0-717D-476A-94CF-4AE5AE6E546F}" destId="{3BB095CF-5186-403E-81D3-1B58A8EBD6FB}" srcOrd="1" destOrd="0" presId="urn:microsoft.com/office/officeart/2005/8/layout/vList6"/>
    <dgm:cxn modelId="{7B22759C-CBA7-4FA3-83BA-70C231AFC6AE}" type="presParOf" srcId="{7EFA04A0-717D-476A-94CF-4AE5AE6E546F}" destId="{E9FEB966-066C-4A82-A3E7-0F4CC7E19B58}" srcOrd="2" destOrd="0" presId="urn:microsoft.com/office/officeart/2005/8/layout/vList6"/>
    <dgm:cxn modelId="{6D589119-C754-4C99-B4D6-3D71FCF8B624}" type="presParOf" srcId="{E9FEB966-066C-4A82-A3E7-0F4CC7E19B58}" destId="{D3986DFB-ACE8-44D1-A570-53BF82A8E5A2}" srcOrd="0" destOrd="0" presId="urn:microsoft.com/office/officeart/2005/8/layout/vList6"/>
    <dgm:cxn modelId="{C54D2267-137B-4CCD-A752-37BF9A51CDD5}" type="presParOf" srcId="{E9FEB966-066C-4A82-A3E7-0F4CC7E19B58}" destId="{C1F61BC0-DF42-44AF-8869-27F2F3561B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E2A3F0-A62A-4593-B785-6CC93C3A624A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C5B252-6E79-4A27-92BE-D63D71E3C9E8}">
      <dgm:prSet phldrT="[Текст]" custT="1"/>
      <dgm:spPr/>
      <dgm:t>
        <a:bodyPr/>
        <a:lstStyle/>
        <a:p>
          <a:r>
            <a:rPr lang="ru-RU" sz="1400" dirty="0" smtClean="0">
              <a:latin typeface="+mj-lt"/>
            </a:rPr>
            <a:t>4 человека</a:t>
          </a:r>
          <a:endParaRPr lang="ru-RU" sz="1400" dirty="0">
            <a:latin typeface="+mj-lt"/>
          </a:endParaRPr>
        </a:p>
      </dgm:t>
    </dgm:pt>
    <dgm:pt modelId="{2E9F9942-18D4-4B69-9AF8-B16268CEF679}" type="parTrans" cxnId="{D85F100D-7109-4E7A-BD7E-4DAF388FBE68}">
      <dgm:prSet/>
      <dgm:spPr/>
      <dgm:t>
        <a:bodyPr/>
        <a:lstStyle/>
        <a:p>
          <a:endParaRPr lang="ru-RU"/>
        </a:p>
      </dgm:t>
    </dgm:pt>
    <dgm:pt modelId="{97389D04-5ED1-40AF-8BDD-67618F18C4C5}" type="sibTrans" cxnId="{D85F100D-7109-4E7A-BD7E-4DAF388FBE68}">
      <dgm:prSet/>
      <dgm:spPr/>
      <dgm:t>
        <a:bodyPr/>
        <a:lstStyle/>
        <a:p>
          <a:endParaRPr lang="ru-RU"/>
        </a:p>
      </dgm:t>
    </dgm:pt>
    <dgm:pt modelId="{70881A20-34E9-4D7C-9064-FC1CBCCBDFC7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2 государственных гражданских служащих Кировской области (министерство здравоохранения Кировской области, министерство лесного хозяйства Кировской области)</a:t>
          </a:r>
          <a:endParaRPr lang="ru-RU" sz="1200" dirty="0">
            <a:latin typeface="+mj-lt"/>
          </a:endParaRPr>
        </a:p>
      </dgm:t>
    </dgm:pt>
    <dgm:pt modelId="{68748CEC-1183-415F-B5D7-6287D4782890}" type="parTrans" cxnId="{6E2E21CE-CD5C-4194-B404-DCFB5B71FF4F}">
      <dgm:prSet/>
      <dgm:spPr/>
      <dgm:t>
        <a:bodyPr/>
        <a:lstStyle/>
        <a:p>
          <a:endParaRPr lang="ru-RU"/>
        </a:p>
      </dgm:t>
    </dgm:pt>
    <dgm:pt modelId="{CF7AB50A-6199-4667-807A-60A2191323C9}" type="sibTrans" cxnId="{6E2E21CE-CD5C-4194-B404-DCFB5B71FF4F}">
      <dgm:prSet/>
      <dgm:spPr/>
      <dgm:t>
        <a:bodyPr/>
        <a:lstStyle/>
        <a:p>
          <a:endParaRPr lang="ru-RU"/>
        </a:p>
      </dgm:t>
    </dgm:pt>
    <dgm:pt modelId="{7B0E4F1A-13A2-415B-9CE6-31C0876451E1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Представителем нанимателя (министерство здравоохранения Кировской области)</a:t>
          </a:r>
          <a:endParaRPr lang="ru-RU" sz="1200" dirty="0">
            <a:latin typeface="+mj-lt"/>
          </a:endParaRPr>
        </a:p>
      </dgm:t>
    </dgm:pt>
    <dgm:pt modelId="{2A75263B-A94E-406D-885C-913ABE264C56}" type="parTrans" cxnId="{567824C1-8FD0-4758-805B-6A7656BC9A62}">
      <dgm:prSet/>
      <dgm:spPr/>
      <dgm:t>
        <a:bodyPr/>
        <a:lstStyle/>
        <a:p>
          <a:endParaRPr lang="ru-RU"/>
        </a:p>
      </dgm:t>
    </dgm:pt>
    <dgm:pt modelId="{31DD111D-3B80-47F7-AFCC-778D9655A5AD}" type="sibTrans" cxnId="{567824C1-8FD0-4758-805B-6A7656BC9A62}">
      <dgm:prSet/>
      <dgm:spPr/>
      <dgm:t>
        <a:bodyPr/>
        <a:lstStyle/>
        <a:p>
          <a:endParaRPr lang="ru-RU"/>
        </a:p>
      </dgm:t>
    </dgm:pt>
    <dgm:pt modelId="{D1B855BB-375C-4528-9554-E0283EF2F4C3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Комиссией по соблюдению требований к служебному поведению государственных гражданских служащих и урегулированию конфликта интересов (министерство лесного хозяйства Кировской области)</a:t>
          </a:r>
          <a:endParaRPr lang="ru-RU" sz="1200" dirty="0">
            <a:latin typeface="+mj-lt"/>
          </a:endParaRPr>
        </a:p>
      </dgm:t>
    </dgm:pt>
    <dgm:pt modelId="{C0BE8277-1FF9-45EA-A29B-DCD824CFDDFC}" type="parTrans" cxnId="{CAF03B05-D01C-45BB-969E-3A8BB7213385}">
      <dgm:prSet/>
      <dgm:spPr/>
      <dgm:t>
        <a:bodyPr/>
        <a:lstStyle/>
        <a:p>
          <a:endParaRPr lang="ru-RU"/>
        </a:p>
      </dgm:t>
    </dgm:pt>
    <dgm:pt modelId="{E34FF72C-D499-4E83-A150-1E0DC60C6378}" type="sibTrans" cxnId="{CAF03B05-D01C-45BB-969E-3A8BB7213385}">
      <dgm:prSet/>
      <dgm:spPr/>
      <dgm:t>
        <a:bodyPr/>
        <a:lstStyle/>
        <a:p>
          <a:endParaRPr lang="ru-RU"/>
        </a:p>
      </dgm:t>
    </dgm:pt>
    <dgm:pt modelId="{750A58B7-94E7-4139-884C-24613DB8F975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2 лица, замещающих государственные должности Кировской области</a:t>
          </a:r>
          <a:endParaRPr lang="ru-RU" sz="1200" dirty="0">
            <a:latin typeface="+mj-lt"/>
          </a:endParaRPr>
        </a:p>
      </dgm:t>
    </dgm:pt>
    <dgm:pt modelId="{362CD595-971B-4B14-B458-1AF6099C677E}" type="parTrans" cxnId="{D226A2B6-BE91-4B8B-8687-2AA1F1A1B7C6}">
      <dgm:prSet/>
      <dgm:spPr/>
      <dgm:t>
        <a:bodyPr/>
        <a:lstStyle/>
        <a:p>
          <a:endParaRPr lang="ru-RU"/>
        </a:p>
      </dgm:t>
    </dgm:pt>
    <dgm:pt modelId="{B1506FBF-3DCB-4C1F-BE46-3517F5356086}" type="sibTrans" cxnId="{D226A2B6-BE91-4B8B-8687-2AA1F1A1B7C6}">
      <dgm:prSet/>
      <dgm:spPr/>
      <dgm:t>
        <a:bodyPr/>
        <a:lstStyle/>
        <a:p>
          <a:endParaRPr lang="ru-RU"/>
        </a:p>
      </dgm:t>
    </dgm:pt>
    <dgm:pt modelId="{CE80E8CA-B7AB-4C4A-98D8-91EE9F329695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Комиссией по координации работы по противодействию коррупции в Кировской области</a:t>
          </a:r>
          <a:endParaRPr lang="ru-RU" sz="1200" dirty="0">
            <a:latin typeface="+mj-lt"/>
          </a:endParaRPr>
        </a:p>
      </dgm:t>
    </dgm:pt>
    <dgm:pt modelId="{36A4F7C0-5A2E-4110-926C-073A1CA135C7}" type="parTrans" cxnId="{F192D576-9E6A-4B82-8FB0-E778744AD509}">
      <dgm:prSet/>
      <dgm:spPr/>
      <dgm:t>
        <a:bodyPr/>
        <a:lstStyle/>
        <a:p>
          <a:endParaRPr lang="ru-RU"/>
        </a:p>
      </dgm:t>
    </dgm:pt>
    <dgm:pt modelId="{56A50931-AEB4-470F-B795-AE1EFDC3C415}" type="sibTrans" cxnId="{F192D576-9E6A-4B82-8FB0-E778744AD509}">
      <dgm:prSet/>
      <dgm:spPr/>
      <dgm:t>
        <a:bodyPr/>
        <a:lstStyle/>
        <a:p>
          <a:endParaRPr lang="ru-RU"/>
        </a:p>
      </dgm:t>
    </dgm:pt>
    <dgm:pt modelId="{22C69BF3-82CE-4142-9325-B326E3E62935}">
      <dgm:prSet phldrT="[Текст]" custT="1"/>
      <dgm:spPr/>
      <dgm:t>
        <a:bodyPr/>
        <a:lstStyle/>
        <a:p>
          <a:r>
            <a:rPr lang="ru-RU" sz="1400" dirty="0" smtClean="0">
              <a:latin typeface="+mj-lt"/>
            </a:rPr>
            <a:t>В </a:t>
          </a:r>
          <a:r>
            <a:rPr lang="en-US" sz="1400" dirty="0" smtClean="0">
              <a:latin typeface="+mj-lt"/>
            </a:rPr>
            <a:t>I</a:t>
          </a:r>
          <a:r>
            <a:rPr lang="ru-RU" sz="1400" dirty="0" smtClean="0">
              <a:latin typeface="+mj-lt"/>
            </a:rPr>
            <a:t> полугодии 2016 года о возможном возникновении конфликта интересов уведомили:</a:t>
          </a:r>
          <a:endParaRPr lang="ru-RU" sz="1400" dirty="0">
            <a:latin typeface="+mj-lt"/>
          </a:endParaRPr>
        </a:p>
      </dgm:t>
    </dgm:pt>
    <dgm:pt modelId="{FB359B24-FEA0-422A-8291-9C67B212EE0C}" type="parTrans" cxnId="{E5A62881-46A1-4D10-B58B-F6F4F24D3BAD}">
      <dgm:prSet/>
      <dgm:spPr/>
      <dgm:t>
        <a:bodyPr/>
        <a:lstStyle/>
        <a:p>
          <a:endParaRPr lang="ru-RU"/>
        </a:p>
      </dgm:t>
    </dgm:pt>
    <dgm:pt modelId="{46559DCD-6A0B-45A4-AD24-2A00886AB050}" type="sibTrans" cxnId="{E5A62881-46A1-4D10-B58B-F6F4F24D3BAD}">
      <dgm:prSet/>
      <dgm:spPr/>
      <dgm:t>
        <a:bodyPr/>
        <a:lstStyle/>
        <a:p>
          <a:endParaRPr lang="ru-RU"/>
        </a:p>
      </dgm:t>
    </dgm:pt>
    <dgm:pt modelId="{7E7B368A-C6A7-4398-A4E8-D77D114D33D1}">
      <dgm:prSet phldrT="[Текст]" custT="1"/>
      <dgm:spPr/>
      <dgm:t>
        <a:bodyPr/>
        <a:lstStyle/>
        <a:p>
          <a:r>
            <a:rPr lang="ru-RU" sz="1400" dirty="0" smtClean="0">
              <a:latin typeface="+mj-lt"/>
            </a:rPr>
            <a:t>В том числе:</a:t>
          </a:r>
          <a:endParaRPr lang="ru-RU" sz="1400" dirty="0">
            <a:latin typeface="+mj-lt"/>
          </a:endParaRPr>
        </a:p>
      </dgm:t>
    </dgm:pt>
    <dgm:pt modelId="{1ED58221-5BEC-49D7-964C-837928F1B3D2}" type="parTrans" cxnId="{A1B08589-2828-489B-9AD6-3648C31C5353}">
      <dgm:prSet/>
      <dgm:spPr/>
      <dgm:t>
        <a:bodyPr/>
        <a:lstStyle/>
        <a:p>
          <a:endParaRPr lang="ru-RU"/>
        </a:p>
      </dgm:t>
    </dgm:pt>
    <dgm:pt modelId="{C3AA9083-6D04-4373-9DDE-7C74054C2800}" type="sibTrans" cxnId="{A1B08589-2828-489B-9AD6-3648C31C5353}">
      <dgm:prSet/>
      <dgm:spPr/>
      <dgm:t>
        <a:bodyPr/>
        <a:lstStyle/>
        <a:p>
          <a:endParaRPr lang="ru-RU"/>
        </a:p>
      </dgm:t>
    </dgm:pt>
    <dgm:pt modelId="{C31442AE-261E-4B0B-901D-0B308570FD0A}">
      <dgm:prSet phldrT="[Текст]" custT="1"/>
      <dgm:spPr/>
      <dgm:t>
        <a:bodyPr/>
        <a:lstStyle/>
        <a:p>
          <a:r>
            <a:rPr lang="ru-RU" sz="1400" dirty="0" smtClean="0">
              <a:latin typeface="+mj-lt"/>
            </a:rPr>
            <a:t>Уведомления рассмотрены, решения по ним приняты:</a:t>
          </a:r>
          <a:endParaRPr lang="ru-RU" sz="1400" dirty="0">
            <a:latin typeface="+mj-lt"/>
          </a:endParaRPr>
        </a:p>
      </dgm:t>
    </dgm:pt>
    <dgm:pt modelId="{FB7EE23B-722B-47DC-BC8D-CB1475CC061D}" type="parTrans" cxnId="{5C43A410-87FF-49AC-B394-5AC758CB0A8F}">
      <dgm:prSet/>
      <dgm:spPr/>
      <dgm:t>
        <a:bodyPr/>
        <a:lstStyle/>
        <a:p>
          <a:endParaRPr lang="ru-RU"/>
        </a:p>
      </dgm:t>
    </dgm:pt>
    <dgm:pt modelId="{F8F9033D-7CDB-4FA7-87F3-132BC6A23703}" type="sibTrans" cxnId="{5C43A410-87FF-49AC-B394-5AC758CB0A8F}">
      <dgm:prSet/>
      <dgm:spPr/>
      <dgm:t>
        <a:bodyPr/>
        <a:lstStyle/>
        <a:p>
          <a:endParaRPr lang="ru-RU"/>
        </a:p>
      </dgm:t>
    </dgm:pt>
    <dgm:pt modelId="{DEAC7D36-A2EC-461D-A9C9-EAB88E11F6A4}" type="pres">
      <dgm:prSet presAssocID="{13E2A3F0-A62A-4593-B785-6CC93C3A624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CAC88E-BE61-46AF-AEBF-6B36B78DF407}" type="pres">
      <dgm:prSet presAssocID="{13E2A3F0-A62A-4593-B785-6CC93C3A624A}" presName="hierFlow" presStyleCnt="0"/>
      <dgm:spPr/>
    </dgm:pt>
    <dgm:pt modelId="{CBD5399F-9DF2-4FFF-9CD4-41664B77E6A4}" type="pres">
      <dgm:prSet presAssocID="{13E2A3F0-A62A-4593-B785-6CC93C3A624A}" presName="firstBuf" presStyleCnt="0"/>
      <dgm:spPr/>
    </dgm:pt>
    <dgm:pt modelId="{CE192206-1F2F-4DD2-B991-45673A3F3214}" type="pres">
      <dgm:prSet presAssocID="{13E2A3F0-A62A-4593-B785-6CC93C3A624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AC1246A-F7F9-439C-A4EA-69FBF6C6DCE2}" type="pres">
      <dgm:prSet presAssocID="{FDC5B252-6E79-4A27-92BE-D63D71E3C9E8}" presName="Name14" presStyleCnt="0"/>
      <dgm:spPr/>
    </dgm:pt>
    <dgm:pt modelId="{7B23D746-0E03-4509-9093-48D2DD393505}" type="pres">
      <dgm:prSet presAssocID="{FDC5B252-6E79-4A27-92BE-D63D71E3C9E8}" presName="level1Shape" presStyleLbl="node0" presStyleIdx="0" presStyleCnt="1" custScaleY="64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312B9E-1794-4FEC-8E6F-AE371D85C07B}" type="pres">
      <dgm:prSet presAssocID="{FDC5B252-6E79-4A27-92BE-D63D71E3C9E8}" presName="hierChild2" presStyleCnt="0"/>
      <dgm:spPr/>
    </dgm:pt>
    <dgm:pt modelId="{48BBB4B3-5539-4D49-A624-25A4F48E5E12}" type="pres">
      <dgm:prSet presAssocID="{68748CEC-1183-415F-B5D7-6287D4782890}" presName="Name19" presStyleLbl="parChTrans1D2" presStyleIdx="0" presStyleCnt="2"/>
      <dgm:spPr/>
      <dgm:t>
        <a:bodyPr/>
        <a:lstStyle/>
        <a:p>
          <a:endParaRPr lang="ru-RU"/>
        </a:p>
      </dgm:t>
    </dgm:pt>
    <dgm:pt modelId="{5BF97346-8DE3-4DF0-BD58-87F0E4A8D826}" type="pres">
      <dgm:prSet presAssocID="{70881A20-34E9-4D7C-9064-FC1CBCCBDFC7}" presName="Name21" presStyleCnt="0"/>
      <dgm:spPr/>
    </dgm:pt>
    <dgm:pt modelId="{95EDFED2-446A-4487-8E46-8AF5663073F8}" type="pres">
      <dgm:prSet presAssocID="{70881A20-34E9-4D7C-9064-FC1CBCCBDFC7}" presName="level2Shape" presStyleLbl="node2" presStyleIdx="0" presStyleCnt="2" custScaleX="152864" custScaleY="104885"/>
      <dgm:spPr/>
      <dgm:t>
        <a:bodyPr/>
        <a:lstStyle/>
        <a:p>
          <a:endParaRPr lang="ru-RU"/>
        </a:p>
      </dgm:t>
    </dgm:pt>
    <dgm:pt modelId="{63F33CEF-8BBB-4D5C-889C-17E28915C688}" type="pres">
      <dgm:prSet presAssocID="{70881A20-34E9-4D7C-9064-FC1CBCCBDFC7}" presName="hierChild3" presStyleCnt="0"/>
      <dgm:spPr/>
    </dgm:pt>
    <dgm:pt modelId="{EBC41B36-1F87-41B3-B111-A96725839623}" type="pres">
      <dgm:prSet presAssocID="{2A75263B-A94E-406D-885C-913ABE264C56}" presName="Name19" presStyleLbl="parChTrans1D3" presStyleIdx="0" presStyleCnt="3"/>
      <dgm:spPr/>
      <dgm:t>
        <a:bodyPr/>
        <a:lstStyle/>
        <a:p>
          <a:endParaRPr lang="ru-RU"/>
        </a:p>
      </dgm:t>
    </dgm:pt>
    <dgm:pt modelId="{CBF28FEC-B111-4050-9972-575DBA93AC05}" type="pres">
      <dgm:prSet presAssocID="{7B0E4F1A-13A2-415B-9CE6-31C0876451E1}" presName="Name21" presStyleCnt="0"/>
      <dgm:spPr/>
    </dgm:pt>
    <dgm:pt modelId="{0DB796FC-2084-4DA1-8775-58E5FE87C0DC}" type="pres">
      <dgm:prSet presAssocID="{7B0E4F1A-13A2-415B-9CE6-31C0876451E1}" presName="level2Shape" presStyleLbl="node3" presStyleIdx="0" presStyleCnt="3" custScaleY="164251"/>
      <dgm:spPr/>
      <dgm:t>
        <a:bodyPr/>
        <a:lstStyle/>
        <a:p>
          <a:endParaRPr lang="ru-RU"/>
        </a:p>
      </dgm:t>
    </dgm:pt>
    <dgm:pt modelId="{73016838-B3B6-4192-AE67-D0963775D440}" type="pres">
      <dgm:prSet presAssocID="{7B0E4F1A-13A2-415B-9CE6-31C0876451E1}" presName="hierChild3" presStyleCnt="0"/>
      <dgm:spPr/>
    </dgm:pt>
    <dgm:pt modelId="{5245789E-2A9A-4C55-9645-2D1E0839D88F}" type="pres">
      <dgm:prSet presAssocID="{C0BE8277-1FF9-45EA-A29B-DCD824CFDDFC}" presName="Name19" presStyleLbl="parChTrans1D3" presStyleIdx="1" presStyleCnt="3"/>
      <dgm:spPr/>
      <dgm:t>
        <a:bodyPr/>
        <a:lstStyle/>
        <a:p>
          <a:endParaRPr lang="ru-RU"/>
        </a:p>
      </dgm:t>
    </dgm:pt>
    <dgm:pt modelId="{1A0572CC-A582-43B9-8110-FE8164CE7E37}" type="pres">
      <dgm:prSet presAssocID="{D1B855BB-375C-4528-9554-E0283EF2F4C3}" presName="Name21" presStyleCnt="0"/>
      <dgm:spPr/>
    </dgm:pt>
    <dgm:pt modelId="{8E6F9A29-95B1-473B-A363-82521A7887E9}" type="pres">
      <dgm:prSet presAssocID="{D1B855BB-375C-4528-9554-E0283EF2F4C3}" presName="level2Shape" presStyleLbl="node3" presStyleIdx="1" presStyleCnt="3" custScaleX="130041" custScaleY="169912"/>
      <dgm:spPr/>
      <dgm:t>
        <a:bodyPr/>
        <a:lstStyle/>
        <a:p>
          <a:endParaRPr lang="ru-RU"/>
        </a:p>
      </dgm:t>
    </dgm:pt>
    <dgm:pt modelId="{9A3E8F34-1D20-4D5E-A7FA-2CE3A0399DCD}" type="pres">
      <dgm:prSet presAssocID="{D1B855BB-375C-4528-9554-E0283EF2F4C3}" presName="hierChild3" presStyleCnt="0"/>
      <dgm:spPr/>
    </dgm:pt>
    <dgm:pt modelId="{9730326A-EBF6-4372-A27D-ACF6A031E077}" type="pres">
      <dgm:prSet presAssocID="{362CD595-971B-4B14-B458-1AF6099C677E}" presName="Name19" presStyleLbl="parChTrans1D2" presStyleIdx="1" presStyleCnt="2"/>
      <dgm:spPr/>
      <dgm:t>
        <a:bodyPr/>
        <a:lstStyle/>
        <a:p>
          <a:endParaRPr lang="ru-RU"/>
        </a:p>
      </dgm:t>
    </dgm:pt>
    <dgm:pt modelId="{07107444-CE4B-45E2-A790-CCB0374BA108}" type="pres">
      <dgm:prSet presAssocID="{750A58B7-94E7-4139-884C-24613DB8F975}" presName="Name21" presStyleCnt="0"/>
      <dgm:spPr/>
    </dgm:pt>
    <dgm:pt modelId="{EFFF1972-D50F-48F2-B644-917111F4C7EC}" type="pres">
      <dgm:prSet presAssocID="{750A58B7-94E7-4139-884C-24613DB8F975}" presName="level2Shape" presStyleLbl="node2" presStyleIdx="1" presStyleCnt="2" custScaleY="121601"/>
      <dgm:spPr/>
      <dgm:t>
        <a:bodyPr/>
        <a:lstStyle/>
        <a:p>
          <a:endParaRPr lang="ru-RU"/>
        </a:p>
      </dgm:t>
    </dgm:pt>
    <dgm:pt modelId="{62B0FAE8-C168-4B89-BFDB-583CD73DB43A}" type="pres">
      <dgm:prSet presAssocID="{750A58B7-94E7-4139-884C-24613DB8F975}" presName="hierChild3" presStyleCnt="0"/>
      <dgm:spPr/>
    </dgm:pt>
    <dgm:pt modelId="{FD9C142A-8987-404E-A385-09EFD7032906}" type="pres">
      <dgm:prSet presAssocID="{36A4F7C0-5A2E-4110-926C-073A1CA135C7}" presName="Name19" presStyleLbl="parChTrans1D3" presStyleIdx="2" presStyleCnt="3"/>
      <dgm:spPr/>
      <dgm:t>
        <a:bodyPr/>
        <a:lstStyle/>
        <a:p>
          <a:endParaRPr lang="ru-RU"/>
        </a:p>
      </dgm:t>
    </dgm:pt>
    <dgm:pt modelId="{43770FCF-51C1-46D9-8404-06D01DEF6A0A}" type="pres">
      <dgm:prSet presAssocID="{CE80E8CA-B7AB-4C4A-98D8-91EE9F329695}" presName="Name21" presStyleCnt="0"/>
      <dgm:spPr/>
    </dgm:pt>
    <dgm:pt modelId="{0233CEC8-6A4C-420D-8AE1-3646BE1C0E17}" type="pres">
      <dgm:prSet presAssocID="{CE80E8CA-B7AB-4C4A-98D8-91EE9F329695}" presName="level2Shape" presStyleLbl="node3" presStyleIdx="2" presStyleCnt="3" custScaleY="148581"/>
      <dgm:spPr/>
      <dgm:t>
        <a:bodyPr/>
        <a:lstStyle/>
        <a:p>
          <a:endParaRPr lang="ru-RU"/>
        </a:p>
      </dgm:t>
    </dgm:pt>
    <dgm:pt modelId="{0EF386C7-DD15-41BC-8BC4-4C8E694F243D}" type="pres">
      <dgm:prSet presAssocID="{CE80E8CA-B7AB-4C4A-98D8-91EE9F329695}" presName="hierChild3" presStyleCnt="0"/>
      <dgm:spPr/>
    </dgm:pt>
    <dgm:pt modelId="{A93CEC1E-7EAC-4BFE-8B2E-03EE7D32DC76}" type="pres">
      <dgm:prSet presAssocID="{13E2A3F0-A62A-4593-B785-6CC93C3A624A}" presName="bgShapesFlow" presStyleCnt="0"/>
      <dgm:spPr/>
    </dgm:pt>
    <dgm:pt modelId="{9AFEAE11-D96B-4EC1-AE69-D329447B787E}" type="pres">
      <dgm:prSet presAssocID="{22C69BF3-82CE-4142-9325-B326E3E62935}" presName="rectComp" presStyleCnt="0"/>
      <dgm:spPr/>
    </dgm:pt>
    <dgm:pt modelId="{E6649C23-C3E2-428E-9BBB-DAB4548E758D}" type="pres">
      <dgm:prSet presAssocID="{22C69BF3-82CE-4142-9325-B326E3E62935}" presName="bgRect" presStyleLbl="bgShp" presStyleIdx="0" presStyleCnt="3" custScaleY="68158"/>
      <dgm:spPr/>
      <dgm:t>
        <a:bodyPr/>
        <a:lstStyle/>
        <a:p>
          <a:endParaRPr lang="ru-RU"/>
        </a:p>
      </dgm:t>
    </dgm:pt>
    <dgm:pt modelId="{C7B61249-EE04-4501-9D06-54F5EF10E074}" type="pres">
      <dgm:prSet presAssocID="{22C69BF3-82CE-4142-9325-B326E3E62935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F5DE4-4DC1-4198-9478-89E64C3755F9}" type="pres">
      <dgm:prSet presAssocID="{22C69BF3-82CE-4142-9325-B326E3E62935}" presName="spComp" presStyleCnt="0"/>
      <dgm:spPr/>
    </dgm:pt>
    <dgm:pt modelId="{1C4848AE-5ADD-4E29-97D4-CB166C3EFDC7}" type="pres">
      <dgm:prSet presAssocID="{22C69BF3-82CE-4142-9325-B326E3E62935}" presName="vSp" presStyleCnt="0"/>
      <dgm:spPr/>
    </dgm:pt>
    <dgm:pt modelId="{411454D5-68FF-4E03-B7D3-8629FC0A9601}" type="pres">
      <dgm:prSet presAssocID="{7E7B368A-C6A7-4398-A4E8-D77D114D33D1}" presName="rectComp" presStyleCnt="0"/>
      <dgm:spPr/>
    </dgm:pt>
    <dgm:pt modelId="{58D768CD-DBAE-42B1-96EE-BCA0C4FEDCC1}" type="pres">
      <dgm:prSet presAssocID="{7E7B368A-C6A7-4398-A4E8-D77D114D33D1}" presName="bgRect" presStyleLbl="bgShp" presStyleIdx="1" presStyleCnt="3" custScaleY="114129"/>
      <dgm:spPr/>
      <dgm:t>
        <a:bodyPr/>
        <a:lstStyle/>
        <a:p>
          <a:endParaRPr lang="ru-RU"/>
        </a:p>
      </dgm:t>
    </dgm:pt>
    <dgm:pt modelId="{5305BA34-0B8E-4C40-8C7E-99BFAA0B4C5F}" type="pres">
      <dgm:prSet presAssocID="{7E7B368A-C6A7-4398-A4E8-D77D114D33D1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99852D-2D79-4444-944C-52C543A29A5B}" type="pres">
      <dgm:prSet presAssocID="{7E7B368A-C6A7-4398-A4E8-D77D114D33D1}" presName="spComp" presStyleCnt="0"/>
      <dgm:spPr/>
    </dgm:pt>
    <dgm:pt modelId="{E3BD6B28-A2A0-4F12-A44D-DDE7E2AAC9A8}" type="pres">
      <dgm:prSet presAssocID="{7E7B368A-C6A7-4398-A4E8-D77D114D33D1}" presName="vSp" presStyleCnt="0"/>
      <dgm:spPr/>
    </dgm:pt>
    <dgm:pt modelId="{EA8AFBCB-ED37-4AAE-94D8-0A205DC90BE2}" type="pres">
      <dgm:prSet presAssocID="{C31442AE-261E-4B0B-901D-0B308570FD0A}" presName="rectComp" presStyleCnt="0"/>
      <dgm:spPr/>
    </dgm:pt>
    <dgm:pt modelId="{7D4F3C21-11F5-4707-A1F1-EDC427881BD4}" type="pres">
      <dgm:prSet presAssocID="{C31442AE-261E-4B0B-901D-0B308570FD0A}" presName="bgRect" presStyleLbl="bgShp" presStyleIdx="2" presStyleCnt="3" custScaleY="148168"/>
      <dgm:spPr/>
      <dgm:t>
        <a:bodyPr/>
        <a:lstStyle/>
        <a:p>
          <a:endParaRPr lang="ru-RU"/>
        </a:p>
      </dgm:t>
    </dgm:pt>
    <dgm:pt modelId="{2FC97061-1957-407C-A443-CE66C1397907}" type="pres">
      <dgm:prSet presAssocID="{C31442AE-261E-4B0B-901D-0B308570FD0A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62B219-9E37-45CA-9D11-00F78A8F003B}" type="presOf" srcId="{CE80E8CA-B7AB-4C4A-98D8-91EE9F329695}" destId="{0233CEC8-6A4C-420D-8AE1-3646BE1C0E17}" srcOrd="0" destOrd="0" presId="urn:microsoft.com/office/officeart/2005/8/layout/hierarchy6"/>
    <dgm:cxn modelId="{D226A2B6-BE91-4B8B-8687-2AA1F1A1B7C6}" srcId="{FDC5B252-6E79-4A27-92BE-D63D71E3C9E8}" destId="{750A58B7-94E7-4139-884C-24613DB8F975}" srcOrd="1" destOrd="0" parTransId="{362CD595-971B-4B14-B458-1AF6099C677E}" sibTransId="{B1506FBF-3DCB-4C1F-BE46-3517F5356086}"/>
    <dgm:cxn modelId="{8D45C7A1-D0CC-4389-8507-613FA8941CD3}" type="presOf" srcId="{FDC5B252-6E79-4A27-92BE-D63D71E3C9E8}" destId="{7B23D746-0E03-4509-9093-48D2DD393505}" srcOrd="0" destOrd="0" presId="urn:microsoft.com/office/officeart/2005/8/layout/hierarchy6"/>
    <dgm:cxn modelId="{AB496477-17C2-43B7-8C11-DF62901AA2EB}" type="presOf" srcId="{22C69BF3-82CE-4142-9325-B326E3E62935}" destId="{E6649C23-C3E2-428E-9BBB-DAB4548E758D}" srcOrd="0" destOrd="0" presId="urn:microsoft.com/office/officeart/2005/8/layout/hierarchy6"/>
    <dgm:cxn modelId="{FAEC8A39-54A8-44AE-9886-81D5DAD375A8}" type="presOf" srcId="{70881A20-34E9-4D7C-9064-FC1CBCCBDFC7}" destId="{95EDFED2-446A-4487-8E46-8AF5663073F8}" srcOrd="0" destOrd="0" presId="urn:microsoft.com/office/officeart/2005/8/layout/hierarchy6"/>
    <dgm:cxn modelId="{5F297C3A-3DA6-41BD-92D3-40335E818F1D}" type="presOf" srcId="{C31442AE-261E-4B0B-901D-0B308570FD0A}" destId="{7D4F3C21-11F5-4707-A1F1-EDC427881BD4}" srcOrd="0" destOrd="0" presId="urn:microsoft.com/office/officeart/2005/8/layout/hierarchy6"/>
    <dgm:cxn modelId="{146A1584-EAD1-4FB2-B490-46B0F162F16D}" type="presOf" srcId="{22C69BF3-82CE-4142-9325-B326E3E62935}" destId="{C7B61249-EE04-4501-9D06-54F5EF10E074}" srcOrd="1" destOrd="0" presId="urn:microsoft.com/office/officeart/2005/8/layout/hierarchy6"/>
    <dgm:cxn modelId="{5982A9E1-2624-4C68-9E7F-318BDC9BD7E3}" type="presOf" srcId="{36A4F7C0-5A2E-4110-926C-073A1CA135C7}" destId="{FD9C142A-8987-404E-A385-09EFD7032906}" srcOrd="0" destOrd="0" presId="urn:microsoft.com/office/officeart/2005/8/layout/hierarchy6"/>
    <dgm:cxn modelId="{A1B08589-2828-489B-9AD6-3648C31C5353}" srcId="{13E2A3F0-A62A-4593-B785-6CC93C3A624A}" destId="{7E7B368A-C6A7-4398-A4E8-D77D114D33D1}" srcOrd="2" destOrd="0" parTransId="{1ED58221-5BEC-49D7-964C-837928F1B3D2}" sibTransId="{C3AA9083-6D04-4373-9DDE-7C74054C2800}"/>
    <dgm:cxn modelId="{D85F100D-7109-4E7A-BD7E-4DAF388FBE68}" srcId="{13E2A3F0-A62A-4593-B785-6CC93C3A624A}" destId="{FDC5B252-6E79-4A27-92BE-D63D71E3C9E8}" srcOrd="0" destOrd="0" parTransId="{2E9F9942-18D4-4B69-9AF8-B16268CEF679}" sibTransId="{97389D04-5ED1-40AF-8BDD-67618F18C4C5}"/>
    <dgm:cxn modelId="{BDFABE40-FDF0-4A1C-B775-1FA6AD9B87E9}" type="presOf" srcId="{7E7B368A-C6A7-4398-A4E8-D77D114D33D1}" destId="{58D768CD-DBAE-42B1-96EE-BCA0C4FEDCC1}" srcOrd="0" destOrd="0" presId="urn:microsoft.com/office/officeart/2005/8/layout/hierarchy6"/>
    <dgm:cxn modelId="{6E2E21CE-CD5C-4194-B404-DCFB5B71FF4F}" srcId="{FDC5B252-6E79-4A27-92BE-D63D71E3C9E8}" destId="{70881A20-34E9-4D7C-9064-FC1CBCCBDFC7}" srcOrd="0" destOrd="0" parTransId="{68748CEC-1183-415F-B5D7-6287D4782890}" sibTransId="{CF7AB50A-6199-4667-807A-60A2191323C9}"/>
    <dgm:cxn modelId="{88B00C2D-EAF3-4F74-B941-8E5CD61D3221}" type="presOf" srcId="{C31442AE-261E-4B0B-901D-0B308570FD0A}" destId="{2FC97061-1957-407C-A443-CE66C1397907}" srcOrd="1" destOrd="0" presId="urn:microsoft.com/office/officeart/2005/8/layout/hierarchy6"/>
    <dgm:cxn modelId="{4673A511-F734-4866-B881-67AEB12CB62C}" type="presOf" srcId="{D1B855BB-375C-4528-9554-E0283EF2F4C3}" destId="{8E6F9A29-95B1-473B-A363-82521A7887E9}" srcOrd="0" destOrd="0" presId="urn:microsoft.com/office/officeart/2005/8/layout/hierarchy6"/>
    <dgm:cxn modelId="{567824C1-8FD0-4758-805B-6A7656BC9A62}" srcId="{70881A20-34E9-4D7C-9064-FC1CBCCBDFC7}" destId="{7B0E4F1A-13A2-415B-9CE6-31C0876451E1}" srcOrd="0" destOrd="0" parTransId="{2A75263B-A94E-406D-885C-913ABE264C56}" sibTransId="{31DD111D-3B80-47F7-AFCC-778D9655A5AD}"/>
    <dgm:cxn modelId="{26046DF3-67DA-4764-B32D-B67139B7F3CE}" type="presOf" srcId="{7B0E4F1A-13A2-415B-9CE6-31C0876451E1}" destId="{0DB796FC-2084-4DA1-8775-58E5FE87C0DC}" srcOrd="0" destOrd="0" presId="urn:microsoft.com/office/officeart/2005/8/layout/hierarchy6"/>
    <dgm:cxn modelId="{05E24410-D8F4-4318-82E0-1A5AF229EC8F}" type="presOf" srcId="{7E7B368A-C6A7-4398-A4E8-D77D114D33D1}" destId="{5305BA34-0B8E-4C40-8C7E-99BFAA0B4C5F}" srcOrd="1" destOrd="0" presId="urn:microsoft.com/office/officeart/2005/8/layout/hierarchy6"/>
    <dgm:cxn modelId="{E5A62881-46A1-4D10-B58B-F6F4F24D3BAD}" srcId="{13E2A3F0-A62A-4593-B785-6CC93C3A624A}" destId="{22C69BF3-82CE-4142-9325-B326E3E62935}" srcOrd="1" destOrd="0" parTransId="{FB359B24-FEA0-422A-8291-9C67B212EE0C}" sibTransId="{46559DCD-6A0B-45A4-AD24-2A00886AB050}"/>
    <dgm:cxn modelId="{F192D576-9E6A-4B82-8FB0-E778744AD509}" srcId="{750A58B7-94E7-4139-884C-24613DB8F975}" destId="{CE80E8CA-B7AB-4C4A-98D8-91EE9F329695}" srcOrd="0" destOrd="0" parTransId="{36A4F7C0-5A2E-4110-926C-073A1CA135C7}" sibTransId="{56A50931-AEB4-470F-B795-AE1EFDC3C415}"/>
    <dgm:cxn modelId="{7B894892-971A-4679-8440-90094EC66067}" type="presOf" srcId="{750A58B7-94E7-4139-884C-24613DB8F975}" destId="{EFFF1972-D50F-48F2-B644-917111F4C7EC}" srcOrd="0" destOrd="0" presId="urn:microsoft.com/office/officeart/2005/8/layout/hierarchy6"/>
    <dgm:cxn modelId="{E45E8A14-B085-4863-9111-0726DCDDBDEF}" type="presOf" srcId="{362CD595-971B-4B14-B458-1AF6099C677E}" destId="{9730326A-EBF6-4372-A27D-ACF6A031E077}" srcOrd="0" destOrd="0" presId="urn:microsoft.com/office/officeart/2005/8/layout/hierarchy6"/>
    <dgm:cxn modelId="{D430B65E-8D09-4BF2-B53F-154906D623BB}" type="presOf" srcId="{13E2A3F0-A62A-4593-B785-6CC93C3A624A}" destId="{DEAC7D36-A2EC-461D-A9C9-EAB88E11F6A4}" srcOrd="0" destOrd="0" presId="urn:microsoft.com/office/officeart/2005/8/layout/hierarchy6"/>
    <dgm:cxn modelId="{6C8A6B2A-D5B7-420D-9BE6-02653C00277D}" type="presOf" srcId="{2A75263B-A94E-406D-885C-913ABE264C56}" destId="{EBC41B36-1F87-41B3-B111-A96725839623}" srcOrd="0" destOrd="0" presId="urn:microsoft.com/office/officeart/2005/8/layout/hierarchy6"/>
    <dgm:cxn modelId="{CAF03B05-D01C-45BB-969E-3A8BB7213385}" srcId="{70881A20-34E9-4D7C-9064-FC1CBCCBDFC7}" destId="{D1B855BB-375C-4528-9554-E0283EF2F4C3}" srcOrd="1" destOrd="0" parTransId="{C0BE8277-1FF9-45EA-A29B-DCD824CFDDFC}" sibTransId="{E34FF72C-D499-4E83-A150-1E0DC60C6378}"/>
    <dgm:cxn modelId="{5C43A410-87FF-49AC-B394-5AC758CB0A8F}" srcId="{13E2A3F0-A62A-4593-B785-6CC93C3A624A}" destId="{C31442AE-261E-4B0B-901D-0B308570FD0A}" srcOrd="3" destOrd="0" parTransId="{FB7EE23B-722B-47DC-BC8D-CB1475CC061D}" sibTransId="{F8F9033D-7CDB-4FA7-87F3-132BC6A23703}"/>
    <dgm:cxn modelId="{3EBA141A-6F95-4129-BAB8-B7EAB191D16B}" type="presOf" srcId="{C0BE8277-1FF9-45EA-A29B-DCD824CFDDFC}" destId="{5245789E-2A9A-4C55-9645-2D1E0839D88F}" srcOrd="0" destOrd="0" presId="urn:microsoft.com/office/officeart/2005/8/layout/hierarchy6"/>
    <dgm:cxn modelId="{FB104BA7-F017-4D08-8EEB-CA3B7DC55842}" type="presOf" srcId="{68748CEC-1183-415F-B5D7-6287D4782890}" destId="{48BBB4B3-5539-4D49-A624-25A4F48E5E12}" srcOrd="0" destOrd="0" presId="urn:microsoft.com/office/officeart/2005/8/layout/hierarchy6"/>
    <dgm:cxn modelId="{E79D438A-7F7C-43FB-8BF0-A3737E229624}" type="presParOf" srcId="{DEAC7D36-A2EC-461D-A9C9-EAB88E11F6A4}" destId="{DFCAC88E-BE61-46AF-AEBF-6B36B78DF407}" srcOrd="0" destOrd="0" presId="urn:microsoft.com/office/officeart/2005/8/layout/hierarchy6"/>
    <dgm:cxn modelId="{6084D8C1-9C87-4249-B8B5-33F090327D48}" type="presParOf" srcId="{DFCAC88E-BE61-46AF-AEBF-6B36B78DF407}" destId="{CBD5399F-9DF2-4FFF-9CD4-41664B77E6A4}" srcOrd="0" destOrd="0" presId="urn:microsoft.com/office/officeart/2005/8/layout/hierarchy6"/>
    <dgm:cxn modelId="{3E82BE73-BD53-4D0B-AB95-023FA002C63E}" type="presParOf" srcId="{DFCAC88E-BE61-46AF-AEBF-6B36B78DF407}" destId="{CE192206-1F2F-4DD2-B991-45673A3F3214}" srcOrd="1" destOrd="0" presId="urn:microsoft.com/office/officeart/2005/8/layout/hierarchy6"/>
    <dgm:cxn modelId="{7C8144F3-497B-481F-8E66-1CCB2EC4B7A5}" type="presParOf" srcId="{CE192206-1F2F-4DD2-B991-45673A3F3214}" destId="{8AC1246A-F7F9-439C-A4EA-69FBF6C6DCE2}" srcOrd="0" destOrd="0" presId="urn:microsoft.com/office/officeart/2005/8/layout/hierarchy6"/>
    <dgm:cxn modelId="{8EA0D2F1-C447-4FAE-BA82-FA8A93D878CD}" type="presParOf" srcId="{8AC1246A-F7F9-439C-A4EA-69FBF6C6DCE2}" destId="{7B23D746-0E03-4509-9093-48D2DD393505}" srcOrd="0" destOrd="0" presId="urn:microsoft.com/office/officeart/2005/8/layout/hierarchy6"/>
    <dgm:cxn modelId="{C70FF687-F9D9-4736-A79F-1D4DF0AC5E77}" type="presParOf" srcId="{8AC1246A-F7F9-439C-A4EA-69FBF6C6DCE2}" destId="{83312B9E-1794-4FEC-8E6F-AE371D85C07B}" srcOrd="1" destOrd="0" presId="urn:microsoft.com/office/officeart/2005/8/layout/hierarchy6"/>
    <dgm:cxn modelId="{3F5B4988-E4CC-42EF-BC2B-8BBD8626426E}" type="presParOf" srcId="{83312B9E-1794-4FEC-8E6F-AE371D85C07B}" destId="{48BBB4B3-5539-4D49-A624-25A4F48E5E12}" srcOrd="0" destOrd="0" presId="urn:microsoft.com/office/officeart/2005/8/layout/hierarchy6"/>
    <dgm:cxn modelId="{CCD9CBE6-D87B-4A0E-B33E-BBE7294069C1}" type="presParOf" srcId="{83312B9E-1794-4FEC-8E6F-AE371D85C07B}" destId="{5BF97346-8DE3-4DF0-BD58-87F0E4A8D826}" srcOrd="1" destOrd="0" presId="urn:microsoft.com/office/officeart/2005/8/layout/hierarchy6"/>
    <dgm:cxn modelId="{82C16FD9-C647-47AA-AED8-1D7D3B812348}" type="presParOf" srcId="{5BF97346-8DE3-4DF0-BD58-87F0E4A8D826}" destId="{95EDFED2-446A-4487-8E46-8AF5663073F8}" srcOrd="0" destOrd="0" presId="urn:microsoft.com/office/officeart/2005/8/layout/hierarchy6"/>
    <dgm:cxn modelId="{B32BE9E1-E6B5-48DE-AE2E-33283B02FDCA}" type="presParOf" srcId="{5BF97346-8DE3-4DF0-BD58-87F0E4A8D826}" destId="{63F33CEF-8BBB-4D5C-889C-17E28915C688}" srcOrd="1" destOrd="0" presId="urn:microsoft.com/office/officeart/2005/8/layout/hierarchy6"/>
    <dgm:cxn modelId="{FCBD82BE-16BC-4AF3-A337-E15BA0A094B6}" type="presParOf" srcId="{63F33CEF-8BBB-4D5C-889C-17E28915C688}" destId="{EBC41B36-1F87-41B3-B111-A96725839623}" srcOrd="0" destOrd="0" presId="urn:microsoft.com/office/officeart/2005/8/layout/hierarchy6"/>
    <dgm:cxn modelId="{0B88DB11-F72B-4B56-9FF6-A9FBD34F5D73}" type="presParOf" srcId="{63F33CEF-8BBB-4D5C-889C-17E28915C688}" destId="{CBF28FEC-B111-4050-9972-575DBA93AC05}" srcOrd="1" destOrd="0" presId="urn:microsoft.com/office/officeart/2005/8/layout/hierarchy6"/>
    <dgm:cxn modelId="{35B3DA79-55B6-452D-A5B1-F092BF42D8B0}" type="presParOf" srcId="{CBF28FEC-B111-4050-9972-575DBA93AC05}" destId="{0DB796FC-2084-4DA1-8775-58E5FE87C0DC}" srcOrd="0" destOrd="0" presId="urn:microsoft.com/office/officeart/2005/8/layout/hierarchy6"/>
    <dgm:cxn modelId="{FB220A00-0F05-4284-BA58-B394EB5A9AB6}" type="presParOf" srcId="{CBF28FEC-B111-4050-9972-575DBA93AC05}" destId="{73016838-B3B6-4192-AE67-D0963775D440}" srcOrd="1" destOrd="0" presId="urn:microsoft.com/office/officeart/2005/8/layout/hierarchy6"/>
    <dgm:cxn modelId="{F798733C-D4C5-47CC-8DA6-A384B4D11B65}" type="presParOf" srcId="{63F33CEF-8BBB-4D5C-889C-17E28915C688}" destId="{5245789E-2A9A-4C55-9645-2D1E0839D88F}" srcOrd="2" destOrd="0" presId="urn:microsoft.com/office/officeart/2005/8/layout/hierarchy6"/>
    <dgm:cxn modelId="{1EDD23F6-6C67-4EB2-8DC2-8C99C342B5FE}" type="presParOf" srcId="{63F33CEF-8BBB-4D5C-889C-17E28915C688}" destId="{1A0572CC-A582-43B9-8110-FE8164CE7E37}" srcOrd="3" destOrd="0" presId="urn:microsoft.com/office/officeart/2005/8/layout/hierarchy6"/>
    <dgm:cxn modelId="{CEE0FD52-0E0A-4659-B0FE-C80826E0F2DF}" type="presParOf" srcId="{1A0572CC-A582-43B9-8110-FE8164CE7E37}" destId="{8E6F9A29-95B1-473B-A363-82521A7887E9}" srcOrd="0" destOrd="0" presId="urn:microsoft.com/office/officeart/2005/8/layout/hierarchy6"/>
    <dgm:cxn modelId="{78ECB14F-33DB-453D-B6DF-537183AE5935}" type="presParOf" srcId="{1A0572CC-A582-43B9-8110-FE8164CE7E37}" destId="{9A3E8F34-1D20-4D5E-A7FA-2CE3A0399DCD}" srcOrd="1" destOrd="0" presId="urn:microsoft.com/office/officeart/2005/8/layout/hierarchy6"/>
    <dgm:cxn modelId="{7454643B-B1BC-48ED-BF18-51D0BAB66ECA}" type="presParOf" srcId="{83312B9E-1794-4FEC-8E6F-AE371D85C07B}" destId="{9730326A-EBF6-4372-A27D-ACF6A031E077}" srcOrd="2" destOrd="0" presId="urn:microsoft.com/office/officeart/2005/8/layout/hierarchy6"/>
    <dgm:cxn modelId="{F235955C-9C36-4242-972B-63FC71732BFC}" type="presParOf" srcId="{83312B9E-1794-4FEC-8E6F-AE371D85C07B}" destId="{07107444-CE4B-45E2-A790-CCB0374BA108}" srcOrd="3" destOrd="0" presId="urn:microsoft.com/office/officeart/2005/8/layout/hierarchy6"/>
    <dgm:cxn modelId="{A4065562-5BA5-41B1-9F89-3E648E2FF663}" type="presParOf" srcId="{07107444-CE4B-45E2-A790-CCB0374BA108}" destId="{EFFF1972-D50F-48F2-B644-917111F4C7EC}" srcOrd="0" destOrd="0" presId="urn:microsoft.com/office/officeart/2005/8/layout/hierarchy6"/>
    <dgm:cxn modelId="{E1A9D1AA-EB16-4ABD-B9E5-BA5D5BA9D7B5}" type="presParOf" srcId="{07107444-CE4B-45E2-A790-CCB0374BA108}" destId="{62B0FAE8-C168-4B89-BFDB-583CD73DB43A}" srcOrd="1" destOrd="0" presId="urn:microsoft.com/office/officeart/2005/8/layout/hierarchy6"/>
    <dgm:cxn modelId="{266DF379-F9F9-414E-BB1D-FE792DA05A69}" type="presParOf" srcId="{62B0FAE8-C168-4B89-BFDB-583CD73DB43A}" destId="{FD9C142A-8987-404E-A385-09EFD7032906}" srcOrd="0" destOrd="0" presId="urn:microsoft.com/office/officeart/2005/8/layout/hierarchy6"/>
    <dgm:cxn modelId="{0A75E810-AD8D-466C-99D2-57FC72C58A32}" type="presParOf" srcId="{62B0FAE8-C168-4B89-BFDB-583CD73DB43A}" destId="{43770FCF-51C1-46D9-8404-06D01DEF6A0A}" srcOrd="1" destOrd="0" presId="urn:microsoft.com/office/officeart/2005/8/layout/hierarchy6"/>
    <dgm:cxn modelId="{C4615682-DB11-4A29-9882-9887229802EF}" type="presParOf" srcId="{43770FCF-51C1-46D9-8404-06D01DEF6A0A}" destId="{0233CEC8-6A4C-420D-8AE1-3646BE1C0E17}" srcOrd="0" destOrd="0" presId="urn:microsoft.com/office/officeart/2005/8/layout/hierarchy6"/>
    <dgm:cxn modelId="{E4FED71E-E81E-4651-990D-E6290E0399B7}" type="presParOf" srcId="{43770FCF-51C1-46D9-8404-06D01DEF6A0A}" destId="{0EF386C7-DD15-41BC-8BC4-4C8E694F243D}" srcOrd="1" destOrd="0" presId="urn:microsoft.com/office/officeart/2005/8/layout/hierarchy6"/>
    <dgm:cxn modelId="{A926BCE9-F1A2-4C62-9595-5335E482F1C4}" type="presParOf" srcId="{DEAC7D36-A2EC-461D-A9C9-EAB88E11F6A4}" destId="{A93CEC1E-7EAC-4BFE-8B2E-03EE7D32DC76}" srcOrd="1" destOrd="0" presId="urn:microsoft.com/office/officeart/2005/8/layout/hierarchy6"/>
    <dgm:cxn modelId="{2A57D157-BA4D-474A-9A75-7D7AB31B6E65}" type="presParOf" srcId="{A93CEC1E-7EAC-4BFE-8B2E-03EE7D32DC76}" destId="{9AFEAE11-D96B-4EC1-AE69-D329447B787E}" srcOrd="0" destOrd="0" presId="urn:microsoft.com/office/officeart/2005/8/layout/hierarchy6"/>
    <dgm:cxn modelId="{4AA12B9A-AB22-4C86-9E88-774378E93F41}" type="presParOf" srcId="{9AFEAE11-D96B-4EC1-AE69-D329447B787E}" destId="{E6649C23-C3E2-428E-9BBB-DAB4548E758D}" srcOrd="0" destOrd="0" presId="urn:microsoft.com/office/officeart/2005/8/layout/hierarchy6"/>
    <dgm:cxn modelId="{D4BF8EE6-A414-4286-AC3C-C2C9593D0EA1}" type="presParOf" srcId="{9AFEAE11-D96B-4EC1-AE69-D329447B787E}" destId="{C7B61249-EE04-4501-9D06-54F5EF10E074}" srcOrd="1" destOrd="0" presId="urn:microsoft.com/office/officeart/2005/8/layout/hierarchy6"/>
    <dgm:cxn modelId="{8735C247-ED75-40D5-9C14-B3A0699C05BB}" type="presParOf" srcId="{A93CEC1E-7EAC-4BFE-8B2E-03EE7D32DC76}" destId="{950F5DE4-4DC1-4198-9478-89E64C3755F9}" srcOrd="1" destOrd="0" presId="urn:microsoft.com/office/officeart/2005/8/layout/hierarchy6"/>
    <dgm:cxn modelId="{C57F10E9-C9C9-4AD9-A482-0A38AD749875}" type="presParOf" srcId="{950F5DE4-4DC1-4198-9478-89E64C3755F9}" destId="{1C4848AE-5ADD-4E29-97D4-CB166C3EFDC7}" srcOrd="0" destOrd="0" presId="urn:microsoft.com/office/officeart/2005/8/layout/hierarchy6"/>
    <dgm:cxn modelId="{54730358-DA74-45F8-9B66-CB8C5D33E982}" type="presParOf" srcId="{A93CEC1E-7EAC-4BFE-8B2E-03EE7D32DC76}" destId="{411454D5-68FF-4E03-B7D3-8629FC0A9601}" srcOrd="2" destOrd="0" presId="urn:microsoft.com/office/officeart/2005/8/layout/hierarchy6"/>
    <dgm:cxn modelId="{15559712-8C69-4AD1-8EDE-D3D031B21350}" type="presParOf" srcId="{411454D5-68FF-4E03-B7D3-8629FC0A9601}" destId="{58D768CD-DBAE-42B1-96EE-BCA0C4FEDCC1}" srcOrd="0" destOrd="0" presId="urn:microsoft.com/office/officeart/2005/8/layout/hierarchy6"/>
    <dgm:cxn modelId="{D449B609-84C8-4DC7-9F47-B6CE1007D3BB}" type="presParOf" srcId="{411454D5-68FF-4E03-B7D3-8629FC0A9601}" destId="{5305BA34-0B8E-4C40-8C7E-99BFAA0B4C5F}" srcOrd="1" destOrd="0" presId="urn:microsoft.com/office/officeart/2005/8/layout/hierarchy6"/>
    <dgm:cxn modelId="{209E37B8-BC89-4045-8AA1-E56F11B69F78}" type="presParOf" srcId="{A93CEC1E-7EAC-4BFE-8B2E-03EE7D32DC76}" destId="{3A99852D-2D79-4444-944C-52C543A29A5B}" srcOrd="3" destOrd="0" presId="urn:microsoft.com/office/officeart/2005/8/layout/hierarchy6"/>
    <dgm:cxn modelId="{56DBCC6B-2FD9-426E-806A-8ED04692E416}" type="presParOf" srcId="{3A99852D-2D79-4444-944C-52C543A29A5B}" destId="{E3BD6B28-A2A0-4F12-A44D-DDE7E2AAC9A8}" srcOrd="0" destOrd="0" presId="urn:microsoft.com/office/officeart/2005/8/layout/hierarchy6"/>
    <dgm:cxn modelId="{C2BFF2A5-56D7-42FC-8235-47B0355086E4}" type="presParOf" srcId="{A93CEC1E-7EAC-4BFE-8B2E-03EE7D32DC76}" destId="{EA8AFBCB-ED37-4AAE-94D8-0A205DC90BE2}" srcOrd="4" destOrd="0" presId="urn:microsoft.com/office/officeart/2005/8/layout/hierarchy6"/>
    <dgm:cxn modelId="{57F5F572-48F9-4525-B03B-EF812A1EE715}" type="presParOf" srcId="{EA8AFBCB-ED37-4AAE-94D8-0A205DC90BE2}" destId="{7D4F3C21-11F5-4707-A1F1-EDC427881BD4}" srcOrd="0" destOrd="0" presId="urn:microsoft.com/office/officeart/2005/8/layout/hierarchy6"/>
    <dgm:cxn modelId="{AE9FFD5F-65EA-4557-A297-CD40037FC1CE}" type="presParOf" srcId="{EA8AFBCB-ED37-4AAE-94D8-0A205DC90BE2}" destId="{2FC97061-1957-407C-A443-CE66C1397907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863C49-7D5B-4D6F-93D1-4DA2D78082A3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018351-E569-4300-93C2-9F729F101BAA}">
      <dgm:prSet phldrT="[Текст]" custT="1"/>
      <dgm:spPr/>
      <dgm:t>
        <a:bodyPr/>
        <a:lstStyle/>
        <a:p>
          <a:r>
            <a:rPr lang="ru-RU" sz="1400" dirty="0" smtClean="0">
              <a:latin typeface="+mj-lt"/>
            </a:rPr>
            <a:t>Вопросы, рассмотренные на заседании комиссии 26.02.2016</a:t>
          </a:r>
          <a:endParaRPr lang="ru-RU" sz="1400" dirty="0">
            <a:latin typeface="+mj-lt"/>
          </a:endParaRPr>
        </a:p>
      </dgm:t>
    </dgm:pt>
    <dgm:pt modelId="{284E2774-F2D0-4139-8BFD-E2CA7CCEC312}" type="parTrans" cxnId="{7C759680-0066-404B-A24F-3DA0B3F7EDDD}">
      <dgm:prSet/>
      <dgm:spPr/>
      <dgm:t>
        <a:bodyPr/>
        <a:lstStyle/>
        <a:p>
          <a:endParaRPr lang="ru-RU"/>
        </a:p>
      </dgm:t>
    </dgm:pt>
    <dgm:pt modelId="{9C6E3CF2-F76A-40A8-A35B-230B14491F1A}" type="sibTrans" cxnId="{7C759680-0066-404B-A24F-3DA0B3F7EDDD}">
      <dgm:prSet/>
      <dgm:spPr/>
      <dgm:t>
        <a:bodyPr/>
        <a:lstStyle/>
        <a:p>
          <a:endParaRPr lang="ru-RU"/>
        </a:p>
      </dgm:t>
    </dgm:pt>
    <dgm:pt modelId="{8EB4287D-C786-4240-8234-EAE65A20054D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Состояние законности и коррупционные риски в сфере использования и распоряжения государственным и муниципальным имуществом</a:t>
          </a:r>
          <a:endParaRPr lang="ru-RU" sz="1200" dirty="0">
            <a:latin typeface="+mj-lt"/>
          </a:endParaRPr>
        </a:p>
      </dgm:t>
    </dgm:pt>
    <dgm:pt modelId="{183BDA3F-2690-41BA-BB47-BC8CE5B47596}" type="parTrans" cxnId="{18BC1A27-9586-4AC5-B90C-D6DD87D6DB19}">
      <dgm:prSet/>
      <dgm:spPr/>
      <dgm:t>
        <a:bodyPr/>
        <a:lstStyle/>
        <a:p>
          <a:endParaRPr lang="ru-RU"/>
        </a:p>
      </dgm:t>
    </dgm:pt>
    <dgm:pt modelId="{C46DDC69-4B4D-4B4E-9F29-654B4D752E42}" type="sibTrans" cxnId="{18BC1A27-9586-4AC5-B90C-D6DD87D6DB19}">
      <dgm:prSet/>
      <dgm:spPr/>
      <dgm:t>
        <a:bodyPr/>
        <a:lstStyle/>
        <a:p>
          <a:endParaRPr lang="ru-RU"/>
        </a:p>
      </dgm:t>
    </dgm:pt>
    <dgm:pt modelId="{5B6E3247-F71C-4273-8BD9-06FC1584A6AF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Деятельность Кировской общественной организации «Антикризисный центр защиты правопорядка Северо-Восток» по содействию органам государственной власти в противодействии коррупции</a:t>
          </a:r>
          <a:endParaRPr lang="ru-RU" sz="1200" dirty="0">
            <a:latin typeface="+mj-lt"/>
          </a:endParaRPr>
        </a:p>
      </dgm:t>
    </dgm:pt>
    <dgm:pt modelId="{2A931583-F5D1-4B97-B83F-A656FE933A70}" type="parTrans" cxnId="{D3DFCC1B-E7B0-43FF-89BC-6E27C77B7DA1}">
      <dgm:prSet/>
      <dgm:spPr/>
      <dgm:t>
        <a:bodyPr/>
        <a:lstStyle/>
        <a:p>
          <a:endParaRPr lang="ru-RU"/>
        </a:p>
      </dgm:t>
    </dgm:pt>
    <dgm:pt modelId="{CAB43533-CFAD-4E0D-8C53-A1AF3D60926A}" type="sibTrans" cxnId="{D3DFCC1B-E7B0-43FF-89BC-6E27C77B7DA1}">
      <dgm:prSet/>
      <dgm:spPr/>
      <dgm:t>
        <a:bodyPr/>
        <a:lstStyle/>
        <a:p>
          <a:endParaRPr lang="ru-RU"/>
        </a:p>
      </dgm:t>
    </dgm:pt>
    <dgm:pt modelId="{FBB7B8F8-808E-45A7-A5CD-FDCF5847FA3B}">
      <dgm:prSet phldrT="[Текст]" custT="1"/>
      <dgm:spPr/>
      <dgm:t>
        <a:bodyPr/>
        <a:lstStyle/>
        <a:p>
          <a:r>
            <a:rPr lang="ru-RU" sz="1400" dirty="0" smtClean="0">
              <a:latin typeface="+mj-lt"/>
            </a:rPr>
            <a:t>Вопросы, рассмотренные на заседании комиссии 03.08.2016</a:t>
          </a:r>
          <a:endParaRPr lang="ru-RU" sz="1400" dirty="0">
            <a:latin typeface="+mj-lt"/>
          </a:endParaRPr>
        </a:p>
      </dgm:t>
    </dgm:pt>
    <dgm:pt modelId="{E47328C5-2744-4083-B237-597A96107F3B}" type="parTrans" cxnId="{487EA831-E7F2-44E2-BB45-8A2182D016EB}">
      <dgm:prSet/>
      <dgm:spPr/>
      <dgm:t>
        <a:bodyPr/>
        <a:lstStyle/>
        <a:p>
          <a:endParaRPr lang="ru-RU"/>
        </a:p>
      </dgm:t>
    </dgm:pt>
    <dgm:pt modelId="{0C40F42A-8ABF-4CF1-9D97-5FE0C6BC7329}" type="sibTrans" cxnId="{487EA831-E7F2-44E2-BB45-8A2182D016EB}">
      <dgm:prSet/>
      <dgm:spPr/>
      <dgm:t>
        <a:bodyPr/>
        <a:lstStyle/>
        <a:p>
          <a:endParaRPr lang="ru-RU"/>
        </a:p>
      </dgm:t>
    </dgm:pt>
    <dgm:pt modelId="{2BEB789E-AF80-46C9-B59E-33084DC56543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Рассмотрение уведомлений лиц, замещающих государственные должности Кировской области, о возникновении личной заинтересованности при исполнении должностных обязанностей, которая приводит или может привести к конфликту интересов</a:t>
          </a:r>
          <a:endParaRPr lang="ru-RU" sz="1200" dirty="0">
            <a:latin typeface="+mj-lt"/>
          </a:endParaRPr>
        </a:p>
      </dgm:t>
    </dgm:pt>
    <dgm:pt modelId="{95D93880-2FE4-4404-9083-49F3B7172197}" type="parTrans" cxnId="{CDD76CEA-48B7-44DC-8D8A-ACB4E656AA3B}">
      <dgm:prSet/>
      <dgm:spPr/>
      <dgm:t>
        <a:bodyPr/>
        <a:lstStyle/>
        <a:p>
          <a:endParaRPr lang="ru-RU"/>
        </a:p>
      </dgm:t>
    </dgm:pt>
    <dgm:pt modelId="{65E56B5D-9495-4AE6-9B04-0FAFA36E3C99}" type="sibTrans" cxnId="{CDD76CEA-48B7-44DC-8D8A-ACB4E656AA3B}">
      <dgm:prSet/>
      <dgm:spPr/>
      <dgm:t>
        <a:bodyPr/>
        <a:lstStyle/>
        <a:p>
          <a:endParaRPr lang="ru-RU"/>
        </a:p>
      </dgm:t>
    </dgm:pt>
    <dgm:pt modelId="{6403B518-F790-4A7D-9C2A-4ACD4651C4FA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Результаты контроля в сфере закупок и реализации мероприятий, проводимых министерством финансов Кировской области, направленных на профилактику правонарушений в сфере закупок</a:t>
          </a:r>
          <a:endParaRPr lang="ru-RU" sz="1200" dirty="0">
            <a:latin typeface="+mj-lt"/>
          </a:endParaRPr>
        </a:p>
      </dgm:t>
    </dgm:pt>
    <dgm:pt modelId="{01295B2B-DD76-4BFC-BF5D-0B81DF26C955}" type="parTrans" cxnId="{EEC9B8C7-C3A4-49D7-A93C-1F6CBDA28AE6}">
      <dgm:prSet/>
      <dgm:spPr/>
      <dgm:t>
        <a:bodyPr/>
        <a:lstStyle/>
        <a:p>
          <a:endParaRPr lang="ru-RU"/>
        </a:p>
      </dgm:t>
    </dgm:pt>
    <dgm:pt modelId="{B8ED13C2-407F-4727-AF97-7BB60CD2B0AD}" type="sibTrans" cxnId="{EEC9B8C7-C3A4-49D7-A93C-1F6CBDA28AE6}">
      <dgm:prSet/>
      <dgm:spPr/>
      <dgm:t>
        <a:bodyPr/>
        <a:lstStyle/>
        <a:p>
          <a:endParaRPr lang="ru-RU"/>
        </a:p>
      </dgm:t>
    </dgm:pt>
    <dgm:pt modelId="{B9B61FCD-2F23-48D2-B81B-E70F37D16887}">
      <dgm:prSet custT="1"/>
      <dgm:spPr/>
      <dgm:t>
        <a:bodyPr/>
        <a:lstStyle/>
        <a:p>
          <a:r>
            <a:rPr lang="ru-RU" sz="1200" dirty="0" smtClean="0">
              <a:latin typeface="+mj-lt"/>
            </a:rPr>
            <a:t>Инициирование внесения изменений в часть 4 статьи 1 Федерального закона от 25.12.2008 </a:t>
          </a:r>
          <a:br>
            <a:rPr lang="ru-RU" sz="1200" dirty="0" smtClean="0">
              <a:latin typeface="+mj-lt"/>
            </a:rPr>
          </a:br>
          <a:r>
            <a:rPr lang="ru-RU" sz="1200" dirty="0" smtClean="0">
              <a:latin typeface="+mj-lt"/>
            </a:rPr>
            <a:t>№ 273-ФЗ «О противодействии коррупции»</a:t>
          </a:r>
          <a:endParaRPr lang="ru-RU" sz="1200" dirty="0">
            <a:latin typeface="+mj-lt"/>
          </a:endParaRPr>
        </a:p>
      </dgm:t>
    </dgm:pt>
    <dgm:pt modelId="{4E8682F8-A091-41AF-B4E3-F54D372F1396}" type="parTrans" cxnId="{6E1BBD7A-3F38-4B7A-ADBE-6899F1FBB9F4}">
      <dgm:prSet/>
      <dgm:spPr/>
      <dgm:t>
        <a:bodyPr/>
        <a:lstStyle/>
        <a:p>
          <a:endParaRPr lang="ru-RU"/>
        </a:p>
      </dgm:t>
    </dgm:pt>
    <dgm:pt modelId="{9DA1BCAC-233E-4F43-8EB8-3F6F53A3AB8A}" type="sibTrans" cxnId="{6E1BBD7A-3F38-4B7A-ADBE-6899F1FBB9F4}">
      <dgm:prSet/>
      <dgm:spPr/>
      <dgm:t>
        <a:bodyPr/>
        <a:lstStyle/>
        <a:p>
          <a:endParaRPr lang="ru-RU"/>
        </a:p>
      </dgm:t>
    </dgm:pt>
    <dgm:pt modelId="{F1767509-A21A-4C74-A2BA-8D66D5E67CE3}">
      <dgm:prSet custT="1"/>
      <dgm:spPr/>
      <dgm:t>
        <a:bodyPr/>
        <a:lstStyle/>
        <a:p>
          <a:r>
            <a:rPr lang="ru-RU" sz="1200" dirty="0" smtClean="0">
              <a:latin typeface="+mj-lt"/>
            </a:rPr>
            <a:t>Меры по противодействию коррупции, принимаемые в муниципальных образованиях Кировской области</a:t>
          </a:r>
          <a:endParaRPr lang="ru-RU" sz="1200" dirty="0">
            <a:latin typeface="+mj-lt"/>
          </a:endParaRPr>
        </a:p>
      </dgm:t>
    </dgm:pt>
    <dgm:pt modelId="{39776C5F-35BF-4A32-A938-01CD3840A9D9}" type="parTrans" cxnId="{E303EA75-CC9A-4670-9FCF-1169CFED28FC}">
      <dgm:prSet/>
      <dgm:spPr/>
      <dgm:t>
        <a:bodyPr/>
        <a:lstStyle/>
        <a:p>
          <a:endParaRPr lang="ru-RU"/>
        </a:p>
      </dgm:t>
    </dgm:pt>
    <dgm:pt modelId="{1F290752-E38D-458D-9426-BE472BAA4379}" type="sibTrans" cxnId="{E303EA75-CC9A-4670-9FCF-1169CFED28FC}">
      <dgm:prSet/>
      <dgm:spPr/>
      <dgm:t>
        <a:bodyPr/>
        <a:lstStyle/>
        <a:p>
          <a:endParaRPr lang="ru-RU"/>
        </a:p>
      </dgm:t>
    </dgm:pt>
    <dgm:pt modelId="{272E31A0-F85F-4B9B-90D5-1B2A0E15072A}">
      <dgm:prSet custT="1"/>
      <dgm:spPr/>
      <dgm:t>
        <a:bodyPr/>
        <a:lstStyle/>
        <a:p>
          <a:r>
            <a:rPr lang="ru-RU" sz="1200" dirty="0" smtClean="0">
              <a:latin typeface="+mj-lt"/>
            </a:rPr>
            <a:t>Меры по противодействию коррупции, принимаемые в муниципальных образованиях Кировской области</a:t>
          </a:r>
          <a:endParaRPr lang="ru-RU" sz="1200" dirty="0">
            <a:latin typeface="+mj-lt"/>
          </a:endParaRPr>
        </a:p>
      </dgm:t>
    </dgm:pt>
    <dgm:pt modelId="{6BECDAD3-E2F7-4888-847E-0674B0F3EDBB}" type="parTrans" cxnId="{00077CD8-5D2E-43AB-8CB4-DEDB0CB936A9}">
      <dgm:prSet/>
      <dgm:spPr/>
      <dgm:t>
        <a:bodyPr/>
        <a:lstStyle/>
        <a:p>
          <a:endParaRPr lang="ru-RU"/>
        </a:p>
      </dgm:t>
    </dgm:pt>
    <dgm:pt modelId="{4CD19945-B62D-42A9-9A46-47F453FED78E}" type="sibTrans" cxnId="{00077CD8-5D2E-43AB-8CB4-DEDB0CB936A9}">
      <dgm:prSet/>
      <dgm:spPr/>
      <dgm:t>
        <a:bodyPr/>
        <a:lstStyle/>
        <a:p>
          <a:endParaRPr lang="ru-RU"/>
        </a:p>
      </dgm:t>
    </dgm:pt>
    <dgm:pt modelId="{8DAF3C7A-7AE0-4585-85F2-353AB17239C8}" type="pres">
      <dgm:prSet presAssocID="{EE863C49-7D5B-4D6F-93D1-4DA2D78082A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07C5F7D-6D10-4224-8622-5997F9A2EFC9}" type="pres">
      <dgm:prSet presAssocID="{CE018351-E569-4300-93C2-9F729F101BAA}" presName="root" presStyleCnt="0"/>
      <dgm:spPr/>
    </dgm:pt>
    <dgm:pt modelId="{3DEC104A-29BB-4840-9C54-B66FB67D8F89}" type="pres">
      <dgm:prSet presAssocID="{CE018351-E569-4300-93C2-9F729F101BAA}" presName="rootComposite" presStyleCnt="0"/>
      <dgm:spPr/>
    </dgm:pt>
    <dgm:pt modelId="{F65FDE49-2867-4086-A99F-EF088CB03352}" type="pres">
      <dgm:prSet presAssocID="{CE018351-E569-4300-93C2-9F729F101BAA}" presName="rootText" presStyleLbl="node1" presStyleIdx="0" presStyleCnt="2" custScaleX="141718" custScaleY="45515"/>
      <dgm:spPr/>
      <dgm:t>
        <a:bodyPr/>
        <a:lstStyle/>
        <a:p>
          <a:endParaRPr lang="ru-RU"/>
        </a:p>
      </dgm:t>
    </dgm:pt>
    <dgm:pt modelId="{F4E21DA6-40A7-4CE8-B6B7-C6EF9D1FFE05}" type="pres">
      <dgm:prSet presAssocID="{CE018351-E569-4300-93C2-9F729F101BAA}" presName="rootConnector" presStyleLbl="node1" presStyleIdx="0" presStyleCnt="2"/>
      <dgm:spPr/>
      <dgm:t>
        <a:bodyPr/>
        <a:lstStyle/>
        <a:p>
          <a:endParaRPr lang="ru-RU"/>
        </a:p>
      </dgm:t>
    </dgm:pt>
    <dgm:pt modelId="{2B47BE8E-4A19-45AB-BDCB-C0CF518B9EA3}" type="pres">
      <dgm:prSet presAssocID="{CE018351-E569-4300-93C2-9F729F101BAA}" presName="childShape" presStyleCnt="0"/>
      <dgm:spPr/>
    </dgm:pt>
    <dgm:pt modelId="{33324ECB-5D6F-4658-B1A3-4CB51043D272}" type="pres">
      <dgm:prSet presAssocID="{183BDA3F-2690-41BA-BB47-BC8CE5B47596}" presName="Name13" presStyleLbl="parChTrans1D2" presStyleIdx="0" presStyleCnt="7"/>
      <dgm:spPr/>
      <dgm:t>
        <a:bodyPr/>
        <a:lstStyle/>
        <a:p>
          <a:endParaRPr lang="ru-RU"/>
        </a:p>
      </dgm:t>
    </dgm:pt>
    <dgm:pt modelId="{F3045FDB-398C-42AD-A05E-854A5499D5BC}" type="pres">
      <dgm:prSet presAssocID="{8EB4287D-C786-4240-8234-EAE65A20054D}" presName="childText" presStyleLbl="bgAcc1" presStyleIdx="0" presStyleCnt="7" custScaleX="173035" custScaleY="64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9286CE-98EC-4977-A224-66C37A5489CC}" type="pres">
      <dgm:prSet presAssocID="{2A931583-F5D1-4B97-B83F-A656FE933A70}" presName="Name13" presStyleLbl="parChTrans1D2" presStyleIdx="1" presStyleCnt="7"/>
      <dgm:spPr/>
      <dgm:t>
        <a:bodyPr/>
        <a:lstStyle/>
        <a:p>
          <a:endParaRPr lang="ru-RU"/>
        </a:p>
      </dgm:t>
    </dgm:pt>
    <dgm:pt modelId="{40C14606-C877-4814-8FCF-B02253567AF2}" type="pres">
      <dgm:prSet presAssocID="{5B6E3247-F71C-4273-8BD9-06FC1584A6AF}" presName="childText" presStyleLbl="bgAcc1" presStyleIdx="1" presStyleCnt="7" custScaleX="176526" custScaleY="75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1CBCF8-DF11-49FB-BEFC-AB9A9691ADAD}" type="pres">
      <dgm:prSet presAssocID="{4E8682F8-A091-41AF-B4E3-F54D372F1396}" presName="Name13" presStyleLbl="parChTrans1D2" presStyleIdx="2" presStyleCnt="7"/>
      <dgm:spPr/>
      <dgm:t>
        <a:bodyPr/>
        <a:lstStyle/>
        <a:p>
          <a:endParaRPr lang="ru-RU"/>
        </a:p>
      </dgm:t>
    </dgm:pt>
    <dgm:pt modelId="{A1C4A9F3-5FB8-4ACA-B504-27EC82A4FE4A}" type="pres">
      <dgm:prSet presAssocID="{B9B61FCD-2F23-48D2-B81B-E70F37D16887}" presName="childText" presStyleLbl="bgAcc1" presStyleIdx="2" presStyleCnt="7" custScaleX="175652" custScaleY="68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2E982-38F3-4687-AE1D-2B04B7422323}" type="pres">
      <dgm:prSet presAssocID="{39776C5F-35BF-4A32-A938-01CD3840A9D9}" presName="Name13" presStyleLbl="parChTrans1D2" presStyleIdx="3" presStyleCnt="7"/>
      <dgm:spPr/>
      <dgm:t>
        <a:bodyPr/>
        <a:lstStyle/>
        <a:p>
          <a:endParaRPr lang="ru-RU"/>
        </a:p>
      </dgm:t>
    </dgm:pt>
    <dgm:pt modelId="{793B9761-3FC8-407F-882C-03CBC8FD28DA}" type="pres">
      <dgm:prSet presAssocID="{F1767509-A21A-4C74-A2BA-8D66D5E67CE3}" presName="childText" presStyleLbl="bgAcc1" presStyleIdx="3" presStyleCnt="7" custScaleX="174072" custScaleY="61549" custLinFactNeighborX="-1202" custLinFactNeighborY="2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07B6D-065E-41D3-B046-D3BD5A4EE607}" type="pres">
      <dgm:prSet presAssocID="{FBB7B8F8-808E-45A7-A5CD-FDCF5847FA3B}" presName="root" presStyleCnt="0"/>
      <dgm:spPr/>
    </dgm:pt>
    <dgm:pt modelId="{9CC93F01-93C7-476D-8E0C-768778054348}" type="pres">
      <dgm:prSet presAssocID="{FBB7B8F8-808E-45A7-A5CD-FDCF5847FA3B}" presName="rootComposite" presStyleCnt="0"/>
      <dgm:spPr/>
    </dgm:pt>
    <dgm:pt modelId="{F48E99A2-2815-4E9D-8095-1E1B01A8C344}" type="pres">
      <dgm:prSet presAssocID="{FBB7B8F8-808E-45A7-A5CD-FDCF5847FA3B}" presName="rootText" presStyleLbl="node1" presStyleIdx="1" presStyleCnt="2" custScaleX="138852" custScaleY="48990"/>
      <dgm:spPr/>
      <dgm:t>
        <a:bodyPr/>
        <a:lstStyle/>
        <a:p>
          <a:endParaRPr lang="ru-RU"/>
        </a:p>
      </dgm:t>
    </dgm:pt>
    <dgm:pt modelId="{065B7128-7905-4C52-89CD-ED25436F5D97}" type="pres">
      <dgm:prSet presAssocID="{FBB7B8F8-808E-45A7-A5CD-FDCF5847FA3B}" presName="rootConnector" presStyleLbl="node1" presStyleIdx="1" presStyleCnt="2"/>
      <dgm:spPr/>
      <dgm:t>
        <a:bodyPr/>
        <a:lstStyle/>
        <a:p>
          <a:endParaRPr lang="ru-RU"/>
        </a:p>
      </dgm:t>
    </dgm:pt>
    <dgm:pt modelId="{FA50C92D-8565-404A-A0B2-3FDE68347188}" type="pres">
      <dgm:prSet presAssocID="{FBB7B8F8-808E-45A7-A5CD-FDCF5847FA3B}" presName="childShape" presStyleCnt="0"/>
      <dgm:spPr/>
    </dgm:pt>
    <dgm:pt modelId="{AF7DE675-F6B1-4C60-B829-F87AE3F8CB70}" type="pres">
      <dgm:prSet presAssocID="{95D93880-2FE4-4404-9083-49F3B7172197}" presName="Name13" presStyleLbl="parChTrans1D2" presStyleIdx="4" presStyleCnt="7"/>
      <dgm:spPr/>
      <dgm:t>
        <a:bodyPr/>
        <a:lstStyle/>
        <a:p>
          <a:endParaRPr lang="ru-RU"/>
        </a:p>
      </dgm:t>
    </dgm:pt>
    <dgm:pt modelId="{D6188321-BC02-4833-AAA2-3A0FF90F5C6A}" type="pres">
      <dgm:prSet presAssocID="{2BEB789E-AF80-46C9-B59E-33084DC56543}" presName="childText" presStyleLbl="bgAcc1" presStyleIdx="4" presStyleCnt="7" custScaleX="170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D7AC7-9F52-48DB-B7DD-89D399EFE86E}" type="pres">
      <dgm:prSet presAssocID="{01295B2B-DD76-4BFC-BF5D-0B81DF26C955}" presName="Name13" presStyleLbl="parChTrans1D2" presStyleIdx="5" presStyleCnt="7"/>
      <dgm:spPr/>
      <dgm:t>
        <a:bodyPr/>
        <a:lstStyle/>
        <a:p>
          <a:endParaRPr lang="ru-RU"/>
        </a:p>
      </dgm:t>
    </dgm:pt>
    <dgm:pt modelId="{4A01E2A4-F8BE-4777-A49C-C9ECD65976C8}" type="pres">
      <dgm:prSet presAssocID="{6403B518-F790-4A7D-9C2A-4ACD4651C4FA}" presName="childText" presStyleLbl="bgAcc1" presStyleIdx="5" presStyleCnt="7" custScaleX="172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BF796-178A-4521-B8DD-8373E2933E55}" type="pres">
      <dgm:prSet presAssocID="{6BECDAD3-E2F7-4888-847E-0674B0F3EDBB}" presName="Name13" presStyleLbl="parChTrans1D2" presStyleIdx="6" presStyleCnt="7"/>
      <dgm:spPr/>
      <dgm:t>
        <a:bodyPr/>
        <a:lstStyle/>
        <a:p>
          <a:endParaRPr lang="ru-RU"/>
        </a:p>
      </dgm:t>
    </dgm:pt>
    <dgm:pt modelId="{2EDFC922-11EA-4AF1-A1D3-F70E625BB417}" type="pres">
      <dgm:prSet presAssocID="{272E31A0-F85F-4B9B-90D5-1B2A0E15072A}" presName="childText" presStyleLbl="bgAcc1" presStyleIdx="6" presStyleCnt="7" custScaleX="173669" custScaleY="66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6BBCEF-C966-4B06-9546-E424717A14C3}" type="presOf" srcId="{CE018351-E569-4300-93C2-9F729F101BAA}" destId="{F65FDE49-2867-4086-A99F-EF088CB03352}" srcOrd="0" destOrd="0" presId="urn:microsoft.com/office/officeart/2005/8/layout/hierarchy3"/>
    <dgm:cxn modelId="{FC9AB5DC-FED3-47C7-B2B2-F2D482E25CC6}" type="presOf" srcId="{CE018351-E569-4300-93C2-9F729F101BAA}" destId="{F4E21DA6-40A7-4CE8-B6B7-C6EF9D1FFE05}" srcOrd="1" destOrd="0" presId="urn:microsoft.com/office/officeart/2005/8/layout/hierarchy3"/>
    <dgm:cxn modelId="{FB15D056-826E-4AAF-BB5A-14BB015E43BC}" type="presOf" srcId="{6403B518-F790-4A7D-9C2A-4ACD4651C4FA}" destId="{4A01E2A4-F8BE-4777-A49C-C9ECD65976C8}" srcOrd="0" destOrd="0" presId="urn:microsoft.com/office/officeart/2005/8/layout/hierarchy3"/>
    <dgm:cxn modelId="{53F24D21-AF57-447F-9FC0-DA6D020DCAAF}" type="presOf" srcId="{2A931583-F5D1-4B97-B83F-A656FE933A70}" destId="{229286CE-98EC-4977-A224-66C37A5489CC}" srcOrd="0" destOrd="0" presId="urn:microsoft.com/office/officeart/2005/8/layout/hierarchy3"/>
    <dgm:cxn modelId="{EEC9B8C7-C3A4-49D7-A93C-1F6CBDA28AE6}" srcId="{FBB7B8F8-808E-45A7-A5CD-FDCF5847FA3B}" destId="{6403B518-F790-4A7D-9C2A-4ACD4651C4FA}" srcOrd="1" destOrd="0" parTransId="{01295B2B-DD76-4BFC-BF5D-0B81DF26C955}" sibTransId="{B8ED13C2-407F-4727-AF97-7BB60CD2B0AD}"/>
    <dgm:cxn modelId="{6E1BBD7A-3F38-4B7A-ADBE-6899F1FBB9F4}" srcId="{CE018351-E569-4300-93C2-9F729F101BAA}" destId="{B9B61FCD-2F23-48D2-B81B-E70F37D16887}" srcOrd="2" destOrd="0" parTransId="{4E8682F8-A091-41AF-B4E3-F54D372F1396}" sibTransId="{9DA1BCAC-233E-4F43-8EB8-3F6F53A3AB8A}"/>
    <dgm:cxn modelId="{1E0BEF23-44D7-47A9-915C-10ED60FEC074}" type="presOf" srcId="{39776C5F-35BF-4A32-A938-01CD3840A9D9}" destId="{6852E982-38F3-4687-AE1D-2B04B7422323}" srcOrd="0" destOrd="0" presId="urn:microsoft.com/office/officeart/2005/8/layout/hierarchy3"/>
    <dgm:cxn modelId="{554BD382-8EF5-4F9E-810F-EA37287C9BBE}" type="presOf" srcId="{8EB4287D-C786-4240-8234-EAE65A20054D}" destId="{F3045FDB-398C-42AD-A05E-854A5499D5BC}" srcOrd="0" destOrd="0" presId="urn:microsoft.com/office/officeart/2005/8/layout/hierarchy3"/>
    <dgm:cxn modelId="{CDD76CEA-48B7-44DC-8D8A-ACB4E656AA3B}" srcId="{FBB7B8F8-808E-45A7-A5CD-FDCF5847FA3B}" destId="{2BEB789E-AF80-46C9-B59E-33084DC56543}" srcOrd="0" destOrd="0" parTransId="{95D93880-2FE4-4404-9083-49F3B7172197}" sibTransId="{65E56B5D-9495-4AE6-9B04-0FAFA36E3C99}"/>
    <dgm:cxn modelId="{01260DD6-BA0D-41F5-8F31-65F0884DDFC4}" type="presOf" srcId="{01295B2B-DD76-4BFC-BF5D-0B81DF26C955}" destId="{9E8D7AC7-9F52-48DB-B7DD-89D399EFE86E}" srcOrd="0" destOrd="0" presId="urn:microsoft.com/office/officeart/2005/8/layout/hierarchy3"/>
    <dgm:cxn modelId="{34465021-446E-4129-9558-12DD1595269A}" type="presOf" srcId="{272E31A0-F85F-4B9B-90D5-1B2A0E15072A}" destId="{2EDFC922-11EA-4AF1-A1D3-F70E625BB417}" srcOrd="0" destOrd="0" presId="urn:microsoft.com/office/officeart/2005/8/layout/hierarchy3"/>
    <dgm:cxn modelId="{BC2FF183-CA67-4A58-9B3B-1C3AFE91A3F8}" type="presOf" srcId="{F1767509-A21A-4C74-A2BA-8D66D5E67CE3}" destId="{793B9761-3FC8-407F-882C-03CBC8FD28DA}" srcOrd="0" destOrd="0" presId="urn:microsoft.com/office/officeart/2005/8/layout/hierarchy3"/>
    <dgm:cxn modelId="{9DCCDC12-C70F-464E-B1EF-57949504F285}" type="presOf" srcId="{FBB7B8F8-808E-45A7-A5CD-FDCF5847FA3B}" destId="{F48E99A2-2815-4E9D-8095-1E1B01A8C344}" srcOrd="0" destOrd="0" presId="urn:microsoft.com/office/officeart/2005/8/layout/hierarchy3"/>
    <dgm:cxn modelId="{00077CD8-5D2E-43AB-8CB4-DEDB0CB936A9}" srcId="{FBB7B8F8-808E-45A7-A5CD-FDCF5847FA3B}" destId="{272E31A0-F85F-4B9B-90D5-1B2A0E15072A}" srcOrd="2" destOrd="0" parTransId="{6BECDAD3-E2F7-4888-847E-0674B0F3EDBB}" sibTransId="{4CD19945-B62D-42A9-9A46-47F453FED78E}"/>
    <dgm:cxn modelId="{7DC854D6-FB20-4CA2-A770-8B4586ACB0F3}" type="presOf" srcId="{183BDA3F-2690-41BA-BB47-BC8CE5B47596}" destId="{33324ECB-5D6F-4658-B1A3-4CB51043D272}" srcOrd="0" destOrd="0" presId="urn:microsoft.com/office/officeart/2005/8/layout/hierarchy3"/>
    <dgm:cxn modelId="{7D0576BE-38F6-4724-90A3-2687F07774DA}" type="presOf" srcId="{4E8682F8-A091-41AF-B4E3-F54D372F1396}" destId="{AB1CBCF8-DF11-49FB-BEFC-AB9A9691ADAD}" srcOrd="0" destOrd="0" presId="urn:microsoft.com/office/officeart/2005/8/layout/hierarchy3"/>
    <dgm:cxn modelId="{487EA831-E7F2-44E2-BB45-8A2182D016EB}" srcId="{EE863C49-7D5B-4D6F-93D1-4DA2D78082A3}" destId="{FBB7B8F8-808E-45A7-A5CD-FDCF5847FA3B}" srcOrd="1" destOrd="0" parTransId="{E47328C5-2744-4083-B237-597A96107F3B}" sibTransId="{0C40F42A-8ABF-4CF1-9D97-5FE0C6BC7329}"/>
    <dgm:cxn modelId="{D22CD632-8B71-4344-B4E9-A1418071B4E2}" type="presOf" srcId="{FBB7B8F8-808E-45A7-A5CD-FDCF5847FA3B}" destId="{065B7128-7905-4C52-89CD-ED25436F5D97}" srcOrd="1" destOrd="0" presId="urn:microsoft.com/office/officeart/2005/8/layout/hierarchy3"/>
    <dgm:cxn modelId="{D3DFCC1B-E7B0-43FF-89BC-6E27C77B7DA1}" srcId="{CE018351-E569-4300-93C2-9F729F101BAA}" destId="{5B6E3247-F71C-4273-8BD9-06FC1584A6AF}" srcOrd="1" destOrd="0" parTransId="{2A931583-F5D1-4B97-B83F-A656FE933A70}" sibTransId="{CAB43533-CFAD-4E0D-8C53-A1AF3D60926A}"/>
    <dgm:cxn modelId="{5BC1AD21-29FF-4768-B2C5-5B1F6ED2D607}" type="presOf" srcId="{95D93880-2FE4-4404-9083-49F3B7172197}" destId="{AF7DE675-F6B1-4C60-B829-F87AE3F8CB70}" srcOrd="0" destOrd="0" presId="urn:microsoft.com/office/officeart/2005/8/layout/hierarchy3"/>
    <dgm:cxn modelId="{213F8FFB-F3CF-4B78-AA5E-BF2A262D75D3}" type="presOf" srcId="{5B6E3247-F71C-4273-8BD9-06FC1584A6AF}" destId="{40C14606-C877-4814-8FCF-B02253567AF2}" srcOrd="0" destOrd="0" presId="urn:microsoft.com/office/officeart/2005/8/layout/hierarchy3"/>
    <dgm:cxn modelId="{C61BB5EA-E1D0-4E73-9626-04D7020B7BC4}" type="presOf" srcId="{EE863C49-7D5B-4D6F-93D1-4DA2D78082A3}" destId="{8DAF3C7A-7AE0-4585-85F2-353AB17239C8}" srcOrd="0" destOrd="0" presId="urn:microsoft.com/office/officeart/2005/8/layout/hierarchy3"/>
    <dgm:cxn modelId="{491E58BB-4575-4C8D-9D3F-A0CFFF3FB0FF}" type="presOf" srcId="{6BECDAD3-E2F7-4888-847E-0674B0F3EDBB}" destId="{215BF796-178A-4521-B8DD-8373E2933E55}" srcOrd="0" destOrd="0" presId="urn:microsoft.com/office/officeart/2005/8/layout/hierarchy3"/>
    <dgm:cxn modelId="{D46FD4FD-C1EC-4821-8BB2-FB6AB252FE9F}" type="presOf" srcId="{2BEB789E-AF80-46C9-B59E-33084DC56543}" destId="{D6188321-BC02-4833-AAA2-3A0FF90F5C6A}" srcOrd="0" destOrd="0" presId="urn:microsoft.com/office/officeart/2005/8/layout/hierarchy3"/>
    <dgm:cxn modelId="{18BC1A27-9586-4AC5-B90C-D6DD87D6DB19}" srcId="{CE018351-E569-4300-93C2-9F729F101BAA}" destId="{8EB4287D-C786-4240-8234-EAE65A20054D}" srcOrd="0" destOrd="0" parTransId="{183BDA3F-2690-41BA-BB47-BC8CE5B47596}" sibTransId="{C46DDC69-4B4D-4B4E-9F29-654B4D752E42}"/>
    <dgm:cxn modelId="{7C759680-0066-404B-A24F-3DA0B3F7EDDD}" srcId="{EE863C49-7D5B-4D6F-93D1-4DA2D78082A3}" destId="{CE018351-E569-4300-93C2-9F729F101BAA}" srcOrd="0" destOrd="0" parTransId="{284E2774-F2D0-4139-8BFD-E2CA7CCEC312}" sibTransId="{9C6E3CF2-F76A-40A8-A35B-230B14491F1A}"/>
    <dgm:cxn modelId="{E303EA75-CC9A-4670-9FCF-1169CFED28FC}" srcId="{CE018351-E569-4300-93C2-9F729F101BAA}" destId="{F1767509-A21A-4C74-A2BA-8D66D5E67CE3}" srcOrd="3" destOrd="0" parTransId="{39776C5F-35BF-4A32-A938-01CD3840A9D9}" sibTransId="{1F290752-E38D-458D-9426-BE472BAA4379}"/>
    <dgm:cxn modelId="{01B32A53-86D5-40EA-B53B-3248A6EC1806}" type="presOf" srcId="{B9B61FCD-2F23-48D2-B81B-E70F37D16887}" destId="{A1C4A9F3-5FB8-4ACA-B504-27EC82A4FE4A}" srcOrd="0" destOrd="0" presId="urn:microsoft.com/office/officeart/2005/8/layout/hierarchy3"/>
    <dgm:cxn modelId="{6FB53F5C-AA26-4E90-928E-ACBF5BD702D3}" type="presParOf" srcId="{8DAF3C7A-7AE0-4585-85F2-353AB17239C8}" destId="{207C5F7D-6D10-4224-8622-5997F9A2EFC9}" srcOrd="0" destOrd="0" presId="urn:microsoft.com/office/officeart/2005/8/layout/hierarchy3"/>
    <dgm:cxn modelId="{45085BBF-CC8E-43C1-8FFC-2178313C8147}" type="presParOf" srcId="{207C5F7D-6D10-4224-8622-5997F9A2EFC9}" destId="{3DEC104A-29BB-4840-9C54-B66FB67D8F89}" srcOrd="0" destOrd="0" presId="urn:microsoft.com/office/officeart/2005/8/layout/hierarchy3"/>
    <dgm:cxn modelId="{0DB09939-2B62-43AC-93C1-23C0937BADEE}" type="presParOf" srcId="{3DEC104A-29BB-4840-9C54-B66FB67D8F89}" destId="{F65FDE49-2867-4086-A99F-EF088CB03352}" srcOrd="0" destOrd="0" presId="urn:microsoft.com/office/officeart/2005/8/layout/hierarchy3"/>
    <dgm:cxn modelId="{7EB2EDA1-A7EF-4B07-A1E7-D936F5C06971}" type="presParOf" srcId="{3DEC104A-29BB-4840-9C54-B66FB67D8F89}" destId="{F4E21DA6-40A7-4CE8-B6B7-C6EF9D1FFE05}" srcOrd="1" destOrd="0" presId="urn:microsoft.com/office/officeart/2005/8/layout/hierarchy3"/>
    <dgm:cxn modelId="{B4995346-B9DB-44BC-8A3B-7B15C318F7EC}" type="presParOf" srcId="{207C5F7D-6D10-4224-8622-5997F9A2EFC9}" destId="{2B47BE8E-4A19-45AB-BDCB-C0CF518B9EA3}" srcOrd="1" destOrd="0" presId="urn:microsoft.com/office/officeart/2005/8/layout/hierarchy3"/>
    <dgm:cxn modelId="{564D601B-FDC7-4895-BAD7-0E0FFF81A126}" type="presParOf" srcId="{2B47BE8E-4A19-45AB-BDCB-C0CF518B9EA3}" destId="{33324ECB-5D6F-4658-B1A3-4CB51043D272}" srcOrd="0" destOrd="0" presId="urn:microsoft.com/office/officeart/2005/8/layout/hierarchy3"/>
    <dgm:cxn modelId="{94B4646D-070F-4E10-B900-B96843D0741F}" type="presParOf" srcId="{2B47BE8E-4A19-45AB-BDCB-C0CF518B9EA3}" destId="{F3045FDB-398C-42AD-A05E-854A5499D5BC}" srcOrd="1" destOrd="0" presId="urn:microsoft.com/office/officeart/2005/8/layout/hierarchy3"/>
    <dgm:cxn modelId="{5C01914C-AB37-4CD2-8AD9-5A5313FBE27C}" type="presParOf" srcId="{2B47BE8E-4A19-45AB-BDCB-C0CF518B9EA3}" destId="{229286CE-98EC-4977-A224-66C37A5489CC}" srcOrd="2" destOrd="0" presId="urn:microsoft.com/office/officeart/2005/8/layout/hierarchy3"/>
    <dgm:cxn modelId="{CE2473F5-35A1-462A-BBEB-EF55E9BC9CF6}" type="presParOf" srcId="{2B47BE8E-4A19-45AB-BDCB-C0CF518B9EA3}" destId="{40C14606-C877-4814-8FCF-B02253567AF2}" srcOrd="3" destOrd="0" presId="urn:microsoft.com/office/officeart/2005/8/layout/hierarchy3"/>
    <dgm:cxn modelId="{08D43ADA-6B23-4E75-8430-13BF860C90BC}" type="presParOf" srcId="{2B47BE8E-4A19-45AB-BDCB-C0CF518B9EA3}" destId="{AB1CBCF8-DF11-49FB-BEFC-AB9A9691ADAD}" srcOrd="4" destOrd="0" presId="urn:microsoft.com/office/officeart/2005/8/layout/hierarchy3"/>
    <dgm:cxn modelId="{18D5D75A-BD64-4689-976E-7D22FDCC4488}" type="presParOf" srcId="{2B47BE8E-4A19-45AB-BDCB-C0CF518B9EA3}" destId="{A1C4A9F3-5FB8-4ACA-B504-27EC82A4FE4A}" srcOrd="5" destOrd="0" presId="urn:microsoft.com/office/officeart/2005/8/layout/hierarchy3"/>
    <dgm:cxn modelId="{798BCBE6-E57D-4A40-8D63-7B6529CAD1FE}" type="presParOf" srcId="{2B47BE8E-4A19-45AB-BDCB-C0CF518B9EA3}" destId="{6852E982-38F3-4687-AE1D-2B04B7422323}" srcOrd="6" destOrd="0" presId="urn:microsoft.com/office/officeart/2005/8/layout/hierarchy3"/>
    <dgm:cxn modelId="{1025E3EB-CC81-4AB0-97ED-B493EB88622B}" type="presParOf" srcId="{2B47BE8E-4A19-45AB-BDCB-C0CF518B9EA3}" destId="{793B9761-3FC8-407F-882C-03CBC8FD28DA}" srcOrd="7" destOrd="0" presId="urn:microsoft.com/office/officeart/2005/8/layout/hierarchy3"/>
    <dgm:cxn modelId="{A63CC892-EA71-420E-AFE3-D7BF5916DE9D}" type="presParOf" srcId="{8DAF3C7A-7AE0-4585-85F2-353AB17239C8}" destId="{9E707B6D-065E-41D3-B046-D3BD5A4EE607}" srcOrd="1" destOrd="0" presId="urn:microsoft.com/office/officeart/2005/8/layout/hierarchy3"/>
    <dgm:cxn modelId="{D5024177-C8FB-4F97-903D-32E4662D1D49}" type="presParOf" srcId="{9E707B6D-065E-41D3-B046-D3BD5A4EE607}" destId="{9CC93F01-93C7-476D-8E0C-768778054348}" srcOrd="0" destOrd="0" presId="urn:microsoft.com/office/officeart/2005/8/layout/hierarchy3"/>
    <dgm:cxn modelId="{309F02AD-370F-4A34-97B8-45C2BD4FCB57}" type="presParOf" srcId="{9CC93F01-93C7-476D-8E0C-768778054348}" destId="{F48E99A2-2815-4E9D-8095-1E1B01A8C344}" srcOrd="0" destOrd="0" presId="urn:microsoft.com/office/officeart/2005/8/layout/hierarchy3"/>
    <dgm:cxn modelId="{B10B1465-0B5A-4B82-AEBB-6B548B54A228}" type="presParOf" srcId="{9CC93F01-93C7-476D-8E0C-768778054348}" destId="{065B7128-7905-4C52-89CD-ED25436F5D97}" srcOrd="1" destOrd="0" presId="urn:microsoft.com/office/officeart/2005/8/layout/hierarchy3"/>
    <dgm:cxn modelId="{F1F9CC2E-5AB2-4F8B-B770-DCE43AE376BF}" type="presParOf" srcId="{9E707B6D-065E-41D3-B046-D3BD5A4EE607}" destId="{FA50C92D-8565-404A-A0B2-3FDE68347188}" srcOrd="1" destOrd="0" presId="urn:microsoft.com/office/officeart/2005/8/layout/hierarchy3"/>
    <dgm:cxn modelId="{67548C56-1C5A-41A2-A716-18CFDAF86CBE}" type="presParOf" srcId="{FA50C92D-8565-404A-A0B2-3FDE68347188}" destId="{AF7DE675-F6B1-4C60-B829-F87AE3F8CB70}" srcOrd="0" destOrd="0" presId="urn:microsoft.com/office/officeart/2005/8/layout/hierarchy3"/>
    <dgm:cxn modelId="{C22CAF45-F0B9-4E7D-87C2-3AC50EF8E4B1}" type="presParOf" srcId="{FA50C92D-8565-404A-A0B2-3FDE68347188}" destId="{D6188321-BC02-4833-AAA2-3A0FF90F5C6A}" srcOrd="1" destOrd="0" presId="urn:microsoft.com/office/officeart/2005/8/layout/hierarchy3"/>
    <dgm:cxn modelId="{FD0EE28E-EC19-45B9-9B27-65692953F9D8}" type="presParOf" srcId="{FA50C92D-8565-404A-A0B2-3FDE68347188}" destId="{9E8D7AC7-9F52-48DB-B7DD-89D399EFE86E}" srcOrd="2" destOrd="0" presId="urn:microsoft.com/office/officeart/2005/8/layout/hierarchy3"/>
    <dgm:cxn modelId="{F071E62A-18FC-4CE5-8346-CFE9889B01FF}" type="presParOf" srcId="{FA50C92D-8565-404A-A0B2-3FDE68347188}" destId="{4A01E2A4-F8BE-4777-A49C-C9ECD65976C8}" srcOrd="3" destOrd="0" presId="urn:microsoft.com/office/officeart/2005/8/layout/hierarchy3"/>
    <dgm:cxn modelId="{C4E298D1-B1E1-48FD-BF8E-1E42D6FB73ED}" type="presParOf" srcId="{FA50C92D-8565-404A-A0B2-3FDE68347188}" destId="{215BF796-178A-4521-B8DD-8373E2933E55}" srcOrd="4" destOrd="0" presId="urn:microsoft.com/office/officeart/2005/8/layout/hierarchy3"/>
    <dgm:cxn modelId="{AD1B5436-3B7A-4A45-970D-5051D7C05EE6}" type="presParOf" srcId="{FA50C92D-8565-404A-A0B2-3FDE68347188}" destId="{2EDFC922-11EA-4AF1-A1D3-F70E625BB417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DC1BD9-55EF-4203-8974-0539895B026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4E3C92-628E-40D2-B30E-A9EF433CECF3}">
      <dgm:prSet phldrT="[Текст]" custT="1"/>
      <dgm:spPr/>
      <dgm:t>
        <a:bodyPr/>
        <a:lstStyle/>
        <a:p>
          <a:r>
            <a:rPr lang="ru-RU" sz="1600" dirty="0" smtClean="0">
              <a:latin typeface="+mj-lt"/>
            </a:rPr>
            <a:t>Во исполнение Указа Президента Российской Федерации </a:t>
          </a:r>
          <a:br>
            <a:rPr lang="ru-RU" sz="1600" dirty="0" smtClean="0">
              <a:latin typeface="+mj-lt"/>
            </a:rPr>
          </a:br>
          <a:r>
            <a:rPr lang="ru-RU" sz="1600" dirty="0" smtClean="0">
              <a:latin typeface="+mj-lt"/>
            </a:rPr>
            <a:t>от 01.04.2016 № 147 «О Национальном плане противодействия коррупции на 2016 – 2017 годы» </a:t>
          </a:r>
          <a:br>
            <a:rPr lang="ru-RU" sz="1600" dirty="0" smtClean="0">
              <a:latin typeface="+mj-lt"/>
            </a:rPr>
          </a:br>
          <a:r>
            <a:rPr lang="ru-RU" sz="1600" dirty="0" smtClean="0">
              <a:latin typeface="+mj-lt"/>
            </a:rPr>
            <a:t>внесены изменения:</a:t>
          </a:r>
          <a:endParaRPr lang="ru-RU" sz="1600" dirty="0">
            <a:latin typeface="+mj-lt"/>
          </a:endParaRPr>
        </a:p>
      </dgm:t>
    </dgm:pt>
    <dgm:pt modelId="{C5D30DC6-86F5-4347-9E61-01F067A410DD}" type="parTrans" cxnId="{0ABBC757-43C4-4755-AEB9-5A86F72540A1}">
      <dgm:prSet/>
      <dgm:spPr/>
      <dgm:t>
        <a:bodyPr/>
        <a:lstStyle/>
        <a:p>
          <a:endParaRPr lang="ru-RU"/>
        </a:p>
      </dgm:t>
    </dgm:pt>
    <dgm:pt modelId="{8AA7DC9C-D7C3-4A2E-AAA4-C9ACC7E26139}" type="sibTrans" cxnId="{0ABBC757-43C4-4755-AEB9-5A86F72540A1}">
      <dgm:prSet/>
      <dgm:spPr/>
      <dgm:t>
        <a:bodyPr/>
        <a:lstStyle/>
        <a:p>
          <a:endParaRPr lang="ru-RU"/>
        </a:p>
      </dgm:t>
    </dgm:pt>
    <dgm:pt modelId="{72B5B26A-5E63-4A26-A90E-281907430984}">
      <dgm:prSet phldrT="[Текст]" custT="1"/>
      <dgm:spPr/>
      <dgm:t>
        <a:bodyPr/>
        <a:lstStyle/>
        <a:p>
          <a:r>
            <a:rPr lang="ru-RU" sz="1600" dirty="0" smtClean="0">
              <a:latin typeface="+mj-lt"/>
            </a:rPr>
            <a:t>В планы мероприятий по противодействию коррупции </a:t>
          </a:r>
          <a:br>
            <a:rPr lang="ru-RU" sz="1600" dirty="0" smtClean="0">
              <a:latin typeface="+mj-lt"/>
            </a:rPr>
          </a:br>
          <a:r>
            <a:rPr lang="ru-RU" sz="1600" dirty="0" smtClean="0">
              <a:latin typeface="+mj-lt"/>
            </a:rPr>
            <a:t>всех государственных органов Кировской области</a:t>
          </a:r>
          <a:endParaRPr lang="ru-RU" sz="1600" dirty="0">
            <a:latin typeface="+mj-lt"/>
          </a:endParaRPr>
        </a:p>
      </dgm:t>
    </dgm:pt>
    <dgm:pt modelId="{5F3E43CA-6979-488A-A2E9-9696725A1E48}" type="parTrans" cxnId="{081FB954-C99F-45D1-9BB8-22A74ADF27ED}">
      <dgm:prSet/>
      <dgm:spPr/>
      <dgm:t>
        <a:bodyPr/>
        <a:lstStyle/>
        <a:p>
          <a:endParaRPr lang="ru-RU"/>
        </a:p>
      </dgm:t>
    </dgm:pt>
    <dgm:pt modelId="{5DDBEFA6-5B2E-4295-BAD8-C643B30B4C6C}" type="sibTrans" cxnId="{081FB954-C99F-45D1-9BB8-22A74ADF27ED}">
      <dgm:prSet/>
      <dgm:spPr/>
      <dgm:t>
        <a:bodyPr/>
        <a:lstStyle/>
        <a:p>
          <a:endParaRPr lang="ru-RU"/>
        </a:p>
      </dgm:t>
    </dgm:pt>
    <dgm:pt modelId="{64581A80-5F4D-4D2F-A735-43BB6488409E}">
      <dgm:prSet custT="1"/>
      <dgm:spPr/>
      <dgm:t>
        <a:bodyPr/>
        <a:lstStyle/>
        <a:p>
          <a:r>
            <a:rPr lang="ru-RU" sz="1600" dirty="0" smtClean="0">
              <a:latin typeface="+mj-lt"/>
            </a:rPr>
            <a:t>В постановление Правительства Кировской области </a:t>
          </a:r>
          <a:br>
            <a:rPr lang="ru-RU" sz="1600" dirty="0" smtClean="0">
              <a:latin typeface="+mj-lt"/>
            </a:rPr>
          </a:br>
          <a:r>
            <a:rPr lang="ru-RU" sz="1600" dirty="0" smtClean="0">
              <a:latin typeface="+mj-lt"/>
            </a:rPr>
            <a:t>от 17.12.2012 № 186/767 «Об утверждении государственной программы Кировской области «Обеспечение безопасности и жизнедеятельности населения Кировской области» </a:t>
          </a:r>
          <a:br>
            <a:rPr lang="ru-RU" sz="1600" dirty="0" smtClean="0">
              <a:latin typeface="+mj-lt"/>
            </a:rPr>
          </a:br>
          <a:r>
            <a:rPr lang="ru-RU" sz="1600" dirty="0" smtClean="0">
              <a:latin typeface="+mj-lt"/>
            </a:rPr>
            <a:t>на 2013 – 2020 годы» (подпрограмма «Профилактика правонарушений и борьба с преступностью в Кировской области» на 2015 – 2020 годы), а также в план по реализации государственной программы на 2016 год</a:t>
          </a:r>
          <a:endParaRPr lang="ru-RU" sz="1600" dirty="0">
            <a:latin typeface="+mj-lt"/>
          </a:endParaRPr>
        </a:p>
      </dgm:t>
    </dgm:pt>
    <dgm:pt modelId="{7F09C166-1423-45BE-B3DB-27C2522161D9}" type="parTrans" cxnId="{6AD298B3-C53D-43D0-96DA-591256589AA8}">
      <dgm:prSet/>
      <dgm:spPr/>
      <dgm:t>
        <a:bodyPr/>
        <a:lstStyle/>
        <a:p>
          <a:endParaRPr lang="ru-RU"/>
        </a:p>
      </dgm:t>
    </dgm:pt>
    <dgm:pt modelId="{20A9E549-3A95-4040-950D-3A79074EB17D}" type="sibTrans" cxnId="{6AD298B3-C53D-43D0-96DA-591256589AA8}">
      <dgm:prSet/>
      <dgm:spPr/>
      <dgm:t>
        <a:bodyPr/>
        <a:lstStyle/>
        <a:p>
          <a:endParaRPr lang="ru-RU"/>
        </a:p>
      </dgm:t>
    </dgm:pt>
    <dgm:pt modelId="{22F20F4F-1329-4E23-B858-04689D1E9A8E}" type="pres">
      <dgm:prSet presAssocID="{34DC1BD9-55EF-4203-8974-0539895B026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2E1762-E2B7-4E72-A56A-131396DA7B46}" type="pres">
      <dgm:prSet presAssocID="{34DC1BD9-55EF-4203-8974-0539895B0263}" presName="dummyMaxCanvas" presStyleCnt="0">
        <dgm:presLayoutVars/>
      </dgm:prSet>
      <dgm:spPr/>
    </dgm:pt>
    <dgm:pt modelId="{84DB251F-55FD-4B96-A10F-630664D0CADE}" type="pres">
      <dgm:prSet presAssocID="{34DC1BD9-55EF-4203-8974-0539895B0263}" presName="ThreeNodes_1" presStyleLbl="node1" presStyleIdx="0" presStyleCnt="3" custScaleY="78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F4881-F2A3-4872-9FEF-29A5E80A316B}" type="pres">
      <dgm:prSet presAssocID="{34DC1BD9-55EF-4203-8974-0539895B0263}" presName="ThreeNodes_2" presStyleLbl="node1" presStyleIdx="1" presStyleCnt="3" custScaleY="133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2F0AE-3DC4-4EFB-965A-7A262CE4C9CA}" type="pres">
      <dgm:prSet presAssocID="{34DC1BD9-55EF-4203-8974-0539895B0263}" presName="ThreeNodes_3" presStyleLbl="node1" presStyleIdx="2" presStyleCnt="3" custScaleY="69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98EFC-3736-4D96-8EF4-25CEC33FE836}" type="pres">
      <dgm:prSet presAssocID="{34DC1BD9-55EF-4203-8974-0539895B026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8AB58-F9DD-4F50-B7BE-B66A2489386B}" type="pres">
      <dgm:prSet presAssocID="{34DC1BD9-55EF-4203-8974-0539895B026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360E4-D569-4780-B227-08A05362B2D8}" type="pres">
      <dgm:prSet presAssocID="{34DC1BD9-55EF-4203-8974-0539895B026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60791-4EC7-4AE2-81D4-0877B2F9F222}" type="pres">
      <dgm:prSet presAssocID="{34DC1BD9-55EF-4203-8974-0539895B026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0EB89-B319-4943-8C0E-96E930574483}" type="pres">
      <dgm:prSet presAssocID="{34DC1BD9-55EF-4203-8974-0539895B026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C82EB5-079E-4260-AA78-650A235D9CC9}" type="presOf" srcId="{64581A80-5F4D-4D2F-A735-43BB6488409E}" destId="{D0860791-4EC7-4AE2-81D4-0877B2F9F222}" srcOrd="1" destOrd="0" presId="urn:microsoft.com/office/officeart/2005/8/layout/vProcess5"/>
    <dgm:cxn modelId="{B9FCE4FB-6417-493C-A44A-037DF57093A8}" type="presOf" srcId="{64581A80-5F4D-4D2F-A735-43BB6488409E}" destId="{471F4881-F2A3-4872-9FEF-29A5E80A316B}" srcOrd="0" destOrd="0" presId="urn:microsoft.com/office/officeart/2005/8/layout/vProcess5"/>
    <dgm:cxn modelId="{87DF7938-D96A-47D5-A29F-DCCDFCA2D381}" type="presOf" srcId="{34DC1BD9-55EF-4203-8974-0539895B0263}" destId="{22F20F4F-1329-4E23-B858-04689D1E9A8E}" srcOrd="0" destOrd="0" presId="urn:microsoft.com/office/officeart/2005/8/layout/vProcess5"/>
    <dgm:cxn modelId="{0ABBC757-43C4-4755-AEB9-5A86F72540A1}" srcId="{34DC1BD9-55EF-4203-8974-0539895B0263}" destId="{A14E3C92-628E-40D2-B30E-A9EF433CECF3}" srcOrd="0" destOrd="0" parTransId="{C5D30DC6-86F5-4347-9E61-01F067A410DD}" sibTransId="{8AA7DC9C-D7C3-4A2E-AAA4-C9ACC7E26139}"/>
    <dgm:cxn modelId="{73938AA2-EEEA-4523-939B-5B6AF71EBCAE}" type="presOf" srcId="{A14E3C92-628E-40D2-B30E-A9EF433CECF3}" destId="{F9A360E4-D569-4780-B227-08A05362B2D8}" srcOrd="1" destOrd="0" presId="urn:microsoft.com/office/officeart/2005/8/layout/vProcess5"/>
    <dgm:cxn modelId="{60EEA6DD-DCF4-460D-953E-A609E75BA4D1}" type="presOf" srcId="{20A9E549-3A95-4040-950D-3A79074EB17D}" destId="{8B98AB58-F9DD-4F50-B7BE-B66A2489386B}" srcOrd="0" destOrd="0" presId="urn:microsoft.com/office/officeart/2005/8/layout/vProcess5"/>
    <dgm:cxn modelId="{081FB954-C99F-45D1-9BB8-22A74ADF27ED}" srcId="{34DC1BD9-55EF-4203-8974-0539895B0263}" destId="{72B5B26A-5E63-4A26-A90E-281907430984}" srcOrd="2" destOrd="0" parTransId="{5F3E43CA-6979-488A-A2E9-9696725A1E48}" sibTransId="{5DDBEFA6-5B2E-4295-BAD8-C643B30B4C6C}"/>
    <dgm:cxn modelId="{87564026-A3A2-4165-81AA-37D4EA6870F1}" type="presOf" srcId="{8AA7DC9C-D7C3-4A2E-AAA4-C9ACC7E26139}" destId="{06198EFC-3736-4D96-8EF4-25CEC33FE836}" srcOrd="0" destOrd="0" presId="urn:microsoft.com/office/officeart/2005/8/layout/vProcess5"/>
    <dgm:cxn modelId="{F11E1A04-0798-48F6-8DBB-4C6EE84EC86B}" type="presOf" srcId="{A14E3C92-628E-40D2-B30E-A9EF433CECF3}" destId="{84DB251F-55FD-4B96-A10F-630664D0CADE}" srcOrd="0" destOrd="0" presId="urn:microsoft.com/office/officeart/2005/8/layout/vProcess5"/>
    <dgm:cxn modelId="{2CFFB119-CEEF-40C5-B02B-760EBA7EF2F1}" type="presOf" srcId="{72B5B26A-5E63-4A26-A90E-281907430984}" destId="{B9E0EB89-B319-4943-8C0E-96E930574483}" srcOrd="1" destOrd="0" presId="urn:microsoft.com/office/officeart/2005/8/layout/vProcess5"/>
    <dgm:cxn modelId="{6AD298B3-C53D-43D0-96DA-591256589AA8}" srcId="{34DC1BD9-55EF-4203-8974-0539895B0263}" destId="{64581A80-5F4D-4D2F-A735-43BB6488409E}" srcOrd="1" destOrd="0" parTransId="{7F09C166-1423-45BE-B3DB-27C2522161D9}" sibTransId="{20A9E549-3A95-4040-950D-3A79074EB17D}"/>
    <dgm:cxn modelId="{8A357F71-5327-45A0-9449-E591174A7EBD}" type="presOf" srcId="{72B5B26A-5E63-4A26-A90E-281907430984}" destId="{2772F0AE-3DC4-4EFB-965A-7A262CE4C9CA}" srcOrd="0" destOrd="0" presId="urn:microsoft.com/office/officeart/2005/8/layout/vProcess5"/>
    <dgm:cxn modelId="{2F19B17E-2479-4F86-8F47-24B09E3948EB}" type="presParOf" srcId="{22F20F4F-1329-4E23-B858-04689D1E9A8E}" destId="{BD2E1762-E2B7-4E72-A56A-131396DA7B46}" srcOrd="0" destOrd="0" presId="urn:microsoft.com/office/officeart/2005/8/layout/vProcess5"/>
    <dgm:cxn modelId="{914980A1-FE07-443F-AABF-5572C11C5DDE}" type="presParOf" srcId="{22F20F4F-1329-4E23-B858-04689D1E9A8E}" destId="{84DB251F-55FD-4B96-A10F-630664D0CADE}" srcOrd="1" destOrd="0" presId="urn:microsoft.com/office/officeart/2005/8/layout/vProcess5"/>
    <dgm:cxn modelId="{952CCB24-84AB-4A70-A3D3-9EBC91B4FAC0}" type="presParOf" srcId="{22F20F4F-1329-4E23-B858-04689D1E9A8E}" destId="{471F4881-F2A3-4872-9FEF-29A5E80A316B}" srcOrd="2" destOrd="0" presId="urn:microsoft.com/office/officeart/2005/8/layout/vProcess5"/>
    <dgm:cxn modelId="{E7B37897-B5E6-49A9-9ACF-5696CF42FE06}" type="presParOf" srcId="{22F20F4F-1329-4E23-B858-04689D1E9A8E}" destId="{2772F0AE-3DC4-4EFB-965A-7A262CE4C9CA}" srcOrd="3" destOrd="0" presId="urn:microsoft.com/office/officeart/2005/8/layout/vProcess5"/>
    <dgm:cxn modelId="{A5F6FBEE-1FA6-4992-B2A4-1031943EEF17}" type="presParOf" srcId="{22F20F4F-1329-4E23-B858-04689D1E9A8E}" destId="{06198EFC-3736-4D96-8EF4-25CEC33FE836}" srcOrd="4" destOrd="0" presId="urn:microsoft.com/office/officeart/2005/8/layout/vProcess5"/>
    <dgm:cxn modelId="{25E16609-8F4D-43A3-9004-55B511C19BA0}" type="presParOf" srcId="{22F20F4F-1329-4E23-B858-04689D1E9A8E}" destId="{8B98AB58-F9DD-4F50-B7BE-B66A2489386B}" srcOrd="5" destOrd="0" presId="urn:microsoft.com/office/officeart/2005/8/layout/vProcess5"/>
    <dgm:cxn modelId="{00E297A0-11C5-491A-9A01-A1FF4AD3A0BF}" type="presParOf" srcId="{22F20F4F-1329-4E23-B858-04689D1E9A8E}" destId="{F9A360E4-D569-4780-B227-08A05362B2D8}" srcOrd="6" destOrd="0" presId="urn:microsoft.com/office/officeart/2005/8/layout/vProcess5"/>
    <dgm:cxn modelId="{6B16864D-6209-4F94-89D9-692ADAF07734}" type="presParOf" srcId="{22F20F4F-1329-4E23-B858-04689D1E9A8E}" destId="{D0860791-4EC7-4AE2-81D4-0877B2F9F222}" srcOrd="7" destOrd="0" presId="urn:microsoft.com/office/officeart/2005/8/layout/vProcess5"/>
    <dgm:cxn modelId="{823D73A2-DA83-4A13-9A0F-0874D2EFE4E8}" type="presParOf" srcId="{22F20F4F-1329-4E23-B858-04689D1E9A8E}" destId="{B9E0EB89-B319-4943-8C0E-96E93057448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E8B99-8D9F-448D-A613-EF0D51EBCF82}">
      <dsp:nvSpPr>
        <dsp:cNvPr id="0" name=""/>
        <dsp:cNvSpPr/>
      </dsp:nvSpPr>
      <dsp:spPr>
        <a:xfrm>
          <a:off x="2980675" y="3435709"/>
          <a:ext cx="2706398" cy="22305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 рамках обеспечения соблюдения ограничений, запретов и требований, установленных в целях противодействия коррупции осуществляется:</a:t>
          </a:r>
          <a:endParaRPr lang="ru-RU" sz="1400" kern="1200" dirty="0"/>
        </a:p>
      </dsp:txBody>
      <dsp:txXfrm>
        <a:off x="3377018" y="3762371"/>
        <a:ext cx="1913712" cy="1577267"/>
      </dsp:txXfrm>
    </dsp:sp>
    <dsp:sp modelId="{0AF8AAA9-6762-44E9-BFD7-36897113B9CF}">
      <dsp:nvSpPr>
        <dsp:cNvPr id="0" name=""/>
        <dsp:cNvSpPr/>
      </dsp:nvSpPr>
      <dsp:spPr>
        <a:xfrm rot="10800000">
          <a:off x="1060194" y="4233145"/>
          <a:ext cx="1814854" cy="63571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187555A-A1A8-4BED-A2DB-04B80A04F9E3}">
      <dsp:nvSpPr>
        <dsp:cNvPr id="0" name=""/>
        <dsp:cNvSpPr/>
      </dsp:nvSpPr>
      <dsp:spPr>
        <a:xfrm>
          <a:off x="663" y="3703380"/>
          <a:ext cx="2119061" cy="1695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Контроль соблюдения служащими установленного </a:t>
          </a:r>
          <a:r>
            <a:rPr lang="ru-RU" sz="1500" kern="1200" smtClean="0"/>
            <a:t>порядка о </a:t>
          </a:r>
          <a:r>
            <a:rPr lang="ru-RU" sz="1500" kern="1200" dirty="0" smtClean="0"/>
            <a:t>получении подарка</a:t>
          </a:r>
          <a:endParaRPr lang="ru-RU" sz="1500" kern="1200" dirty="0"/>
        </a:p>
      </dsp:txBody>
      <dsp:txXfrm>
        <a:off x="50315" y="3753032"/>
        <a:ext cx="2019757" cy="1595945"/>
      </dsp:txXfrm>
    </dsp:sp>
    <dsp:sp modelId="{A2F427CE-2A91-4D47-8409-E5E7038EFA6C}">
      <dsp:nvSpPr>
        <dsp:cNvPr id="0" name=""/>
        <dsp:cNvSpPr/>
      </dsp:nvSpPr>
      <dsp:spPr>
        <a:xfrm rot="13500000">
          <a:off x="1734424" y="2605409"/>
          <a:ext cx="1943427" cy="63571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05DF788-C855-4FC1-B75C-E6C862892C7D}">
      <dsp:nvSpPr>
        <dsp:cNvPr id="0" name=""/>
        <dsp:cNvSpPr/>
      </dsp:nvSpPr>
      <dsp:spPr>
        <a:xfrm>
          <a:off x="959502" y="1388538"/>
          <a:ext cx="2119061" cy="1695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Работа по предотвращению и  (или) урегулированию конфликта интересов</a:t>
          </a:r>
          <a:endParaRPr lang="ru-RU" sz="1500" kern="1200" dirty="0"/>
        </a:p>
      </dsp:txBody>
      <dsp:txXfrm>
        <a:off x="1009154" y="1438190"/>
        <a:ext cx="2019757" cy="1595945"/>
      </dsp:txXfrm>
    </dsp:sp>
    <dsp:sp modelId="{1D9111E3-A5C6-47F7-955A-97DE5189CBBD}">
      <dsp:nvSpPr>
        <dsp:cNvPr id="0" name=""/>
        <dsp:cNvSpPr/>
      </dsp:nvSpPr>
      <dsp:spPr>
        <a:xfrm rot="16200000">
          <a:off x="3314038" y="1979301"/>
          <a:ext cx="2039673" cy="63571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2FB87E-290A-4EE3-98AC-71787A04665C}">
      <dsp:nvSpPr>
        <dsp:cNvPr id="0" name=""/>
        <dsp:cNvSpPr/>
      </dsp:nvSpPr>
      <dsp:spPr>
        <a:xfrm>
          <a:off x="3274344" y="429699"/>
          <a:ext cx="2119061" cy="1695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Анализ уведомлений служащих об иной оплачиваемой работе</a:t>
          </a:r>
          <a:endParaRPr lang="ru-RU" sz="1500" kern="1200" dirty="0"/>
        </a:p>
      </dsp:txBody>
      <dsp:txXfrm>
        <a:off x="3323996" y="479351"/>
        <a:ext cx="2019757" cy="1595945"/>
      </dsp:txXfrm>
    </dsp:sp>
    <dsp:sp modelId="{DA5102EF-030F-41A5-9C27-AF6A1A0AD5A2}">
      <dsp:nvSpPr>
        <dsp:cNvPr id="0" name=""/>
        <dsp:cNvSpPr/>
      </dsp:nvSpPr>
      <dsp:spPr>
        <a:xfrm rot="18900000">
          <a:off x="4989897" y="2605409"/>
          <a:ext cx="1943427" cy="63571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13C4320-D56F-4C3F-9CAA-B9DB6E468C9A}">
      <dsp:nvSpPr>
        <dsp:cNvPr id="0" name=""/>
        <dsp:cNvSpPr/>
      </dsp:nvSpPr>
      <dsp:spPr>
        <a:xfrm>
          <a:off x="5589185" y="1388538"/>
          <a:ext cx="2119061" cy="1695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Работа с уведомлениями служащих о склонении к совершению коррупционных правонарушений</a:t>
          </a:r>
          <a:endParaRPr lang="ru-RU" sz="1500" kern="1200" dirty="0"/>
        </a:p>
      </dsp:txBody>
      <dsp:txXfrm>
        <a:off x="5638837" y="1438190"/>
        <a:ext cx="2019757" cy="1595945"/>
      </dsp:txXfrm>
    </dsp:sp>
    <dsp:sp modelId="{B40B1D62-4EF7-456A-AC72-B858875DD0FE}">
      <dsp:nvSpPr>
        <dsp:cNvPr id="0" name=""/>
        <dsp:cNvSpPr/>
      </dsp:nvSpPr>
      <dsp:spPr>
        <a:xfrm>
          <a:off x="5792700" y="4233145"/>
          <a:ext cx="1814854" cy="63571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7ADE156-5AF5-4F84-8870-3B10BE5598F1}">
      <dsp:nvSpPr>
        <dsp:cNvPr id="0" name=""/>
        <dsp:cNvSpPr/>
      </dsp:nvSpPr>
      <dsp:spPr>
        <a:xfrm>
          <a:off x="6548024" y="3703380"/>
          <a:ext cx="2119061" cy="1695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Анализ соблюдения ограничений гражданами при заключении трудового договора после увольнения с гражданской службы</a:t>
          </a:r>
          <a:endParaRPr lang="ru-RU" sz="1500" kern="1200" dirty="0"/>
        </a:p>
      </dsp:txBody>
      <dsp:txXfrm>
        <a:off x="6597676" y="3753032"/>
        <a:ext cx="2019757" cy="1595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74155-B25F-4287-8820-66F64B5F96EE}">
      <dsp:nvSpPr>
        <dsp:cNvPr id="0" name=""/>
        <dsp:cNvSpPr/>
      </dsp:nvSpPr>
      <dsp:spPr>
        <a:xfrm>
          <a:off x="0" y="0"/>
          <a:ext cx="6565900" cy="953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Поступило 8 уведомлений о получении подарка</a:t>
          </a:r>
          <a:endParaRPr lang="ru-RU" sz="2300" kern="1200" dirty="0"/>
        </a:p>
      </dsp:txBody>
      <dsp:txXfrm>
        <a:off x="27923" y="27923"/>
        <a:ext cx="5456589" cy="897515"/>
      </dsp:txXfrm>
    </dsp:sp>
    <dsp:sp modelId="{DD8F71F5-5302-4B7C-AFEB-061BE7AA9AAB}">
      <dsp:nvSpPr>
        <dsp:cNvPr id="0" name=""/>
        <dsp:cNvSpPr/>
      </dsp:nvSpPr>
      <dsp:spPr>
        <a:xfrm>
          <a:off x="549894" y="1126699"/>
          <a:ext cx="6565900" cy="953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Сдано 18 подарков</a:t>
          </a:r>
          <a:endParaRPr lang="ru-RU" sz="2300" kern="1200" dirty="0"/>
        </a:p>
      </dsp:txBody>
      <dsp:txXfrm>
        <a:off x="577817" y="1154622"/>
        <a:ext cx="5340474" cy="897515"/>
      </dsp:txXfrm>
    </dsp:sp>
    <dsp:sp modelId="{34A5AFC8-3C76-464A-B1A4-A6DEE85F3C59}">
      <dsp:nvSpPr>
        <dsp:cNvPr id="0" name=""/>
        <dsp:cNvSpPr/>
      </dsp:nvSpPr>
      <dsp:spPr>
        <a:xfrm>
          <a:off x="1091580" y="2253399"/>
          <a:ext cx="6565900" cy="953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Выкуплен 1 подарок, сумма выкупа – </a:t>
          </a:r>
          <a:br>
            <a:rPr lang="ru-RU" sz="2300" kern="1200" dirty="0" smtClean="0"/>
          </a:br>
          <a:r>
            <a:rPr lang="ru-RU" sz="2300" kern="1200" dirty="0" smtClean="0"/>
            <a:t>14900 руб.</a:t>
          </a:r>
          <a:endParaRPr lang="ru-RU" sz="2300" kern="1200" dirty="0"/>
        </a:p>
      </dsp:txBody>
      <dsp:txXfrm>
        <a:off x="1119503" y="2281322"/>
        <a:ext cx="5348682" cy="897515"/>
      </dsp:txXfrm>
    </dsp:sp>
    <dsp:sp modelId="{48FAB0AF-9497-444B-B617-EDBCE37096ED}">
      <dsp:nvSpPr>
        <dsp:cNvPr id="0" name=""/>
        <dsp:cNvSpPr/>
      </dsp:nvSpPr>
      <dsp:spPr>
        <a:xfrm>
          <a:off x="1641474" y="3380099"/>
          <a:ext cx="6565900" cy="953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На баланс благотворительных организаций передано 8 подарков</a:t>
          </a:r>
          <a:endParaRPr lang="ru-RU" sz="2300" kern="1200" dirty="0"/>
        </a:p>
      </dsp:txBody>
      <dsp:txXfrm>
        <a:off x="1669397" y="3408022"/>
        <a:ext cx="5340474" cy="897515"/>
      </dsp:txXfrm>
    </dsp:sp>
    <dsp:sp modelId="{6841C7C5-B6E7-4F51-A08A-666F656C08E4}">
      <dsp:nvSpPr>
        <dsp:cNvPr id="0" name=""/>
        <dsp:cNvSpPr/>
      </dsp:nvSpPr>
      <dsp:spPr>
        <a:xfrm>
          <a:off x="5946215" y="730188"/>
          <a:ext cx="619684" cy="61968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085644" y="730188"/>
        <a:ext cx="340826" cy="466312"/>
      </dsp:txXfrm>
    </dsp:sp>
    <dsp:sp modelId="{7B3025FE-7791-4F1F-A8DC-1A3BE966235E}">
      <dsp:nvSpPr>
        <dsp:cNvPr id="0" name=""/>
        <dsp:cNvSpPr/>
      </dsp:nvSpPr>
      <dsp:spPr>
        <a:xfrm>
          <a:off x="6496109" y="1856888"/>
          <a:ext cx="619684" cy="61968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635538" y="1856888"/>
        <a:ext cx="340826" cy="466312"/>
      </dsp:txXfrm>
    </dsp:sp>
    <dsp:sp modelId="{C6A38D08-3D66-42B2-8A73-FC6A7D3DB4DC}">
      <dsp:nvSpPr>
        <dsp:cNvPr id="0" name=""/>
        <dsp:cNvSpPr/>
      </dsp:nvSpPr>
      <dsp:spPr>
        <a:xfrm>
          <a:off x="7037795" y="2983587"/>
          <a:ext cx="619684" cy="61968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177224" y="2983587"/>
        <a:ext cx="340826" cy="4663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9B921-B8F4-4207-AB80-5429C0D8B7D8}">
      <dsp:nvSpPr>
        <dsp:cNvPr id="0" name=""/>
        <dsp:cNvSpPr/>
      </dsp:nvSpPr>
      <dsp:spPr>
        <a:xfrm>
          <a:off x="2573672" y="1678"/>
          <a:ext cx="5625532" cy="24643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j-lt"/>
            </a:rPr>
            <a:t>Определяет порядок сообщения лицами, замещающими государственные должности Кировской области, должности государственной гражданской службы Кировской области, назначение на которые и освобождение от которых осуществляется Губернатором области, Правительством области, о возникновении личной заинтересованности при исполнении должностных обязанностей, которая приводит или может привести к конфликту интересов</a:t>
          </a:r>
          <a:endParaRPr lang="ru-RU" sz="1500" kern="1200" dirty="0">
            <a:latin typeface="+mj-lt"/>
          </a:endParaRPr>
        </a:p>
      </dsp:txBody>
      <dsp:txXfrm>
        <a:off x="2573672" y="309721"/>
        <a:ext cx="4701403" cy="1848257"/>
      </dsp:txXfrm>
    </dsp:sp>
    <dsp:sp modelId="{F3176941-6A16-45C5-9CC2-FC648D82882F}">
      <dsp:nvSpPr>
        <dsp:cNvPr id="0" name=""/>
        <dsp:cNvSpPr/>
      </dsp:nvSpPr>
      <dsp:spPr>
        <a:xfrm>
          <a:off x="8170" y="159027"/>
          <a:ext cx="2565502" cy="2149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Указ Губернатора Кировской области от 17.02.2016 № 43</a:t>
          </a:r>
          <a:endParaRPr lang="ru-RU" sz="2100" kern="1200" dirty="0"/>
        </a:p>
      </dsp:txBody>
      <dsp:txXfrm>
        <a:off x="113107" y="263964"/>
        <a:ext cx="2355628" cy="1939770"/>
      </dsp:txXfrm>
    </dsp:sp>
    <dsp:sp modelId="{C1F61BC0-DF42-44AF-8869-27F2F3561BA9}">
      <dsp:nvSpPr>
        <dsp:cNvPr id="0" name=""/>
        <dsp:cNvSpPr/>
      </dsp:nvSpPr>
      <dsp:spPr>
        <a:xfrm>
          <a:off x="2548512" y="2646479"/>
          <a:ext cx="5657385" cy="18045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+mj-lt"/>
            </a:rPr>
            <a:t>Определяют порядок сообщения государственными гражданскими служащими соответствующих государственных органов Кировской области о возникновении личной заинтересованности при исполнении должностных обязанностей, которая приводит или может привести к конфликту интересов</a:t>
          </a:r>
          <a:endParaRPr lang="ru-RU" sz="1600" kern="1200" dirty="0">
            <a:latin typeface="+mj-lt"/>
          </a:endParaRPr>
        </a:p>
      </dsp:txBody>
      <dsp:txXfrm>
        <a:off x="2548512" y="2872051"/>
        <a:ext cx="4980670" cy="1353429"/>
      </dsp:txXfrm>
    </dsp:sp>
    <dsp:sp modelId="{D3986DFB-ACE8-44D1-A570-53BF82A8E5A2}">
      <dsp:nvSpPr>
        <dsp:cNvPr id="0" name=""/>
        <dsp:cNvSpPr/>
      </dsp:nvSpPr>
      <dsp:spPr>
        <a:xfrm>
          <a:off x="1477" y="2646479"/>
          <a:ext cx="2547034" cy="18045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Правовые акты государственных органов Кировской области (30)</a:t>
          </a:r>
          <a:endParaRPr lang="ru-RU" sz="2100" kern="1200" dirty="0"/>
        </a:p>
      </dsp:txBody>
      <dsp:txXfrm>
        <a:off x="89569" y="2734571"/>
        <a:ext cx="2370850" cy="16283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F3C21-11F5-4707-A1F1-EDC427881BD4}">
      <dsp:nvSpPr>
        <dsp:cNvPr id="0" name=""/>
        <dsp:cNvSpPr/>
      </dsp:nvSpPr>
      <dsp:spPr>
        <a:xfrm>
          <a:off x="0" y="2917466"/>
          <a:ext cx="8777079" cy="18135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j-lt"/>
            </a:rPr>
            <a:t>Уведомления рассмотрены, решения по ним приняты:</a:t>
          </a:r>
          <a:endParaRPr lang="ru-RU" sz="1400" kern="1200" dirty="0">
            <a:latin typeface="+mj-lt"/>
          </a:endParaRPr>
        </a:p>
      </dsp:txBody>
      <dsp:txXfrm>
        <a:off x="0" y="2917466"/>
        <a:ext cx="2633124" cy="1813563"/>
      </dsp:txXfrm>
    </dsp:sp>
    <dsp:sp modelId="{58D768CD-DBAE-42B1-96EE-BCA0C4FEDCC1}">
      <dsp:nvSpPr>
        <dsp:cNvPr id="0" name=""/>
        <dsp:cNvSpPr/>
      </dsp:nvSpPr>
      <dsp:spPr>
        <a:xfrm>
          <a:off x="0" y="1316538"/>
          <a:ext cx="8777079" cy="13969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j-lt"/>
            </a:rPr>
            <a:t>В том числе:</a:t>
          </a:r>
          <a:endParaRPr lang="ru-RU" sz="1400" kern="1200" dirty="0">
            <a:latin typeface="+mj-lt"/>
          </a:endParaRPr>
        </a:p>
      </dsp:txBody>
      <dsp:txXfrm>
        <a:off x="0" y="1316538"/>
        <a:ext cx="2633124" cy="1396928"/>
      </dsp:txXfrm>
    </dsp:sp>
    <dsp:sp modelId="{E6649C23-C3E2-428E-9BBB-DAB4548E758D}">
      <dsp:nvSpPr>
        <dsp:cNvPr id="0" name=""/>
        <dsp:cNvSpPr/>
      </dsp:nvSpPr>
      <dsp:spPr>
        <a:xfrm>
          <a:off x="0" y="278292"/>
          <a:ext cx="8777079" cy="83424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j-lt"/>
            </a:rPr>
            <a:t>В </a:t>
          </a:r>
          <a:r>
            <a:rPr lang="en-US" sz="1400" kern="1200" dirty="0" smtClean="0">
              <a:latin typeface="+mj-lt"/>
            </a:rPr>
            <a:t>I</a:t>
          </a:r>
          <a:r>
            <a:rPr lang="ru-RU" sz="1400" kern="1200" dirty="0" smtClean="0">
              <a:latin typeface="+mj-lt"/>
            </a:rPr>
            <a:t> полугодии 2016 года о возможном возникновении конфликта интересов уведомили:</a:t>
          </a:r>
          <a:endParaRPr lang="ru-RU" sz="1400" kern="1200" dirty="0">
            <a:latin typeface="+mj-lt"/>
          </a:endParaRPr>
        </a:p>
      </dsp:txBody>
      <dsp:txXfrm>
        <a:off x="0" y="278292"/>
        <a:ext cx="2633124" cy="834247"/>
      </dsp:txXfrm>
    </dsp:sp>
    <dsp:sp modelId="{7B23D746-0E03-4509-9093-48D2DD393505}">
      <dsp:nvSpPr>
        <dsp:cNvPr id="0" name=""/>
        <dsp:cNvSpPr/>
      </dsp:nvSpPr>
      <dsp:spPr>
        <a:xfrm>
          <a:off x="5262285" y="380291"/>
          <a:ext cx="1529989" cy="659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j-lt"/>
            </a:rPr>
            <a:t>4 человека</a:t>
          </a:r>
          <a:endParaRPr lang="ru-RU" sz="1400" kern="1200" dirty="0">
            <a:latin typeface="+mj-lt"/>
          </a:endParaRPr>
        </a:p>
      </dsp:txBody>
      <dsp:txXfrm>
        <a:off x="5281605" y="399611"/>
        <a:ext cx="1491349" cy="620999"/>
      </dsp:txXfrm>
    </dsp:sp>
    <dsp:sp modelId="{48BBB4B3-5539-4D49-A624-25A4F48E5E12}">
      <dsp:nvSpPr>
        <dsp:cNvPr id="0" name=""/>
        <dsp:cNvSpPr/>
      </dsp:nvSpPr>
      <dsp:spPr>
        <a:xfrm>
          <a:off x="4622838" y="1039931"/>
          <a:ext cx="1404441" cy="407997"/>
        </a:xfrm>
        <a:custGeom>
          <a:avLst/>
          <a:gdLst/>
          <a:ahLst/>
          <a:cxnLst/>
          <a:rect l="0" t="0" r="0" b="0"/>
          <a:pathLst>
            <a:path>
              <a:moveTo>
                <a:pt x="1404441" y="0"/>
              </a:moveTo>
              <a:lnTo>
                <a:pt x="1404441" y="203998"/>
              </a:lnTo>
              <a:lnTo>
                <a:pt x="0" y="203998"/>
              </a:lnTo>
              <a:lnTo>
                <a:pt x="0" y="407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DFED2-446A-4487-8E46-8AF5663073F8}">
      <dsp:nvSpPr>
        <dsp:cNvPr id="0" name=""/>
        <dsp:cNvSpPr/>
      </dsp:nvSpPr>
      <dsp:spPr>
        <a:xfrm>
          <a:off x="3453437" y="1447928"/>
          <a:ext cx="2338802" cy="1069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2 государственных гражданских служащих Кировской области (министерство здравоохранения Кировской области, министерство лесного хозяйства Кировской области)</a:t>
          </a:r>
          <a:endParaRPr lang="ru-RU" sz="1200" kern="1200" dirty="0">
            <a:latin typeface="+mj-lt"/>
          </a:endParaRPr>
        </a:p>
      </dsp:txBody>
      <dsp:txXfrm>
        <a:off x="3484771" y="1479262"/>
        <a:ext cx="2276134" cy="1007151"/>
      </dsp:txXfrm>
    </dsp:sp>
    <dsp:sp modelId="{EBC41B36-1F87-41B3-B111-A96725839623}">
      <dsp:nvSpPr>
        <dsp:cNvPr id="0" name=""/>
        <dsp:cNvSpPr/>
      </dsp:nvSpPr>
      <dsp:spPr>
        <a:xfrm>
          <a:off x="3398533" y="2517747"/>
          <a:ext cx="1224304" cy="407997"/>
        </a:xfrm>
        <a:custGeom>
          <a:avLst/>
          <a:gdLst/>
          <a:ahLst/>
          <a:cxnLst/>
          <a:rect l="0" t="0" r="0" b="0"/>
          <a:pathLst>
            <a:path>
              <a:moveTo>
                <a:pt x="1224304" y="0"/>
              </a:moveTo>
              <a:lnTo>
                <a:pt x="1224304" y="203998"/>
              </a:lnTo>
              <a:lnTo>
                <a:pt x="0" y="203998"/>
              </a:lnTo>
              <a:lnTo>
                <a:pt x="0" y="4079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B796FC-2084-4DA1-8775-58E5FE87C0DC}">
      <dsp:nvSpPr>
        <dsp:cNvPr id="0" name=""/>
        <dsp:cNvSpPr/>
      </dsp:nvSpPr>
      <dsp:spPr>
        <a:xfrm>
          <a:off x="2633538" y="2925744"/>
          <a:ext cx="1529989" cy="1675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Представителем нанимателя (министерство здравоохранения Кировской области)</a:t>
          </a:r>
          <a:endParaRPr lang="ru-RU" sz="1200" kern="1200" dirty="0">
            <a:latin typeface="+mj-lt"/>
          </a:endParaRPr>
        </a:p>
      </dsp:txBody>
      <dsp:txXfrm>
        <a:off x="2678350" y="2970556"/>
        <a:ext cx="1440365" cy="1585724"/>
      </dsp:txXfrm>
    </dsp:sp>
    <dsp:sp modelId="{5245789E-2A9A-4C55-9645-2D1E0839D88F}">
      <dsp:nvSpPr>
        <dsp:cNvPr id="0" name=""/>
        <dsp:cNvSpPr/>
      </dsp:nvSpPr>
      <dsp:spPr>
        <a:xfrm>
          <a:off x="4622838" y="2517747"/>
          <a:ext cx="994492" cy="407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98"/>
              </a:lnTo>
              <a:lnTo>
                <a:pt x="994492" y="203998"/>
              </a:lnTo>
              <a:lnTo>
                <a:pt x="994492" y="4079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6F9A29-95B1-473B-A363-82521A7887E9}">
      <dsp:nvSpPr>
        <dsp:cNvPr id="0" name=""/>
        <dsp:cNvSpPr/>
      </dsp:nvSpPr>
      <dsp:spPr>
        <a:xfrm>
          <a:off x="4622524" y="2925744"/>
          <a:ext cx="1989613" cy="17330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Комиссией по соблюдению требований к служебному поведению государственных гражданских служащих и урегулированию конфликта интересов (министерство лесного хозяйства Кировской области)</a:t>
          </a:r>
          <a:endParaRPr lang="ru-RU" sz="1200" kern="1200" dirty="0">
            <a:latin typeface="+mj-lt"/>
          </a:endParaRPr>
        </a:p>
      </dsp:txBody>
      <dsp:txXfrm>
        <a:off x="4673284" y="2976504"/>
        <a:ext cx="1888093" cy="1631569"/>
      </dsp:txXfrm>
    </dsp:sp>
    <dsp:sp modelId="{9730326A-EBF6-4372-A27D-ACF6A031E077}">
      <dsp:nvSpPr>
        <dsp:cNvPr id="0" name=""/>
        <dsp:cNvSpPr/>
      </dsp:nvSpPr>
      <dsp:spPr>
        <a:xfrm>
          <a:off x="6027280" y="1039931"/>
          <a:ext cx="1808848" cy="407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98"/>
              </a:lnTo>
              <a:lnTo>
                <a:pt x="1808848" y="203998"/>
              </a:lnTo>
              <a:lnTo>
                <a:pt x="1808848" y="407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F1972-D50F-48F2-B644-917111F4C7EC}">
      <dsp:nvSpPr>
        <dsp:cNvPr id="0" name=""/>
        <dsp:cNvSpPr/>
      </dsp:nvSpPr>
      <dsp:spPr>
        <a:xfrm>
          <a:off x="7071134" y="1447928"/>
          <a:ext cx="1529989" cy="12403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2 лица, замещающих государственные должности Кировской области</a:t>
          </a:r>
          <a:endParaRPr lang="ru-RU" sz="1200" kern="1200" dirty="0">
            <a:latin typeface="+mj-lt"/>
          </a:endParaRPr>
        </a:p>
      </dsp:txBody>
      <dsp:txXfrm>
        <a:off x="7107462" y="1484256"/>
        <a:ext cx="1457333" cy="1167665"/>
      </dsp:txXfrm>
    </dsp:sp>
    <dsp:sp modelId="{FD9C142A-8987-404E-A385-09EFD7032906}">
      <dsp:nvSpPr>
        <dsp:cNvPr id="0" name=""/>
        <dsp:cNvSpPr/>
      </dsp:nvSpPr>
      <dsp:spPr>
        <a:xfrm>
          <a:off x="7790408" y="2688249"/>
          <a:ext cx="91440" cy="4079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79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33CEC8-6A4C-420D-8AE1-3646BE1C0E17}">
      <dsp:nvSpPr>
        <dsp:cNvPr id="0" name=""/>
        <dsp:cNvSpPr/>
      </dsp:nvSpPr>
      <dsp:spPr>
        <a:xfrm>
          <a:off x="7071134" y="3096246"/>
          <a:ext cx="1529989" cy="1515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Комиссией по координации работы по противодействию коррупции в Кировской области</a:t>
          </a:r>
          <a:endParaRPr lang="ru-RU" sz="1200" kern="1200" dirty="0">
            <a:latin typeface="+mj-lt"/>
          </a:endParaRPr>
        </a:p>
      </dsp:txBody>
      <dsp:txXfrm>
        <a:off x="7115522" y="3140634"/>
        <a:ext cx="1441213" cy="14267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FDE49-2867-4086-A99F-EF088CB03352}">
      <dsp:nvSpPr>
        <dsp:cNvPr id="0" name=""/>
        <dsp:cNvSpPr/>
      </dsp:nvSpPr>
      <dsp:spPr>
        <a:xfrm>
          <a:off x="334751" y="3118"/>
          <a:ext cx="3203158" cy="514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j-lt"/>
            </a:rPr>
            <a:t>Вопросы, рассмотренные на заседании комиссии 26.02.2016</a:t>
          </a:r>
          <a:endParaRPr lang="ru-RU" sz="1400" kern="1200" dirty="0">
            <a:latin typeface="+mj-lt"/>
          </a:endParaRPr>
        </a:p>
      </dsp:txBody>
      <dsp:txXfrm>
        <a:off x="349816" y="18183"/>
        <a:ext cx="3173028" cy="484242"/>
      </dsp:txXfrm>
    </dsp:sp>
    <dsp:sp modelId="{33324ECB-5D6F-4658-B1A3-4CB51043D272}">
      <dsp:nvSpPr>
        <dsp:cNvPr id="0" name=""/>
        <dsp:cNvSpPr/>
      </dsp:nvSpPr>
      <dsp:spPr>
        <a:xfrm>
          <a:off x="655067" y="517491"/>
          <a:ext cx="320315" cy="646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788"/>
              </a:lnTo>
              <a:lnTo>
                <a:pt x="320315" y="646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45FDB-398C-42AD-A05E-854A5499D5BC}">
      <dsp:nvSpPr>
        <dsp:cNvPr id="0" name=""/>
        <dsp:cNvSpPr/>
      </dsp:nvSpPr>
      <dsp:spPr>
        <a:xfrm>
          <a:off x="975383" y="800020"/>
          <a:ext cx="3128796" cy="7285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Состояние законности и коррупционные риски в сфере использования и распоряжения государственным и муниципальным имуществом</a:t>
          </a:r>
          <a:endParaRPr lang="ru-RU" sz="1200" kern="1200" dirty="0">
            <a:latin typeface="+mj-lt"/>
          </a:endParaRPr>
        </a:p>
      </dsp:txBody>
      <dsp:txXfrm>
        <a:off x="996721" y="821358"/>
        <a:ext cx="3086120" cy="685842"/>
      </dsp:txXfrm>
    </dsp:sp>
    <dsp:sp modelId="{229286CE-98EC-4977-A224-66C37A5489CC}">
      <dsp:nvSpPr>
        <dsp:cNvPr id="0" name=""/>
        <dsp:cNvSpPr/>
      </dsp:nvSpPr>
      <dsp:spPr>
        <a:xfrm>
          <a:off x="655067" y="517491"/>
          <a:ext cx="320315" cy="1722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2134"/>
              </a:lnTo>
              <a:lnTo>
                <a:pt x="320315" y="17221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C14606-C877-4814-8FCF-B02253567AF2}">
      <dsp:nvSpPr>
        <dsp:cNvPr id="0" name=""/>
        <dsp:cNvSpPr/>
      </dsp:nvSpPr>
      <dsp:spPr>
        <a:xfrm>
          <a:off x="975383" y="1811068"/>
          <a:ext cx="3191920" cy="857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Деятельность Кировской общественной организации «Антикризисный центр защиты правопорядка Северо-Восток» по содействию органам государственной власти в противодействии коррупции</a:t>
          </a:r>
          <a:endParaRPr lang="ru-RU" sz="1200" kern="1200" dirty="0">
            <a:latin typeface="+mj-lt"/>
          </a:endParaRPr>
        </a:p>
      </dsp:txBody>
      <dsp:txXfrm>
        <a:off x="1000487" y="1836172"/>
        <a:ext cx="3141712" cy="806906"/>
      </dsp:txXfrm>
    </dsp:sp>
    <dsp:sp modelId="{AB1CBCF8-DF11-49FB-BEFC-AB9A9691ADAD}">
      <dsp:nvSpPr>
        <dsp:cNvPr id="0" name=""/>
        <dsp:cNvSpPr/>
      </dsp:nvSpPr>
      <dsp:spPr>
        <a:xfrm>
          <a:off x="655067" y="517491"/>
          <a:ext cx="320315" cy="2820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0687"/>
              </a:lnTo>
              <a:lnTo>
                <a:pt x="320315" y="28206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C4A9F3-5FB8-4ACA-B504-27EC82A4FE4A}">
      <dsp:nvSpPr>
        <dsp:cNvPr id="0" name=""/>
        <dsp:cNvSpPr/>
      </dsp:nvSpPr>
      <dsp:spPr>
        <a:xfrm>
          <a:off x="975383" y="2950712"/>
          <a:ext cx="3176117" cy="77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Инициирование внесения изменений в часть 4 статьи 1 Федерального закона от 25.12.2008 </a:t>
          </a:r>
          <a:br>
            <a:rPr lang="ru-RU" sz="1200" kern="1200" dirty="0" smtClean="0">
              <a:latin typeface="+mj-lt"/>
            </a:rPr>
          </a:br>
          <a:r>
            <a:rPr lang="ru-RU" sz="1200" kern="1200" dirty="0" smtClean="0">
              <a:latin typeface="+mj-lt"/>
            </a:rPr>
            <a:t>№ 273-ФЗ «О противодействии коррупции»</a:t>
          </a:r>
          <a:endParaRPr lang="ru-RU" sz="1200" kern="1200" dirty="0">
            <a:latin typeface="+mj-lt"/>
          </a:endParaRPr>
        </a:p>
      </dsp:txBody>
      <dsp:txXfrm>
        <a:off x="998080" y="2973409"/>
        <a:ext cx="3130723" cy="729538"/>
      </dsp:txXfrm>
    </dsp:sp>
    <dsp:sp modelId="{6852E982-38F3-4687-AE1D-2B04B7422323}">
      <dsp:nvSpPr>
        <dsp:cNvPr id="0" name=""/>
        <dsp:cNvSpPr/>
      </dsp:nvSpPr>
      <dsp:spPr>
        <a:xfrm>
          <a:off x="655067" y="517491"/>
          <a:ext cx="298581" cy="3841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1589"/>
              </a:lnTo>
              <a:lnTo>
                <a:pt x="298581" y="3841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B9761-3FC8-407F-882C-03CBC8FD28DA}">
      <dsp:nvSpPr>
        <dsp:cNvPr id="0" name=""/>
        <dsp:cNvSpPr/>
      </dsp:nvSpPr>
      <dsp:spPr>
        <a:xfrm>
          <a:off x="953648" y="4011292"/>
          <a:ext cx="3147547" cy="695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Меры по противодействию коррупции, принимаемые в муниципальных образованиях Кировской области</a:t>
          </a:r>
          <a:endParaRPr lang="ru-RU" sz="1200" kern="1200" dirty="0">
            <a:latin typeface="+mj-lt"/>
          </a:endParaRPr>
        </a:p>
      </dsp:txBody>
      <dsp:txXfrm>
        <a:off x="974021" y="4031665"/>
        <a:ext cx="3106801" cy="654829"/>
      </dsp:txXfrm>
    </dsp:sp>
    <dsp:sp modelId="{F48E99A2-2815-4E9D-8095-1E1B01A8C344}">
      <dsp:nvSpPr>
        <dsp:cNvPr id="0" name=""/>
        <dsp:cNvSpPr/>
      </dsp:nvSpPr>
      <dsp:spPr>
        <a:xfrm>
          <a:off x="4104686" y="3118"/>
          <a:ext cx="3138380" cy="5536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j-lt"/>
            </a:rPr>
            <a:t>Вопросы, рассмотренные на заседании комиссии 03.08.2016</a:t>
          </a:r>
          <a:endParaRPr lang="ru-RU" sz="1400" kern="1200" dirty="0">
            <a:latin typeface="+mj-lt"/>
          </a:endParaRPr>
        </a:p>
      </dsp:txBody>
      <dsp:txXfrm>
        <a:off x="4120902" y="19334"/>
        <a:ext cx="3105948" cy="521212"/>
      </dsp:txXfrm>
    </dsp:sp>
    <dsp:sp modelId="{AF7DE675-F6B1-4C60-B829-F87AE3F8CB70}">
      <dsp:nvSpPr>
        <dsp:cNvPr id="0" name=""/>
        <dsp:cNvSpPr/>
      </dsp:nvSpPr>
      <dsp:spPr>
        <a:xfrm>
          <a:off x="4418524" y="556762"/>
          <a:ext cx="313838" cy="847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587"/>
              </a:lnTo>
              <a:lnTo>
                <a:pt x="313838" y="8475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88321-BC02-4833-AAA2-3A0FF90F5C6A}">
      <dsp:nvSpPr>
        <dsp:cNvPr id="0" name=""/>
        <dsp:cNvSpPr/>
      </dsp:nvSpPr>
      <dsp:spPr>
        <a:xfrm>
          <a:off x="4732362" y="839291"/>
          <a:ext cx="3088926" cy="11301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Рассмотрение уведомлений лиц, замещающих государственные должности Кировской области, о возникновении личной заинтересованности при исполнении должностных обязанностей, которая приводит или может привести к конфликту интересов</a:t>
          </a:r>
          <a:endParaRPr lang="ru-RU" sz="1200" kern="1200" dirty="0">
            <a:latin typeface="+mj-lt"/>
          </a:endParaRPr>
        </a:p>
      </dsp:txBody>
      <dsp:txXfrm>
        <a:off x="4765462" y="872391"/>
        <a:ext cx="3022726" cy="1063917"/>
      </dsp:txXfrm>
    </dsp:sp>
    <dsp:sp modelId="{9E8D7AC7-9F52-48DB-B7DD-89D399EFE86E}">
      <dsp:nvSpPr>
        <dsp:cNvPr id="0" name=""/>
        <dsp:cNvSpPr/>
      </dsp:nvSpPr>
      <dsp:spPr>
        <a:xfrm>
          <a:off x="4418524" y="556762"/>
          <a:ext cx="313838" cy="226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0234"/>
              </a:lnTo>
              <a:lnTo>
                <a:pt x="313838" y="22602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01E2A4-F8BE-4777-A49C-C9ECD65976C8}">
      <dsp:nvSpPr>
        <dsp:cNvPr id="0" name=""/>
        <dsp:cNvSpPr/>
      </dsp:nvSpPr>
      <dsp:spPr>
        <a:xfrm>
          <a:off x="4732362" y="2251938"/>
          <a:ext cx="3120370" cy="11301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Результаты контроля в сфере закупок и реализации мероприятий, проводимых министерством финансов Кировской области, направленных на профилактику правонарушений в сфере закупок</a:t>
          </a:r>
          <a:endParaRPr lang="ru-RU" sz="1200" kern="1200" dirty="0">
            <a:latin typeface="+mj-lt"/>
          </a:endParaRPr>
        </a:p>
      </dsp:txBody>
      <dsp:txXfrm>
        <a:off x="4765462" y="2285038"/>
        <a:ext cx="3054170" cy="1063917"/>
      </dsp:txXfrm>
    </dsp:sp>
    <dsp:sp modelId="{215BF796-178A-4521-B8DD-8373E2933E55}">
      <dsp:nvSpPr>
        <dsp:cNvPr id="0" name=""/>
        <dsp:cNvSpPr/>
      </dsp:nvSpPr>
      <dsp:spPr>
        <a:xfrm>
          <a:off x="4418524" y="556762"/>
          <a:ext cx="313838" cy="3483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3664"/>
              </a:lnTo>
              <a:lnTo>
                <a:pt x="313838" y="34836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FC922-11EA-4AF1-A1D3-F70E625BB417}">
      <dsp:nvSpPr>
        <dsp:cNvPr id="0" name=""/>
        <dsp:cNvSpPr/>
      </dsp:nvSpPr>
      <dsp:spPr>
        <a:xfrm>
          <a:off x="4732362" y="3664584"/>
          <a:ext cx="3140260" cy="7516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Меры по противодействию коррупции, принимаемые в муниципальных образованиях Кировской области</a:t>
          </a:r>
          <a:endParaRPr lang="ru-RU" sz="1200" kern="1200" dirty="0">
            <a:latin typeface="+mj-lt"/>
          </a:endParaRPr>
        </a:p>
      </dsp:txBody>
      <dsp:txXfrm>
        <a:off x="4754378" y="3686600"/>
        <a:ext cx="3096228" cy="7076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B251F-55FD-4B96-A10F-630664D0CADE}">
      <dsp:nvSpPr>
        <dsp:cNvPr id="0" name=""/>
        <dsp:cNvSpPr/>
      </dsp:nvSpPr>
      <dsp:spPr>
        <a:xfrm>
          <a:off x="0" y="137702"/>
          <a:ext cx="6976268" cy="1021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Во исполнение Указа Президента Российской Федерации </a:t>
          </a:r>
          <a:br>
            <a:rPr lang="ru-RU" sz="1600" kern="1200" dirty="0" smtClean="0">
              <a:latin typeface="+mj-lt"/>
            </a:rPr>
          </a:br>
          <a:r>
            <a:rPr lang="ru-RU" sz="1600" kern="1200" dirty="0" smtClean="0">
              <a:latin typeface="+mj-lt"/>
            </a:rPr>
            <a:t>от 01.04.2016 № 147 «О Национальном плане противодействия коррупции на 2016 – 2017 годы» </a:t>
          </a:r>
          <a:br>
            <a:rPr lang="ru-RU" sz="1600" kern="1200" dirty="0" smtClean="0">
              <a:latin typeface="+mj-lt"/>
            </a:rPr>
          </a:br>
          <a:r>
            <a:rPr lang="ru-RU" sz="1600" kern="1200" dirty="0" smtClean="0">
              <a:latin typeface="+mj-lt"/>
            </a:rPr>
            <a:t>внесены изменения:</a:t>
          </a:r>
          <a:endParaRPr lang="ru-RU" sz="1600" kern="1200" dirty="0">
            <a:latin typeface="+mj-lt"/>
          </a:endParaRPr>
        </a:p>
      </dsp:txBody>
      <dsp:txXfrm>
        <a:off x="29930" y="167632"/>
        <a:ext cx="5592508" cy="962040"/>
      </dsp:txXfrm>
    </dsp:sp>
    <dsp:sp modelId="{471F4881-F2A3-4872-9FEF-29A5E80A316B}">
      <dsp:nvSpPr>
        <dsp:cNvPr id="0" name=""/>
        <dsp:cNvSpPr/>
      </dsp:nvSpPr>
      <dsp:spPr>
        <a:xfrm>
          <a:off x="615553" y="1297748"/>
          <a:ext cx="6976268" cy="17288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В постановление Правительства Кировской области </a:t>
          </a:r>
          <a:br>
            <a:rPr lang="ru-RU" sz="1600" kern="1200" dirty="0" smtClean="0">
              <a:latin typeface="+mj-lt"/>
            </a:rPr>
          </a:br>
          <a:r>
            <a:rPr lang="ru-RU" sz="1600" kern="1200" dirty="0" smtClean="0">
              <a:latin typeface="+mj-lt"/>
            </a:rPr>
            <a:t>от 17.12.2012 № 186/767 «Об утверждении государственной программы Кировской области «Обеспечение безопасности и жизнедеятельности населения Кировской области» </a:t>
          </a:r>
          <a:br>
            <a:rPr lang="ru-RU" sz="1600" kern="1200" dirty="0" smtClean="0">
              <a:latin typeface="+mj-lt"/>
            </a:rPr>
          </a:br>
          <a:r>
            <a:rPr lang="ru-RU" sz="1600" kern="1200" dirty="0" smtClean="0">
              <a:latin typeface="+mj-lt"/>
            </a:rPr>
            <a:t>на 2013 – 2020 годы» (подпрограмма «Профилактика правонарушений и борьба с преступностью в Кировской области» на 2015 – 2020 годы), а также в план по реализации государственной программы на 2016 год</a:t>
          </a:r>
          <a:endParaRPr lang="ru-RU" sz="1600" kern="1200" dirty="0">
            <a:latin typeface="+mj-lt"/>
          </a:endParaRPr>
        </a:p>
      </dsp:txBody>
      <dsp:txXfrm>
        <a:off x="666189" y="1348384"/>
        <a:ext cx="5416195" cy="1627581"/>
      </dsp:txXfrm>
    </dsp:sp>
    <dsp:sp modelId="{2772F0AE-3DC4-4EFB-965A-7A262CE4C9CA}">
      <dsp:nvSpPr>
        <dsp:cNvPr id="0" name=""/>
        <dsp:cNvSpPr/>
      </dsp:nvSpPr>
      <dsp:spPr>
        <a:xfrm>
          <a:off x="1231106" y="3225941"/>
          <a:ext cx="6976268" cy="899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В планы мероприятий по противодействию коррупции </a:t>
          </a:r>
          <a:br>
            <a:rPr lang="ru-RU" sz="1600" kern="1200" dirty="0" smtClean="0">
              <a:latin typeface="+mj-lt"/>
            </a:rPr>
          </a:br>
          <a:r>
            <a:rPr lang="ru-RU" sz="1600" kern="1200" dirty="0" smtClean="0">
              <a:latin typeface="+mj-lt"/>
            </a:rPr>
            <a:t>всех государственных органов Кировской области</a:t>
          </a:r>
          <a:endParaRPr lang="ru-RU" sz="1600" kern="1200" dirty="0">
            <a:latin typeface="+mj-lt"/>
          </a:endParaRPr>
        </a:p>
      </dsp:txBody>
      <dsp:txXfrm>
        <a:off x="1257452" y="3252287"/>
        <a:ext cx="5464775" cy="846820"/>
      </dsp:txXfrm>
    </dsp:sp>
    <dsp:sp modelId="{06198EFC-3736-4D96-8EF4-25CEC33FE836}">
      <dsp:nvSpPr>
        <dsp:cNvPr id="0" name=""/>
        <dsp:cNvSpPr/>
      </dsp:nvSpPr>
      <dsp:spPr>
        <a:xfrm>
          <a:off x="6133020" y="983789"/>
          <a:ext cx="843248" cy="8432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322751" y="983789"/>
        <a:ext cx="463786" cy="634544"/>
      </dsp:txXfrm>
    </dsp:sp>
    <dsp:sp modelId="{8B98AB58-F9DD-4F50-B7BE-B66A2489386B}">
      <dsp:nvSpPr>
        <dsp:cNvPr id="0" name=""/>
        <dsp:cNvSpPr/>
      </dsp:nvSpPr>
      <dsp:spPr>
        <a:xfrm>
          <a:off x="6748573" y="2488663"/>
          <a:ext cx="843248" cy="8432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938304" y="2488663"/>
        <a:ext cx="463786" cy="634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2763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2763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9A9D11C-A302-4240-9574-AC2E84E81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3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0"/>
            <a:ext cx="9874250" cy="67976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436" tIns="41717" rIns="83436" bIns="41717" anchor="ctr"/>
          <a:lstStyle>
            <a:lvl1pPr defTabSz="411163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defTabSz="411163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defTabSz="411163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defTabSz="411163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defTabSz="411163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defRPr/>
            </a:pPr>
            <a:fld id="{91A6E84E-96CE-4D3F-9935-465D1725CC85}" type="slidenum">
              <a:rPr lang="en-GB" altLang="ru-RU" sz="1300" smtClean="0">
                <a:solidFill>
                  <a:srgbClr val="000000"/>
                </a:solidFill>
                <a:latin typeface="Times New Roman" pitchFamily="18" charset="0"/>
              </a:rPr>
              <a:pPr algn="ctr" eaLnBrk="1">
                <a:defRPr/>
              </a:pPr>
              <a:t>‹#›</a:t>
            </a:fld>
            <a:endParaRPr lang="ru-RU" altLang="ru-RU" sz="13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36913" y="517525"/>
            <a:ext cx="3395662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87425" y="3228975"/>
            <a:ext cx="7894638" cy="305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591175" y="0"/>
            <a:ext cx="4278313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645795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343900" y="193675"/>
            <a:ext cx="115887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60D2344-8280-4BA3-A281-698241AEDE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17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38188" indent="-28416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36650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592263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47875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050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622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194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766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0"/>
              </a:spcBef>
              <a:buSzPct val="45000"/>
              <a:buFont typeface="StarSymbol" pitchFamily="2" charset="0"/>
              <a:buNone/>
            </a:pPr>
            <a:fld id="{77373976-B05A-4A99-BCE2-44F19429F6E9}" type="slidenum">
              <a:rPr lang="en-GB" altLang="ru-RU" sz="1300" smtClean="0"/>
              <a:pPr eaLnBrk="1">
                <a:spcBef>
                  <a:spcPct val="0"/>
                </a:spcBef>
                <a:buSzPct val="45000"/>
                <a:buFont typeface="StarSymbol" pitchFamily="2" charset="0"/>
                <a:buNone/>
              </a:pPr>
              <a:t>1</a:t>
            </a:fld>
            <a:endParaRPr lang="en-GB" altLang="ru-RU" sz="130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442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884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0241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2339975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13338" y="4578350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448983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97879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1373012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7841894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97172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4236552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71540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026817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83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6852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33107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73509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669107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903786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011238" y="1612900"/>
            <a:ext cx="9069387" cy="382588"/>
          </a:xfrm>
        </p:spPr>
        <p:txBody>
          <a:bodyPr/>
          <a:lstStyle/>
          <a:p>
            <a:pPr algn="ctr"/>
            <a:r>
              <a:rPr lang="ru-RU" altLang="ru-RU" sz="2800" i="1" smtClean="0"/>
              <a:t/>
            </a:r>
            <a:br>
              <a:rPr lang="ru-RU" altLang="ru-RU" sz="2800" i="1" smtClean="0"/>
            </a:br>
            <a:r>
              <a:rPr lang="ru-RU" altLang="ru-RU" sz="2800" i="1" smtClean="0"/>
              <a:t/>
            </a:r>
            <a:br>
              <a:rPr lang="ru-RU" altLang="ru-RU" sz="2800" i="1" smtClean="0"/>
            </a:br>
            <a:r>
              <a:rPr lang="ru-RU" altLang="ru-RU" sz="2800" i="1" smtClean="0"/>
              <a:t/>
            </a:r>
            <a:br>
              <a:rPr lang="ru-RU" altLang="ru-RU" sz="2800" i="1" smtClean="0"/>
            </a:br>
            <a:r>
              <a:rPr lang="ru-RU" altLang="ru-RU" sz="2800" i="1" smtClean="0"/>
              <a:t/>
            </a:r>
            <a:br>
              <a:rPr lang="ru-RU" altLang="ru-RU" sz="2800" i="1" smtClean="0"/>
            </a:br>
            <a:r>
              <a:rPr lang="ru-RU" altLang="ru-RU" sz="2800" i="1" smtClean="0"/>
              <a:t/>
            </a:r>
            <a:br>
              <a:rPr lang="ru-RU" altLang="ru-RU" sz="2800" i="1" smtClean="0"/>
            </a:br>
            <a:r>
              <a:rPr lang="ru-RU" altLang="ru-RU" sz="2800" i="1" smtClean="0"/>
              <a:t/>
            </a:r>
            <a:br>
              <a:rPr lang="ru-RU" altLang="ru-RU" sz="2800" i="1" smtClean="0"/>
            </a:br>
            <a:endParaRPr lang="ru-RU" altLang="ru-RU" sz="2800" i="1" smtClean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2755900" y="1433513"/>
            <a:ext cx="4670425" cy="5561012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590550" y="1031875"/>
            <a:ext cx="9490075" cy="359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/>
            <a:r>
              <a:rPr lang="ru-RU" altLang="ru-RU" sz="2800" b="1" i="1" u="sng" dirty="0">
                <a:solidFill>
                  <a:schemeClr val="tx1"/>
                </a:solidFill>
                <a:latin typeface="Times New Roman" pitchFamily="18" charset="0"/>
              </a:rPr>
              <a:t>Администрация Правительства Кировской области</a:t>
            </a: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</a:endParaRP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</a:endParaRP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</a:endParaRPr>
          </a:p>
          <a:p>
            <a:pPr algn="ctr" eaLnBrk="1"/>
            <a:endParaRPr lang="ru-RU" altLang="ru-RU" b="1" i="1" u="sng" dirty="0">
              <a:solidFill>
                <a:schemeClr val="tx1"/>
              </a:solidFill>
            </a:endParaRPr>
          </a:p>
          <a:p>
            <a:pPr algn="ctr" eaLnBrk="1"/>
            <a:r>
              <a:rPr lang="ru-RU" altLang="ru-RU" sz="3000" b="1" i="1" u="sng" dirty="0">
                <a:solidFill>
                  <a:schemeClr val="tx1"/>
                </a:solidFill>
                <a:latin typeface="Times New Roman" pitchFamily="18" charset="0"/>
              </a:rPr>
              <a:t>Результаты работы в сфере профилактики и борьбы с коррупцией в </a:t>
            </a:r>
            <a:r>
              <a:rPr lang="en-US" altLang="ru-RU" sz="3000" b="1" i="1" u="sng" dirty="0">
                <a:solidFill>
                  <a:schemeClr val="tx1"/>
                </a:solidFill>
                <a:latin typeface="Times New Roman" pitchFamily="18" charset="0"/>
              </a:rPr>
              <a:t>I</a:t>
            </a:r>
            <a:r>
              <a:rPr lang="ru-RU" altLang="ru-RU" sz="3000" b="1" i="1" u="sng" dirty="0">
                <a:solidFill>
                  <a:schemeClr val="tx1"/>
                </a:solidFill>
                <a:latin typeface="Times New Roman" pitchFamily="18" charset="0"/>
              </a:rPr>
              <a:t> полугодии </a:t>
            </a:r>
            <a:r>
              <a:rPr lang="ru-RU" altLang="ru-RU" sz="3000" b="1" i="1" u="sng">
                <a:solidFill>
                  <a:schemeClr val="tx1"/>
                </a:solidFill>
                <a:latin typeface="Times New Roman" pitchFamily="18" charset="0"/>
              </a:rPr>
              <a:t>2016 </a:t>
            </a:r>
            <a:r>
              <a:rPr lang="ru-RU" altLang="ru-RU" sz="3000" b="1" i="1" u="sng" smtClean="0">
                <a:solidFill>
                  <a:schemeClr val="tx1"/>
                </a:solidFill>
                <a:latin typeface="Times New Roman" pitchFamily="18" charset="0"/>
              </a:rPr>
              <a:t>года </a:t>
            </a:r>
            <a:r>
              <a:rPr lang="ru-RU" altLang="ru-RU" sz="3000" b="1" i="1" u="sng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altLang="ru-RU" sz="3000" b="1" i="1" u="sng">
                <a:solidFill>
                  <a:schemeClr val="tx1"/>
                </a:solidFill>
                <a:latin typeface="Times New Roman" pitchFamily="18" charset="0"/>
              </a:rPr>
            </a:br>
            <a:endParaRPr lang="ru-RU" altLang="ru-RU" sz="3000" b="1" i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441174"/>
            <a:ext cx="9069387" cy="685800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dirty="0" smtClean="0"/>
              <a:t>Работа по предотвращению и (или) урегулированию конфликта интересов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417840"/>
              </p:ext>
            </p:extLst>
          </p:nvPr>
        </p:nvGraphicFramePr>
        <p:xfrm>
          <a:off x="933450" y="2146852"/>
          <a:ext cx="8777080" cy="500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24103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130" y="884583"/>
            <a:ext cx="7639258" cy="894520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dirty="0" smtClean="0"/>
              <a:t>Уведомления служащих о выполнении </a:t>
            </a:r>
            <a:br>
              <a:rPr lang="ru-RU" dirty="0" smtClean="0"/>
            </a:br>
            <a:r>
              <a:rPr lang="ru-RU" dirty="0" smtClean="0"/>
              <a:t>иной оплачиваемой работы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3937966" cy="464516"/>
          </a:xfrm>
        </p:spPr>
        <p:txBody>
          <a:bodyPr/>
          <a:lstStyle/>
          <a:p>
            <a:pPr algn="ctr"/>
            <a:r>
              <a:rPr lang="ru-RU" dirty="0" smtClean="0">
                <a:latin typeface="+mj-lt"/>
              </a:rPr>
              <a:t>Правовые основания</a:t>
            </a:r>
            <a:endParaRPr lang="ru-RU" dirty="0">
              <a:latin typeface="+mj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4825" y="2397126"/>
            <a:ext cx="3719305" cy="378501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+mj-lt"/>
              </a:rPr>
              <a:t>Часть 2 статьи 14 Федерального закона от 27.07.2004 № 79-ФЗ «О государственной гражданской службе Российской Федерации»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+mj-lt"/>
              </a:rPr>
              <a:t>Распоряжение администрации Правительства Кировской области </a:t>
            </a:r>
            <a:br>
              <a:rPr lang="ru-RU" sz="1600" dirty="0" smtClean="0">
                <a:latin typeface="+mj-lt"/>
              </a:rPr>
            </a:br>
            <a:r>
              <a:rPr lang="ru-RU" sz="1600" dirty="0" smtClean="0">
                <a:latin typeface="+mj-lt"/>
              </a:rPr>
              <a:t>от 06.12.2012 № 150 «</a:t>
            </a:r>
            <a:r>
              <a:rPr lang="ru-RU" sz="1600" dirty="0">
                <a:latin typeface="+mj-lt"/>
              </a:rPr>
              <a:t>О Порядке предварительного уведомления </a:t>
            </a:r>
            <a:r>
              <a:rPr lang="ru-RU" sz="1600" dirty="0" smtClean="0">
                <a:latin typeface="+mj-lt"/>
              </a:rPr>
              <a:t>государственными </a:t>
            </a:r>
            <a:r>
              <a:rPr lang="ru-RU" sz="1600" dirty="0">
                <a:latin typeface="+mj-lt"/>
              </a:rPr>
              <a:t>гражданскими служащими </a:t>
            </a:r>
            <a:r>
              <a:rPr lang="ru-RU" sz="1600" dirty="0" smtClean="0">
                <a:latin typeface="+mj-lt"/>
              </a:rPr>
              <a:t>администрации </a:t>
            </a:r>
            <a:r>
              <a:rPr lang="ru-RU" sz="1600" dirty="0">
                <a:latin typeface="+mj-lt"/>
              </a:rPr>
              <a:t>Правительства Кировской области </a:t>
            </a:r>
            <a:r>
              <a:rPr lang="ru-RU" sz="1600" dirty="0" smtClean="0">
                <a:latin typeface="+mj-lt"/>
              </a:rPr>
              <a:t>представителя </a:t>
            </a:r>
            <a:r>
              <a:rPr lang="ru-RU" sz="1600" dirty="0">
                <a:latin typeface="+mj-lt"/>
              </a:rPr>
              <a:t>нанимателя о выполнении иной </a:t>
            </a:r>
            <a:r>
              <a:rPr lang="ru-RU" sz="1600" dirty="0" smtClean="0">
                <a:latin typeface="+mj-lt"/>
              </a:rPr>
              <a:t>оплачиваемой </a:t>
            </a:r>
            <a:r>
              <a:rPr lang="ru-RU" sz="1600" dirty="0">
                <a:latin typeface="+mj-lt"/>
              </a:rPr>
              <a:t>работы, не влекущей за собой </a:t>
            </a:r>
            <a:r>
              <a:rPr lang="ru-RU" sz="1600" dirty="0" smtClean="0">
                <a:latin typeface="+mj-lt"/>
              </a:rPr>
              <a:t>конфликта интересов»</a:t>
            </a:r>
            <a:endParaRPr lang="ru-RU" sz="1600" dirty="0">
              <a:latin typeface="+mj-lt"/>
            </a:endParaRPr>
          </a:p>
          <a:p>
            <a:pPr marL="106363" indent="0"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454577"/>
          </a:xfrm>
        </p:spPr>
        <p:txBody>
          <a:bodyPr/>
          <a:lstStyle/>
          <a:p>
            <a:pPr algn="ctr"/>
            <a:r>
              <a:rPr lang="ru-RU" dirty="0" smtClean="0">
                <a:latin typeface="+mj-lt"/>
              </a:rPr>
              <a:t>Статистика</a:t>
            </a:r>
            <a:endParaRPr lang="ru-RU" dirty="0">
              <a:latin typeface="+mj-lt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32707546"/>
              </p:ext>
            </p:extLst>
          </p:nvPr>
        </p:nvGraphicFramePr>
        <p:xfrm>
          <a:off x="4104861" y="2397125"/>
          <a:ext cx="5705061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1356"/>
                <a:gridCol w="1200865"/>
                <a:gridCol w="3092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j-lt"/>
                        </a:rPr>
                        <a:t>Отчетный период</a:t>
                      </a:r>
                      <a:endParaRPr lang="ru-RU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j-lt"/>
                        </a:rPr>
                        <a:t>Количество поступивших уведомлений</a:t>
                      </a:r>
                      <a:endParaRPr lang="ru-RU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j-lt"/>
                        </a:rPr>
                        <a:t>Доля уведомлений, рассмотренных</a:t>
                      </a:r>
                      <a:r>
                        <a:rPr lang="ru-RU" sz="1200" baseline="0" dirty="0" smtClean="0">
                          <a:latin typeface="+mj-lt"/>
                        </a:rPr>
                        <a:t> на заседаниях комиссий по соблюдению требований к служебному поведению и урегулированию конфликта интересов</a:t>
                      </a:r>
                      <a:endParaRPr lang="ru-RU" sz="12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100 %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100 %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r>
                        <a:rPr lang="ru-RU" dirty="0" smtClean="0"/>
                        <a:t> полугодие 2016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100 %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2209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868363" y="1500809"/>
            <a:ext cx="9069387" cy="755373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altLang="ru-RU" dirty="0" smtClean="0"/>
              <a:t>Уведомления служащих о склонении к совершению коррупционных правонарушений</a:t>
            </a:r>
          </a:p>
        </p:txBody>
      </p:sp>
      <p:graphicFrame>
        <p:nvGraphicFramePr>
          <p:cNvPr id="2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805167"/>
              </p:ext>
            </p:extLst>
          </p:nvPr>
        </p:nvGraphicFramePr>
        <p:xfrm>
          <a:off x="1641061" y="2339975"/>
          <a:ext cx="7422322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490869"/>
            <a:ext cx="9069387" cy="715617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sz="2000" dirty="0" smtClean="0"/>
              <a:t>Привлечение служащих к юридической ответственности за совершение коррупционных правонарушений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684765"/>
              </p:ext>
            </p:extLst>
          </p:nvPr>
        </p:nvGraphicFramePr>
        <p:xfrm>
          <a:off x="933450" y="2339975"/>
          <a:ext cx="8207375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2692119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490871"/>
            <a:ext cx="9069387" cy="785190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dirty="0" smtClean="0"/>
              <a:t>Анализ соблюдения ограничений гражданами при заключении трудового договора после увольнения с гражданской службы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4821790"/>
              </p:ext>
            </p:extLst>
          </p:nvPr>
        </p:nvGraphicFramePr>
        <p:xfrm>
          <a:off x="933448" y="2594113"/>
          <a:ext cx="8765770" cy="4400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1430"/>
                <a:gridCol w="1311965"/>
                <a:gridCol w="1143000"/>
                <a:gridCol w="1509375"/>
              </a:tblGrid>
              <a:tr h="75651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Отчетный период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r>
                        <a:rPr lang="ru-RU" dirty="0" smtClean="0"/>
                        <a:t> полугодие 2016 года</a:t>
                      </a:r>
                      <a:endParaRPr lang="ru-RU" dirty="0"/>
                    </a:p>
                  </a:txBody>
                  <a:tcPr/>
                </a:tc>
              </a:tr>
              <a:tr h="126277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j-lt"/>
                        </a:rPr>
                        <a:t>Количество граждан, направивших обращение о даче</a:t>
                      </a:r>
                      <a:r>
                        <a:rPr lang="ru-RU" sz="1600" baseline="0" dirty="0" smtClean="0">
                          <a:latin typeface="+mj-lt"/>
                        </a:rPr>
                        <a:t> согласия на замещение должности в организации на основании трудового договора (на выполнение в организации работ на условиях гражданско-правового договора)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</a:tr>
              <a:tr h="63322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j-lt"/>
                        </a:rPr>
                        <a:t>Количество проанализированных</a:t>
                      </a:r>
                      <a:r>
                        <a:rPr lang="ru-RU" sz="1600" baseline="0" dirty="0" smtClean="0">
                          <a:latin typeface="+mj-lt"/>
                        </a:rPr>
                        <a:t> обращений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</a:tr>
              <a:tr h="102783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j-lt"/>
                        </a:rPr>
                        <a:t>Количество обращений, рассмотренных на заседаниях</a:t>
                      </a:r>
                      <a:r>
                        <a:rPr lang="ru-RU" sz="1600" baseline="0" dirty="0" smtClean="0">
                          <a:latin typeface="+mj-lt"/>
                        </a:rPr>
                        <a:t> комиссий по соблюдению требований к служебному поведению и урегулированию конфликта интересов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</a:tr>
              <a:tr h="63322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j-lt"/>
                        </a:rPr>
                        <a:t>Дано согласий</a:t>
                      </a:r>
                      <a:endParaRPr lang="ru-RU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254450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130" y="1063487"/>
            <a:ext cx="7999620" cy="675861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sz="1400" dirty="0" smtClean="0"/>
              <a:t>Обеспечение деятельности комиссий по соблюдению требований к служебному поведению и урегулированию конфликта интересов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6363" indent="0"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182009"/>
              </p:ext>
            </p:extLst>
          </p:nvPr>
        </p:nvGraphicFramePr>
        <p:xfrm>
          <a:off x="357810" y="1958008"/>
          <a:ext cx="9531625" cy="4890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9482308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431235"/>
            <a:ext cx="9069387" cy="745435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sz="1800" dirty="0" smtClean="0"/>
              <a:t>Обеспечение деятельности комиссии по координации работы по противодействию коррупции в Кировской области</a:t>
            </a: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6748827"/>
              </p:ext>
            </p:extLst>
          </p:nvPr>
        </p:nvGraphicFramePr>
        <p:xfrm>
          <a:off x="933450" y="2339975"/>
          <a:ext cx="8207375" cy="4706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7562403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431235"/>
            <a:ext cx="9069387" cy="564253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sz="2000" dirty="0" smtClean="0"/>
              <a:t>Реализация поручений, содержащихся в Национальном плане противодействия коррупции на 2016 – 2017 годы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165056"/>
              </p:ext>
            </p:extLst>
          </p:nvPr>
        </p:nvGraphicFramePr>
        <p:xfrm>
          <a:off x="933450" y="2339975"/>
          <a:ext cx="8207375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5946458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451114"/>
            <a:ext cx="9069387" cy="506896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sz="1800" dirty="0" smtClean="0"/>
              <a:t>Организация правового и антикоррупционного просвещения служащих, </a:t>
            </a:r>
            <a:br>
              <a:rPr lang="ru-RU" sz="1800" dirty="0" smtClean="0"/>
            </a:br>
            <a:r>
              <a:rPr lang="ru-RU" sz="1800" dirty="0" smtClean="0"/>
              <a:t>оказание консультативной помощи</a:t>
            </a:r>
            <a:endParaRPr lang="ru-RU" sz="1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491220"/>
              </p:ext>
            </p:extLst>
          </p:nvPr>
        </p:nvGraphicFramePr>
        <p:xfrm>
          <a:off x="933450" y="2339975"/>
          <a:ext cx="8207376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9663"/>
                <a:gridCol w="311771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Отчетный период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r>
                        <a:rPr lang="ru-RU" dirty="0" smtClean="0"/>
                        <a:t> полугодие 2016 года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j-lt"/>
                        </a:rPr>
                        <a:t>Обучено по антикоррупционной тематике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38 служащих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j-lt"/>
                        </a:rPr>
                        <a:t>В том числе служащих, в функциональные</a:t>
                      </a:r>
                      <a:r>
                        <a:rPr lang="ru-RU" sz="2000" baseline="0" dirty="0" smtClean="0">
                          <a:latin typeface="+mj-lt"/>
                        </a:rPr>
                        <a:t> обязанности которых входит участие в противодействии коррупции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 служащих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j-lt"/>
                        </a:rPr>
                        <a:t>Проведено мероприятий правовой и антикоррупционной направленности (направление разъяснительных писем, проведение семинаров-совещаний,</a:t>
                      </a:r>
                      <a:r>
                        <a:rPr lang="ru-RU" sz="2000" baseline="0" dirty="0" smtClean="0">
                          <a:latin typeface="+mj-lt"/>
                        </a:rPr>
                        <a:t> в том числе с участием представителей прокуратуры Кировской области, индивидуальные консультации)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172 мероприятия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938051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612775" y="1622425"/>
            <a:ext cx="9153525" cy="4838010"/>
          </a:xfrm>
          <a:prstGeom prst="rect">
            <a:avLst/>
          </a:prstGeom>
          <a:solidFill>
            <a:srgbClr val="D9FFD9"/>
          </a:soli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/>
          <a:lstStyle>
            <a:lvl1pPr marL="723900" indent="-355600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>
              <a:spcAft>
                <a:spcPts val="1425"/>
              </a:spcAft>
            </a:pPr>
            <a:r>
              <a:rPr lang="ru-RU" altLang="ru-RU" sz="2000" b="1" dirty="0">
                <a:solidFill>
                  <a:srgbClr val="000000"/>
                </a:solidFill>
                <a:latin typeface="Times New Roman" pitchFamily="18" charset="0"/>
              </a:rPr>
              <a:t>Приоритетные направления </a:t>
            </a: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</a:rPr>
              <a:t>на</a:t>
            </a: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ru-RU" sz="2000" b="1" dirty="0" smtClean="0">
                <a:solidFill>
                  <a:srgbClr val="000000"/>
                </a:solidFill>
                <a:latin typeface="Times New Roman" pitchFamily="18" charset="0"/>
              </a:rPr>
              <a:t>II </a:t>
            </a: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</a:rPr>
              <a:t>полугодие </a:t>
            </a: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</a:rPr>
              <a:t>2016 года:</a:t>
            </a:r>
            <a:endParaRPr lang="ru-RU" altLang="ru-RU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spcAft>
                <a:spcPts val="1425"/>
              </a:spcAft>
              <a:buFont typeface="StarSymbol" pitchFamily="2" charset="0"/>
              <a:buBlip>
                <a:blip r:embed="rId2"/>
              </a:buBlip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</a:rPr>
              <a:t>Проведение анализа сведений о близких родственниках лиц, замещающих государственные должности Кировской области, должности государственной гражданской службы Кировской области, представляемые в соответствии с распоряжением Губернатора Кировской области </a:t>
            </a:r>
            <a:b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</a:rPr>
              <a:t>от 19.07.2016 № 35 «О мерах по противодействию коррупции»;</a:t>
            </a:r>
            <a:endParaRPr lang="ru-RU" altLang="ru-RU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spcAft>
                <a:spcPts val="1425"/>
              </a:spcAft>
              <a:buFont typeface="StarSymbol" pitchFamily="2" charset="0"/>
              <a:buBlip>
                <a:blip r:embed="rId2"/>
              </a:buBlip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</a:rPr>
              <a:t>П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</a:rPr>
              <a:t>роведение проверок </a:t>
            </a: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</a:rPr>
              <a:t>в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</a:rPr>
              <a:t>органах исполнительной власти Кировской области и в подведомственных учреждениях администрации Правительства Кировской области по </a:t>
            </a: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</a:rPr>
              <a:t>вопросам соблюдения законодательства о противодействии коррупции;</a:t>
            </a:r>
          </a:p>
          <a:p>
            <a:pPr algn="just">
              <a:spcAft>
                <a:spcPts val="1425"/>
              </a:spcAft>
              <a:buBlip>
                <a:blip r:embed="rId2"/>
              </a:buBlip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Проведение проверки разработки и наполнения официальных сайтов органов исполнительной власти Кировской области, посвященных вопросу противодействия коррупции, в части соблюдения требований, установленных Министерством труда и социальной защиты Российской Федерации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altLang="ru-RU" sz="20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68363" y="1460500"/>
            <a:ext cx="9069387" cy="1123674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altLang="ru-RU" dirty="0" smtClean="0"/>
              <a:t>Основные направления работы в сфере профилактики коррупционных и иных правонарушений на государственной гражданской службе</a:t>
            </a:r>
          </a:p>
        </p:txBody>
      </p:sp>
      <p:grpSp>
        <p:nvGrpSpPr>
          <p:cNvPr id="4099" name="Группа 5"/>
          <p:cNvGrpSpPr>
            <a:grpSpLocks/>
          </p:cNvGrpSpPr>
          <p:nvPr/>
        </p:nvGrpSpPr>
        <p:grpSpPr bwMode="auto">
          <a:xfrm>
            <a:off x="933450" y="2844800"/>
            <a:ext cx="8207375" cy="4216400"/>
            <a:chOff x="933450" y="4337952"/>
            <a:chExt cx="8207374" cy="117612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933450" y="4470797"/>
              <a:ext cx="8207374" cy="226722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1324181" y="4337952"/>
              <a:ext cx="7814631" cy="265680"/>
            </a:xfrm>
            <a:custGeom>
              <a:avLst/>
              <a:gdLst>
                <a:gd name="connsiteX0" fmla="*/ 0 w 7814631"/>
                <a:gd name="connsiteY0" fmla="*/ 44281 h 265680"/>
                <a:gd name="connsiteX1" fmla="*/ 44281 w 7814631"/>
                <a:gd name="connsiteY1" fmla="*/ 0 h 265680"/>
                <a:gd name="connsiteX2" fmla="*/ 7770350 w 7814631"/>
                <a:gd name="connsiteY2" fmla="*/ 0 h 265680"/>
                <a:gd name="connsiteX3" fmla="*/ 7814631 w 7814631"/>
                <a:gd name="connsiteY3" fmla="*/ 44281 h 265680"/>
                <a:gd name="connsiteX4" fmla="*/ 7814631 w 7814631"/>
                <a:gd name="connsiteY4" fmla="*/ 221399 h 265680"/>
                <a:gd name="connsiteX5" fmla="*/ 7770350 w 7814631"/>
                <a:gd name="connsiteY5" fmla="*/ 265680 h 265680"/>
                <a:gd name="connsiteX6" fmla="*/ 44281 w 7814631"/>
                <a:gd name="connsiteY6" fmla="*/ 265680 h 265680"/>
                <a:gd name="connsiteX7" fmla="*/ 0 w 7814631"/>
                <a:gd name="connsiteY7" fmla="*/ 221399 h 265680"/>
                <a:gd name="connsiteX8" fmla="*/ 0 w 7814631"/>
                <a:gd name="connsiteY8" fmla="*/ 44281 h 26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4631" h="265680">
                  <a:moveTo>
                    <a:pt x="0" y="44281"/>
                  </a:moveTo>
                  <a:cubicBezTo>
                    <a:pt x="0" y="19825"/>
                    <a:pt x="19825" y="0"/>
                    <a:pt x="44281" y="0"/>
                  </a:cubicBezTo>
                  <a:lnTo>
                    <a:pt x="7770350" y="0"/>
                  </a:lnTo>
                  <a:cubicBezTo>
                    <a:pt x="7794806" y="0"/>
                    <a:pt x="7814631" y="19825"/>
                    <a:pt x="7814631" y="44281"/>
                  </a:cubicBezTo>
                  <a:lnTo>
                    <a:pt x="7814631" y="221399"/>
                  </a:lnTo>
                  <a:cubicBezTo>
                    <a:pt x="7814631" y="245855"/>
                    <a:pt x="7794806" y="265680"/>
                    <a:pt x="7770350" y="265680"/>
                  </a:cubicBezTo>
                  <a:lnTo>
                    <a:pt x="44281" y="265680"/>
                  </a:lnTo>
                  <a:cubicBezTo>
                    <a:pt x="19825" y="265680"/>
                    <a:pt x="0" y="245855"/>
                    <a:pt x="0" y="221399"/>
                  </a:cubicBezTo>
                  <a:lnTo>
                    <a:pt x="0" y="4428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30122" tIns="12969" rIns="230122" bIns="12969" spcCol="1270" anchor="ctr"/>
            <a:lstStyle/>
            <a:p>
              <a:pPr lvl="0" algn="just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dirty="0">
                  <a:solidFill>
                    <a:prstClr val="black"/>
                  </a:solidFill>
                  <a:latin typeface="Times New Roman"/>
                </a:rPr>
                <a:t>Представление государственными гражданскими служащими Кировской области сведений о доходах, расходах, об имуществе и обязательствах имущественного характера, проведение анализа и проверки указанных сведений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933450" y="4879073"/>
              <a:ext cx="8207374" cy="226722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олилиния 9"/>
            <p:cNvSpPr/>
            <p:nvPr/>
          </p:nvSpPr>
          <p:spPr>
            <a:xfrm>
              <a:off x="1343818" y="4746192"/>
              <a:ext cx="7794994" cy="265680"/>
            </a:xfrm>
            <a:custGeom>
              <a:avLst/>
              <a:gdLst>
                <a:gd name="connsiteX0" fmla="*/ 0 w 5745162"/>
                <a:gd name="connsiteY0" fmla="*/ 44281 h 265680"/>
                <a:gd name="connsiteX1" fmla="*/ 44281 w 5745162"/>
                <a:gd name="connsiteY1" fmla="*/ 0 h 265680"/>
                <a:gd name="connsiteX2" fmla="*/ 5700881 w 5745162"/>
                <a:gd name="connsiteY2" fmla="*/ 0 h 265680"/>
                <a:gd name="connsiteX3" fmla="*/ 5745162 w 5745162"/>
                <a:gd name="connsiteY3" fmla="*/ 44281 h 265680"/>
                <a:gd name="connsiteX4" fmla="*/ 5745162 w 5745162"/>
                <a:gd name="connsiteY4" fmla="*/ 221399 h 265680"/>
                <a:gd name="connsiteX5" fmla="*/ 5700881 w 5745162"/>
                <a:gd name="connsiteY5" fmla="*/ 265680 h 265680"/>
                <a:gd name="connsiteX6" fmla="*/ 44281 w 5745162"/>
                <a:gd name="connsiteY6" fmla="*/ 265680 h 265680"/>
                <a:gd name="connsiteX7" fmla="*/ 0 w 5745162"/>
                <a:gd name="connsiteY7" fmla="*/ 221399 h 265680"/>
                <a:gd name="connsiteX8" fmla="*/ 0 w 5745162"/>
                <a:gd name="connsiteY8" fmla="*/ 44281 h 26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5162" h="265680">
                  <a:moveTo>
                    <a:pt x="0" y="44281"/>
                  </a:moveTo>
                  <a:cubicBezTo>
                    <a:pt x="0" y="19825"/>
                    <a:pt x="19825" y="0"/>
                    <a:pt x="44281" y="0"/>
                  </a:cubicBezTo>
                  <a:lnTo>
                    <a:pt x="5700881" y="0"/>
                  </a:lnTo>
                  <a:cubicBezTo>
                    <a:pt x="5725337" y="0"/>
                    <a:pt x="5745162" y="19825"/>
                    <a:pt x="5745162" y="44281"/>
                  </a:cubicBezTo>
                  <a:lnTo>
                    <a:pt x="5745162" y="221399"/>
                  </a:lnTo>
                  <a:cubicBezTo>
                    <a:pt x="5745162" y="245855"/>
                    <a:pt x="5725337" y="265680"/>
                    <a:pt x="5700881" y="265680"/>
                  </a:cubicBezTo>
                  <a:lnTo>
                    <a:pt x="44281" y="265680"/>
                  </a:lnTo>
                  <a:cubicBezTo>
                    <a:pt x="19825" y="265680"/>
                    <a:pt x="0" y="245855"/>
                    <a:pt x="0" y="221399"/>
                  </a:cubicBezTo>
                  <a:lnTo>
                    <a:pt x="0" y="4428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30122" tIns="12969" rIns="230122" bIns="12969" spcCol="1270" anchor="ctr"/>
            <a:lstStyle/>
            <a:p>
              <a:pPr algn="just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dirty="0" smtClean="0">
                  <a:latin typeface="+mj-lt"/>
                </a:rPr>
                <a:t>Обеспечение соблюдения служащими ограничений, запретов и требований, установленных в целях противодействия коррупции</a:t>
              </a:r>
              <a:endParaRPr lang="ru-RU" sz="1800" dirty="0">
                <a:latin typeface="+mj-lt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933450" y="5287350"/>
              <a:ext cx="8207374" cy="226722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1343818" y="5164982"/>
              <a:ext cx="7797006" cy="265680"/>
            </a:xfrm>
            <a:custGeom>
              <a:avLst/>
              <a:gdLst>
                <a:gd name="connsiteX0" fmla="*/ 0 w 5745162"/>
                <a:gd name="connsiteY0" fmla="*/ 44281 h 265680"/>
                <a:gd name="connsiteX1" fmla="*/ 44281 w 5745162"/>
                <a:gd name="connsiteY1" fmla="*/ 0 h 265680"/>
                <a:gd name="connsiteX2" fmla="*/ 5700881 w 5745162"/>
                <a:gd name="connsiteY2" fmla="*/ 0 h 265680"/>
                <a:gd name="connsiteX3" fmla="*/ 5745162 w 5745162"/>
                <a:gd name="connsiteY3" fmla="*/ 44281 h 265680"/>
                <a:gd name="connsiteX4" fmla="*/ 5745162 w 5745162"/>
                <a:gd name="connsiteY4" fmla="*/ 221399 h 265680"/>
                <a:gd name="connsiteX5" fmla="*/ 5700881 w 5745162"/>
                <a:gd name="connsiteY5" fmla="*/ 265680 h 265680"/>
                <a:gd name="connsiteX6" fmla="*/ 44281 w 5745162"/>
                <a:gd name="connsiteY6" fmla="*/ 265680 h 265680"/>
                <a:gd name="connsiteX7" fmla="*/ 0 w 5745162"/>
                <a:gd name="connsiteY7" fmla="*/ 221399 h 265680"/>
                <a:gd name="connsiteX8" fmla="*/ 0 w 5745162"/>
                <a:gd name="connsiteY8" fmla="*/ 44281 h 26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5162" h="265680">
                  <a:moveTo>
                    <a:pt x="0" y="44281"/>
                  </a:moveTo>
                  <a:cubicBezTo>
                    <a:pt x="0" y="19825"/>
                    <a:pt x="19825" y="0"/>
                    <a:pt x="44281" y="0"/>
                  </a:cubicBezTo>
                  <a:lnTo>
                    <a:pt x="5700881" y="0"/>
                  </a:lnTo>
                  <a:cubicBezTo>
                    <a:pt x="5725337" y="0"/>
                    <a:pt x="5745162" y="19825"/>
                    <a:pt x="5745162" y="44281"/>
                  </a:cubicBezTo>
                  <a:lnTo>
                    <a:pt x="5745162" y="221399"/>
                  </a:lnTo>
                  <a:cubicBezTo>
                    <a:pt x="5745162" y="245855"/>
                    <a:pt x="5725337" y="265680"/>
                    <a:pt x="5700881" y="265680"/>
                  </a:cubicBezTo>
                  <a:lnTo>
                    <a:pt x="44281" y="265680"/>
                  </a:lnTo>
                  <a:cubicBezTo>
                    <a:pt x="19825" y="265680"/>
                    <a:pt x="0" y="245855"/>
                    <a:pt x="0" y="221399"/>
                  </a:cubicBezTo>
                  <a:lnTo>
                    <a:pt x="0" y="4428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30122" tIns="12969" rIns="230122" bIns="12969" spcCol="1270" anchor="ctr"/>
            <a:lstStyle/>
            <a:p>
              <a:pPr algn="just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dirty="0" smtClean="0">
                  <a:latin typeface="+mj-lt"/>
                </a:rPr>
                <a:t>Обеспечение деятельности комиссий по соблюдению требований к служебному поведению государственных гражданских служащих и урегулированию конфликта интересов</a:t>
              </a:r>
              <a:endParaRPr lang="ru-RU" sz="1800" dirty="0">
                <a:latin typeface="+mj-lt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68363" y="1480930"/>
            <a:ext cx="9069387" cy="1083366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altLang="ru-RU" dirty="0" smtClean="0"/>
              <a:t>Основные направления работы в сфере профилактики коррупционных и иных правонарушений на государственной гражданской службе</a:t>
            </a:r>
          </a:p>
        </p:txBody>
      </p:sp>
      <p:grpSp>
        <p:nvGrpSpPr>
          <p:cNvPr id="5123" name="Группа 5"/>
          <p:cNvGrpSpPr>
            <a:grpSpLocks/>
          </p:cNvGrpSpPr>
          <p:nvPr/>
        </p:nvGrpSpPr>
        <p:grpSpPr bwMode="auto">
          <a:xfrm>
            <a:off x="931438" y="2844800"/>
            <a:ext cx="8207375" cy="4216400"/>
            <a:chOff x="933450" y="4337952"/>
            <a:chExt cx="8207374" cy="117612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933450" y="4470797"/>
              <a:ext cx="8207374" cy="226722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1324181" y="4337952"/>
              <a:ext cx="7814631" cy="265680"/>
            </a:xfrm>
            <a:custGeom>
              <a:avLst/>
              <a:gdLst>
                <a:gd name="connsiteX0" fmla="*/ 0 w 7814631"/>
                <a:gd name="connsiteY0" fmla="*/ 44281 h 265680"/>
                <a:gd name="connsiteX1" fmla="*/ 44281 w 7814631"/>
                <a:gd name="connsiteY1" fmla="*/ 0 h 265680"/>
                <a:gd name="connsiteX2" fmla="*/ 7770350 w 7814631"/>
                <a:gd name="connsiteY2" fmla="*/ 0 h 265680"/>
                <a:gd name="connsiteX3" fmla="*/ 7814631 w 7814631"/>
                <a:gd name="connsiteY3" fmla="*/ 44281 h 265680"/>
                <a:gd name="connsiteX4" fmla="*/ 7814631 w 7814631"/>
                <a:gd name="connsiteY4" fmla="*/ 221399 h 265680"/>
                <a:gd name="connsiteX5" fmla="*/ 7770350 w 7814631"/>
                <a:gd name="connsiteY5" fmla="*/ 265680 h 265680"/>
                <a:gd name="connsiteX6" fmla="*/ 44281 w 7814631"/>
                <a:gd name="connsiteY6" fmla="*/ 265680 h 265680"/>
                <a:gd name="connsiteX7" fmla="*/ 0 w 7814631"/>
                <a:gd name="connsiteY7" fmla="*/ 221399 h 265680"/>
                <a:gd name="connsiteX8" fmla="*/ 0 w 7814631"/>
                <a:gd name="connsiteY8" fmla="*/ 44281 h 26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4631" h="265680">
                  <a:moveTo>
                    <a:pt x="0" y="44281"/>
                  </a:moveTo>
                  <a:cubicBezTo>
                    <a:pt x="0" y="19825"/>
                    <a:pt x="19825" y="0"/>
                    <a:pt x="44281" y="0"/>
                  </a:cubicBezTo>
                  <a:lnTo>
                    <a:pt x="7770350" y="0"/>
                  </a:lnTo>
                  <a:cubicBezTo>
                    <a:pt x="7794806" y="0"/>
                    <a:pt x="7814631" y="19825"/>
                    <a:pt x="7814631" y="44281"/>
                  </a:cubicBezTo>
                  <a:lnTo>
                    <a:pt x="7814631" y="221399"/>
                  </a:lnTo>
                  <a:cubicBezTo>
                    <a:pt x="7814631" y="245855"/>
                    <a:pt x="7794806" y="265680"/>
                    <a:pt x="7770350" y="265680"/>
                  </a:cubicBezTo>
                  <a:lnTo>
                    <a:pt x="44281" y="265680"/>
                  </a:lnTo>
                  <a:cubicBezTo>
                    <a:pt x="19825" y="265680"/>
                    <a:pt x="0" y="245855"/>
                    <a:pt x="0" y="221399"/>
                  </a:cubicBezTo>
                  <a:lnTo>
                    <a:pt x="0" y="4428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30122" tIns="12969" rIns="230122" bIns="12969" spcCol="1270" anchor="ctr"/>
            <a:lstStyle/>
            <a:p>
              <a:pPr algn="just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dirty="0" smtClean="0">
                  <a:latin typeface="+mj-lt"/>
                </a:rPr>
                <a:t>Обеспечение деятельности комиссии по координации работы по противодействию коррупции в Кировской области</a:t>
              </a:r>
              <a:endParaRPr lang="ru-RU" sz="1800" dirty="0">
                <a:latin typeface="+mj-lt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933450" y="4879073"/>
              <a:ext cx="8207374" cy="226722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олилиния 9"/>
            <p:cNvSpPr/>
            <p:nvPr/>
          </p:nvSpPr>
          <p:spPr>
            <a:xfrm>
              <a:off x="1343818" y="4746192"/>
              <a:ext cx="7794994" cy="265680"/>
            </a:xfrm>
            <a:custGeom>
              <a:avLst/>
              <a:gdLst>
                <a:gd name="connsiteX0" fmla="*/ 0 w 5745162"/>
                <a:gd name="connsiteY0" fmla="*/ 44281 h 265680"/>
                <a:gd name="connsiteX1" fmla="*/ 44281 w 5745162"/>
                <a:gd name="connsiteY1" fmla="*/ 0 h 265680"/>
                <a:gd name="connsiteX2" fmla="*/ 5700881 w 5745162"/>
                <a:gd name="connsiteY2" fmla="*/ 0 h 265680"/>
                <a:gd name="connsiteX3" fmla="*/ 5745162 w 5745162"/>
                <a:gd name="connsiteY3" fmla="*/ 44281 h 265680"/>
                <a:gd name="connsiteX4" fmla="*/ 5745162 w 5745162"/>
                <a:gd name="connsiteY4" fmla="*/ 221399 h 265680"/>
                <a:gd name="connsiteX5" fmla="*/ 5700881 w 5745162"/>
                <a:gd name="connsiteY5" fmla="*/ 265680 h 265680"/>
                <a:gd name="connsiteX6" fmla="*/ 44281 w 5745162"/>
                <a:gd name="connsiteY6" fmla="*/ 265680 h 265680"/>
                <a:gd name="connsiteX7" fmla="*/ 0 w 5745162"/>
                <a:gd name="connsiteY7" fmla="*/ 221399 h 265680"/>
                <a:gd name="connsiteX8" fmla="*/ 0 w 5745162"/>
                <a:gd name="connsiteY8" fmla="*/ 44281 h 26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5162" h="265680">
                  <a:moveTo>
                    <a:pt x="0" y="44281"/>
                  </a:moveTo>
                  <a:cubicBezTo>
                    <a:pt x="0" y="19825"/>
                    <a:pt x="19825" y="0"/>
                    <a:pt x="44281" y="0"/>
                  </a:cubicBezTo>
                  <a:lnTo>
                    <a:pt x="5700881" y="0"/>
                  </a:lnTo>
                  <a:cubicBezTo>
                    <a:pt x="5725337" y="0"/>
                    <a:pt x="5745162" y="19825"/>
                    <a:pt x="5745162" y="44281"/>
                  </a:cubicBezTo>
                  <a:lnTo>
                    <a:pt x="5745162" y="221399"/>
                  </a:lnTo>
                  <a:cubicBezTo>
                    <a:pt x="5745162" y="245855"/>
                    <a:pt x="5725337" y="265680"/>
                    <a:pt x="5700881" y="265680"/>
                  </a:cubicBezTo>
                  <a:lnTo>
                    <a:pt x="44281" y="265680"/>
                  </a:lnTo>
                  <a:cubicBezTo>
                    <a:pt x="19825" y="265680"/>
                    <a:pt x="0" y="245855"/>
                    <a:pt x="0" y="221399"/>
                  </a:cubicBezTo>
                  <a:lnTo>
                    <a:pt x="0" y="4428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30122" tIns="12969" rIns="230122" bIns="12969" spcCol="1270" anchor="ctr"/>
            <a:lstStyle/>
            <a:p>
              <a:pPr algn="just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dirty="0" smtClean="0">
                  <a:latin typeface="+mj-lt"/>
                </a:rPr>
                <a:t>Реализация поручений, содержащихся в Национальном плане противодействия коррупции на соответствующий период</a:t>
              </a:r>
              <a:endParaRPr lang="ru-RU" sz="1800" dirty="0">
                <a:latin typeface="+mj-lt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933450" y="5287350"/>
              <a:ext cx="8207374" cy="226722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1343818" y="5164982"/>
              <a:ext cx="7797006" cy="265680"/>
            </a:xfrm>
            <a:custGeom>
              <a:avLst/>
              <a:gdLst>
                <a:gd name="connsiteX0" fmla="*/ 0 w 5745162"/>
                <a:gd name="connsiteY0" fmla="*/ 44281 h 265680"/>
                <a:gd name="connsiteX1" fmla="*/ 44281 w 5745162"/>
                <a:gd name="connsiteY1" fmla="*/ 0 h 265680"/>
                <a:gd name="connsiteX2" fmla="*/ 5700881 w 5745162"/>
                <a:gd name="connsiteY2" fmla="*/ 0 h 265680"/>
                <a:gd name="connsiteX3" fmla="*/ 5745162 w 5745162"/>
                <a:gd name="connsiteY3" fmla="*/ 44281 h 265680"/>
                <a:gd name="connsiteX4" fmla="*/ 5745162 w 5745162"/>
                <a:gd name="connsiteY4" fmla="*/ 221399 h 265680"/>
                <a:gd name="connsiteX5" fmla="*/ 5700881 w 5745162"/>
                <a:gd name="connsiteY5" fmla="*/ 265680 h 265680"/>
                <a:gd name="connsiteX6" fmla="*/ 44281 w 5745162"/>
                <a:gd name="connsiteY6" fmla="*/ 265680 h 265680"/>
                <a:gd name="connsiteX7" fmla="*/ 0 w 5745162"/>
                <a:gd name="connsiteY7" fmla="*/ 221399 h 265680"/>
                <a:gd name="connsiteX8" fmla="*/ 0 w 5745162"/>
                <a:gd name="connsiteY8" fmla="*/ 44281 h 26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5162" h="265680">
                  <a:moveTo>
                    <a:pt x="0" y="44281"/>
                  </a:moveTo>
                  <a:cubicBezTo>
                    <a:pt x="0" y="19825"/>
                    <a:pt x="19825" y="0"/>
                    <a:pt x="44281" y="0"/>
                  </a:cubicBezTo>
                  <a:lnTo>
                    <a:pt x="5700881" y="0"/>
                  </a:lnTo>
                  <a:cubicBezTo>
                    <a:pt x="5725337" y="0"/>
                    <a:pt x="5745162" y="19825"/>
                    <a:pt x="5745162" y="44281"/>
                  </a:cubicBezTo>
                  <a:lnTo>
                    <a:pt x="5745162" y="221399"/>
                  </a:lnTo>
                  <a:cubicBezTo>
                    <a:pt x="5745162" y="245855"/>
                    <a:pt x="5725337" y="265680"/>
                    <a:pt x="5700881" y="265680"/>
                  </a:cubicBezTo>
                  <a:lnTo>
                    <a:pt x="44281" y="265680"/>
                  </a:lnTo>
                  <a:cubicBezTo>
                    <a:pt x="19825" y="265680"/>
                    <a:pt x="0" y="245855"/>
                    <a:pt x="0" y="221399"/>
                  </a:cubicBezTo>
                  <a:lnTo>
                    <a:pt x="0" y="4428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230122" tIns="12969" rIns="230122" bIns="12969" spcCol="1270" anchor="ctr"/>
            <a:lstStyle/>
            <a:p>
              <a:pPr algn="just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800" dirty="0" smtClean="0">
                  <a:latin typeface="+mj-lt"/>
                </a:rPr>
                <a:t>Организация правового и антикоррупционного просвещения служащих, оказание консультативной помощи</a:t>
              </a:r>
              <a:endParaRPr lang="ru-RU" sz="1800" dirty="0">
                <a:latin typeface="+mj-lt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868363" y="1490871"/>
            <a:ext cx="9069387" cy="695738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altLang="ru-RU" dirty="0" smtClean="0"/>
              <a:t>Представление сведений о доходах, расходах, об имуществе и обязательствах имущественного характера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1"/>
          </p:nvPr>
        </p:nvSpPr>
        <p:spPr>
          <a:xfrm>
            <a:off x="5307497" y="3041375"/>
            <a:ext cx="4462668" cy="3240155"/>
          </a:xfrm>
        </p:spPr>
        <p:txBody>
          <a:bodyPr/>
          <a:lstStyle/>
          <a:p>
            <a:pPr marL="106363" indent="0">
              <a:buNone/>
            </a:pPr>
            <a:r>
              <a:rPr lang="ru-RU" sz="1800" dirty="0" smtClean="0">
                <a:latin typeface="+mj-lt"/>
              </a:rPr>
              <a:t>Увеличение количества служащих, представляющих сведения о доходах, связано с проведением ежегодной оценки коррупционных рисков и внесением изменений в перечни должностей государственной гражданской службы Кировской области, осуществление полномочий по которым влечет за собой обязанность представлять сведения о доходах, расходах, об имуществе и обязательствах имущественного характера, утвержденные во всех органах государственной власти Кировской области</a:t>
            </a:r>
            <a:endParaRPr lang="ru-RU" sz="1800" dirty="0">
              <a:latin typeface="+mj-lt"/>
            </a:endParaRPr>
          </a:p>
        </p:txBody>
      </p:sp>
      <p:graphicFrame>
        <p:nvGraphicFramePr>
          <p:cNvPr id="2" name="Объект 4"/>
          <p:cNvGraphicFramePr>
            <a:graphicFrameLocks noGrp="1"/>
          </p:cNvGraphicFramePr>
          <p:nvPr>
            <p:ph type="chart" sz="half" idx="2"/>
            <p:extLst>
              <p:ext uri="{D42A27DB-BD31-4B8C-83A1-F6EECF244321}">
                <p14:modId xmlns:p14="http://schemas.microsoft.com/office/powerpoint/2010/main" val="3368860709"/>
              </p:ext>
            </p:extLst>
          </p:nvPr>
        </p:nvGraphicFramePr>
        <p:xfrm>
          <a:off x="278296" y="2320098"/>
          <a:ext cx="4608581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441174"/>
            <a:ext cx="9069387" cy="636104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altLang="ru-RU" dirty="0"/>
              <a:t>Представление сведений о доходах, расходах, об имуществе и обязательствах имущественного характера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6363" indent="0" algn="ctr">
              <a:buNone/>
            </a:pPr>
            <a:r>
              <a:rPr lang="ru-RU" dirty="0" smtClean="0"/>
              <a:t>Сведения о расходах представили:</a:t>
            </a:r>
          </a:p>
          <a:p>
            <a:pPr marL="106363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209633"/>
              </p:ext>
            </p:extLst>
          </p:nvPr>
        </p:nvGraphicFramePr>
        <p:xfrm>
          <a:off x="1808921" y="3065226"/>
          <a:ext cx="6591600" cy="1307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200"/>
                <a:gridCol w="2197200"/>
                <a:gridCol w="2197200"/>
              </a:tblGrid>
              <a:tr h="65399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2016 год</a:t>
                      </a:r>
                      <a:endParaRPr lang="ru-RU" dirty="0"/>
                    </a:p>
                  </a:txBody>
                  <a:tcPr/>
                </a:tc>
              </a:tr>
              <a:tr h="65399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 служащих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33 служащих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 служащий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40155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57250" y="803275"/>
            <a:ext cx="8904288" cy="6127750"/>
          </a:xfrm>
        </p:spPr>
        <p:txBody>
          <a:bodyPr/>
          <a:lstStyle/>
          <a:p>
            <a:pPr marL="88900" indent="25400" algn="ctr">
              <a:buFont typeface="StarSymbol" pitchFamily="2" charset="0"/>
              <a:buNone/>
            </a:pPr>
            <a:endParaRPr lang="ru-RU" altLang="ru-RU" sz="2000" i="1" dirty="0" smtClean="0"/>
          </a:p>
          <a:p>
            <a:pPr marL="88900" indent="25400" algn="ctr">
              <a:buFont typeface="StarSymbol" pitchFamily="2" charset="0"/>
              <a:buNone/>
            </a:pPr>
            <a:endParaRPr lang="ru-RU" altLang="ru-RU" sz="2000" i="1" dirty="0" smtClean="0"/>
          </a:p>
          <a:p>
            <a:pPr marL="88900" indent="25400" algn="just">
              <a:buNone/>
            </a:pPr>
            <a:r>
              <a:rPr lang="ru-RU" altLang="ru-RU" sz="2000" b="1" dirty="0" smtClean="0">
                <a:latin typeface="Times New Roman" pitchFamily="18" charset="0"/>
              </a:rPr>
              <a:t>Все</a:t>
            </a:r>
            <a:r>
              <a:rPr lang="ru-RU" altLang="ru-RU" sz="2000" dirty="0" smtClean="0">
                <a:latin typeface="Times New Roman" pitchFamily="18" charset="0"/>
              </a:rPr>
              <a:t> сведения о доходах, расходах, об имуществе и обязательствах имущественного характера подлежат анализу и </a:t>
            </a:r>
            <a:r>
              <a:rPr lang="ru-RU" altLang="ru-RU" sz="2000" dirty="0">
                <a:latin typeface="Times New Roman" pitchFamily="18" charset="0"/>
              </a:rPr>
              <a:t>(при наличии оснований) </a:t>
            </a:r>
            <a:r>
              <a:rPr lang="ru-RU" altLang="ru-RU" sz="2000" dirty="0" smtClean="0">
                <a:latin typeface="Times New Roman" pitchFamily="18" charset="0"/>
              </a:rPr>
              <a:t>проверке в установленном законом порядке. На основании проведенных проверок выдаются предостережения о недопустимости действий, создающих условия для нарушения действующего законодательства, либо виновное лицо привлекается к дисциплинарной ответственности:</a:t>
            </a:r>
          </a:p>
          <a:p>
            <a:pPr marL="88900" indent="25400">
              <a:buFont typeface="StarSymbol" pitchFamily="2" charset="0"/>
              <a:buNone/>
            </a:pPr>
            <a:endParaRPr lang="ru-RU" altLang="ru-RU" sz="2000" dirty="0" smtClean="0">
              <a:latin typeface="Times New Roman" pitchFamily="18" charset="0"/>
            </a:endParaRPr>
          </a:p>
          <a:p>
            <a:pPr marL="88900" indent="25400">
              <a:buFont typeface="StarSymbol" pitchFamily="2" charset="0"/>
              <a:buNone/>
            </a:pPr>
            <a:endParaRPr lang="ru-RU" altLang="ru-RU" sz="2000" dirty="0" smtClean="0">
              <a:latin typeface="Times New Roman" pitchFamily="18" charset="0"/>
            </a:endParaRPr>
          </a:p>
          <a:p>
            <a:pPr marL="88900" indent="25400">
              <a:buFont typeface="StarSymbol" pitchFamily="2" charset="0"/>
              <a:buNone/>
            </a:pPr>
            <a:endParaRPr lang="ru-RU" altLang="ru-RU" sz="2000" dirty="0" smtClean="0">
              <a:latin typeface="Times New Roman" pitchFamily="18" charset="0"/>
            </a:endParaRPr>
          </a:p>
        </p:txBody>
      </p:sp>
      <p:graphicFrame>
        <p:nvGraphicFramePr>
          <p:cNvPr id="2" name="Object 7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1091405"/>
              </p:ext>
            </p:extLst>
          </p:nvPr>
        </p:nvGraphicFramePr>
        <p:xfrm>
          <a:off x="1082675" y="3570356"/>
          <a:ext cx="8005763" cy="356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388" name="Rectangle 78"/>
          <p:cNvSpPr>
            <a:spLocks noGrp="1" noChangeArrowheads="1"/>
          </p:cNvSpPr>
          <p:nvPr>
            <p:ph type="title"/>
          </p:nvPr>
        </p:nvSpPr>
        <p:spPr>
          <a:xfrm>
            <a:off x="4741863" y="884582"/>
            <a:ext cx="5183187" cy="425105"/>
          </a:xfrm>
          <a:noFill/>
        </p:spPr>
        <p:txBody>
          <a:bodyPr/>
          <a:lstStyle/>
          <a:p>
            <a:pPr algn="ctr"/>
            <a:endParaRPr lang="ru-RU" altLang="ru-RU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866890"/>
              </p:ext>
            </p:extLst>
          </p:nvPr>
        </p:nvGraphicFramePr>
        <p:xfrm>
          <a:off x="1111250" y="1041400"/>
          <a:ext cx="866775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8782533" cy="382588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sz="1800" dirty="0" smtClean="0"/>
              <a:t>Контроль соблюдения служащими установленного порядка получения подарка</a:t>
            </a:r>
            <a:endParaRPr lang="ru-RU" sz="1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4082199"/>
              </p:ext>
            </p:extLst>
          </p:nvPr>
        </p:nvGraphicFramePr>
        <p:xfrm>
          <a:off x="933450" y="2683565"/>
          <a:ext cx="8207375" cy="4333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62469" y="2039423"/>
            <a:ext cx="4253947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+mj-lt"/>
              </a:rPr>
              <a:t>В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I </a:t>
            </a:r>
            <a:r>
              <a:rPr lang="ru-RU" sz="2400" dirty="0" smtClean="0">
                <a:solidFill>
                  <a:schemeClr val="tx1"/>
                </a:solidFill>
                <a:latin typeface="+mj-lt"/>
              </a:rPr>
              <a:t>полугодии 2016 года</a:t>
            </a:r>
            <a:endParaRPr lang="ru-RU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620672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9652" y="1023730"/>
            <a:ext cx="8248098" cy="566531"/>
          </a:xfrm>
          <a:solidFill>
            <a:srgbClr val="CCFFCC"/>
          </a:solidFill>
        </p:spPr>
        <p:txBody>
          <a:bodyPr/>
          <a:lstStyle/>
          <a:p>
            <a:pPr algn="ctr"/>
            <a:r>
              <a:rPr lang="ru-RU" sz="2000" dirty="0" smtClean="0"/>
              <a:t>Работа по предотвращению и (или) урегулирование конфликта интересов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9150289"/>
              </p:ext>
            </p:extLst>
          </p:nvPr>
        </p:nvGraphicFramePr>
        <p:xfrm>
          <a:off x="933450" y="2623929"/>
          <a:ext cx="8207375" cy="4452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42391" y="2166730"/>
            <a:ext cx="7613374" cy="52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93304" y="1759226"/>
            <a:ext cx="8249479" cy="52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Во исполнение Указа Президента Российской Федерации от 22.12.2015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 № 650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 </a:t>
            </a:r>
            <a:br>
              <a:rPr lang="ru-RU" sz="1600" dirty="0" smtClean="0">
                <a:solidFill>
                  <a:schemeClr val="tx1"/>
                </a:solidFill>
                <a:latin typeface="+mj-lt"/>
              </a:rPr>
            </a:b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в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I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 полугодии 2016 года приняты:</a:t>
            </a:r>
            <a:endParaRPr lang="ru-RU" sz="1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224020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23037</TotalTime>
  <Words>1079</Words>
  <Application>Microsoft Office PowerPoint</Application>
  <PresentationFormat>Произвольный</PresentationFormat>
  <Paragraphs>136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      </vt:lpstr>
      <vt:lpstr>Основные направления работы в сфере профилактики коррупционных и иных правонарушений на государственной гражданской службе</vt:lpstr>
      <vt:lpstr>Основные направления работы в сфере профилактики коррупционных и иных правонарушений на государственной гражданской службе</vt:lpstr>
      <vt:lpstr>Представление сведений о доходах, расходах, об имуществе и обязательствах имущественного характера</vt:lpstr>
      <vt:lpstr>Представление сведений о доходах, расходах, об имуществе и обязательствах имущественного характера</vt:lpstr>
      <vt:lpstr>Презентация PowerPoint</vt:lpstr>
      <vt:lpstr>Презентация PowerPoint</vt:lpstr>
      <vt:lpstr>Контроль соблюдения служащими установленного порядка получения подарка</vt:lpstr>
      <vt:lpstr>Работа по предотвращению и (или) урегулирование конфликта интересов</vt:lpstr>
      <vt:lpstr>Работа по предотвращению и (или) урегулированию конфликта интересов</vt:lpstr>
      <vt:lpstr>Уведомления служащих о выполнении  иной оплачиваемой работы</vt:lpstr>
      <vt:lpstr>Уведомления служащих о склонении к совершению коррупционных правонарушений</vt:lpstr>
      <vt:lpstr>Привлечение служащих к юридической ответственности за совершение коррупционных правонарушений</vt:lpstr>
      <vt:lpstr>Анализ соблюдения ограничений гражданами при заключении трудового договора после увольнения с гражданской службы</vt:lpstr>
      <vt:lpstr>Обеспечение деятельности комиссий по соблюдению требований к служебному поведению и урегулированию конфликта интересов</vt:lpstr>
      <vt:lpstr>Обеспечение деятельности комиссии по координации работы по противодействию коррупции в Кировской области</vt:lpstr>
      <vt:lpstr>Реализация поручений, содержащихся в Национальном плане противодействия коррупции на 2016 – 2017 годы</vt:lpstr>
      <vt:lpstr>Организация правового и антикоррупционного просвещения служащих,  оказание консультативной помощи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Евгения Э. Пшеничникова</dc:creator>
  <cp:lastModifiedBy>Елена Н. Хоробрых</cp:lastModifiedBy>
  <cp:revision>922</cp:revision>
  <cp:lastPrinted>2016-08-31T07:11:25Z</cp:lastPrinted>
  <dcterms:modified xsi:type="dcterms:W3CDTF">2016-08-31T07:12:35Z</dcterms:modified>
</cp:coreProperties>
</file>