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2" r:id="rId2"/>
  </p:sldMasterIdLst>
  <p:notesMasterIdLst>
    <p:notesMasterId r:id="rId6"/>
  </p:notesMasterIdLst>
  <p:sldIdLst>
    <p:sldId id="5802" r:id="rId3"/>
    <p:sldId id="5804" r:id="rId4"/>
    <p:sldId id="5803" r:id="rId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63DF4C-33D2-4B5B-9D57-314276B8683E}">
          <p14:sldIdLst>
            <p14:sldId id="5802"/>
            <p14:sldId id="5804"/>
            <p14:sldId id="58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14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басов" initials="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2FC"/>
    <a:srgbClr val="FFFFFF"/>
    <a:srgbClr val="CCECFF"/>
    <a:srgbClr val="664CFD"/>
    <a:srgbClr val="829A72"/>
    <a:srgbClr val="A9D18E"/>
    <a:srgbClr val="7893C2"/>
    <a:srgbClr val="859DC7"/>
    <a:srgbClr val="A9BAD8"/>
    <a:srgbClr val="476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686" y="-67"/>
      </p:cViewPr>
      <p:guideLst>
        <p:guide orient="horz" pos="2160"/>
        <p:guide pos="3840"/>
        <p:guide pos="14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9099" cy="498933"/>
          </a:xfrm>
          <a:prstGeom prst="rect">
            <a:avLst/>
          </a:prstGeom>
        </p:spPr>
        <p:txBody>
          <a:bodyPr vert="horz" lIns="91625" tIns="45814" rIns="91625" bIns="458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4"/>
            <a:ext cx="2949099" cy="498933"/>
          </a:xfrm>
          <a:prstGeom prst="rect">
            <a:avLst/>
          </a:prstGeom>
        </p:spPr>
        <p:txBody>
          <a:bodyPr vert="horz" lIns="91625" tIns="45814" rIns="91625" bIns="45814" rtlCol="0"/>
          <a:lstStyle>
            <a:lvl1pPr algn="r">
              <a:defRPr sz="1200"/>
            </a:lvl1pPr>
          </a:lstStyle>
          <a:p>
            <a:fld id="{EA5CA06E-DA21-4BB5-B5FC-5D4AC782BE3B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5" tIns="45814" rIns="91625" bIns="458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91"/>
          </a:xfrm>
          <a:prstGeom prst="rect">
            <a:avLst/>
          </a:prstGeom>
        </p:spPr>
        <p:txBody>
          <a:bodyPr vert="horz" lIns="91625" tIns="45814" rIns="91625" bIns="458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5172"/>
            <a:ext cx="2949099" cy="498931"/>
          </a:xfrm>
          <a:prstGeom prst="rect">
            <a:avLst/>
          </a:prstGeom>
        </p:spPr>
        <p:txBody>
          <a:bodyPr vert="horz" lIns="91625" tIns="45814" rIns="91625" bIns="458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2"/>
            <a:ext cx="2949099" cy="498931"/>
          </a:xfrm>
          <a:prstGeom prst="rect">
            <a:avLst/>
          </a:prstGeom>
        </p:spPr>
        <p:txBody>
          <a:bodyPr vert="horz" lIns="91625" tIns="45814" rIns="91625" bIns="45814" rtlCol="0" anchor="b"/>
          <a:lstStyle>
            <a:lvl1pPr algn="r">
              <a:defRPr sz="1200"/>
            </a:lvl1pPr>
          </a:lstStyle>
          <a:p>
            <a:fld id="{DEFDE26A-2709-4870-A14A-9C6BEE4F7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BF7F77-EE54-40B3-99FF-97FDDA43239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3" y="744538"/>
            <a:ext cx="663098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88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BF7F77-EE54-40B3-99FF-97FDDA43239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3" y="744538"/>
            <a:ext cx="663098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1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BF7F77-EE54-40B3-99FF-97FDDA43239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3" y="744538"/>
            <a:ext cx="663098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8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2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029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32192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4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3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8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35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8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42527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53885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9" indent="0">
              <a:buNone/>
              <a:defRPr sz="2667" b="1"/>
            </a:lvl2pPr>
            <a:lvl3pPr marL="1218959" indent="0">
              <a:buNone/>
              <a:defRPr sz="2400" b="1"/>
            </a:lvl3pPr>
            <a:lvl4pPr marL="1828440" indent="0">
              <a:buNone/>
              <a:defRPr sz="2133" b="1"/>
            </a:lvl4pPr>
            <a:lvl5pPr marL="2437918" indent="0">
              <a:buNone/>
              <a:defRPr sz="2133" b="1"/>
            </a:lvl5pPr>
            <a:lvl6pPr marL="3047397" indent="0">
              <a:buNone/>
              <a:defRPr sz="2133" b="1"/>
            </a:lvl6pPr>
            <a:lvl7pPr marL="3656877" indent="0">
              <a:buNone/>
              <a:defRPr sz="2133" b="1"/>
            </a:lvl7pPr>
            <a:lvl8pPr marL="4266356" indent="0">
              <a:buNone/>
              <a:defRPr sz="2133" b="1"/>
            </a:lvl8pPr>
            <a:lvl9pPr marL="4875835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9" indent="0">
              <a:buNone/>
              <a:defRPr sz="2667" b="1"/>
            </a:lvl2pPr>
            <a:lvl3pPr marL="1218959" indent="0">
              <a:buNone/>
              <a:defRPr sz="2400" b="1"/>
            </a:lvl3pPr>
            <a:lvl4pPr marL="1828440" indent="0">
              <a:buNone/>
              <a:defRPr sz="2133" b="1"/>
            </a:lvl4pPr>
            <a:lvl5pPr marL="2437918" indent="0">
              <a:buNone/>
              <a:defRPr sz="2133" b="1"/>
            </a:lvl5pPr>
            <a:lvl6pPr marL="3047397" indent="0">
              <a:buNone/>
              <a:defRPr sz="2133" b="1"/>
            </a:lvl6pPr>
            <a:lvl7pPr marL="3656877" indent="0">
              <a:buNone/>
              <a:defRPr sz="2133" b="1"/>
            </a:lvl7pPr>
            <a:lvl8pPr marL="4266356" indent="0">
              <a:buNone/>
              <a:defRPr sz="2133" b="1"/>
            </a:lvl8pPr>
            <a:lvl9pPr marL="4875835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80862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94554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6461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79" indent="0">
              <a:buNone/>
              <a:defRPr sz="1600"/>
            </a:lvl2pPr>
            <a:lvl3pPr marL="1218959" indent="0">
              <a:buNone/>
              <a:defRPr sz="1333"/>
            </a:lvl3pPr>
            <a:lvl4pPr marL="1828440" indent="0">
              <a:buNone/>
              <a:defRPr sz="1200"/>
            </a:lvl4pPr>
            <a:lvl5pPr marL="2437918" indent="0">
              <a:buNone/>
              <a:defRPr sz="1200"/>
            </a:lvl5pPr>
            <a:lvl6pPr marL="3047397" indent="0">
              <a:buNone/>
              <a:defRPr sz="1200"/>
            </a:lvl6pPr>
            <a:lvl7pPr marL="3656877" indent="0">
              <a:buNone/>
              <a:defRPr sz="1200"/>
            </a:lvl7pPr>
            <a:lvl8pPr marL="4266356" indent="0">
              <a:buNone/>
              <a:defRPr sz="1200"/>
            </a:lvl8pPr>
            <a:lvl9pPr marL="48758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12745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54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79" indent="0">
              <a:buNone/>
              <a:defRPr sz="3733"/>
            </a:lvl2pPr>
            <a:lvl3pPr marL="1218959" indent="0">
              <a:buNone/>
              <a:defRPr sz="3200"/>
            </a:lvl3pPr>
            <a:lvl4pPr marL="1828440" indent="0">
              <a:buNone/>
              <a:defRPr sz="2667"/>
            </a:lvl4pPr>
            <a:lvl5pPr marL="2437918" indent="0">
              <a:buNone/>
              <a:defRPr sz="2667"/>
            </a:lvl5pPr>
            <a:lvl6pPr marL="3047397" indent="0">
              <a:buNone/>
              <a:defRPr sz="2667"/>
            </a:lvl6pPr>
            <a:lvl7pPr marL="3656877" indent="0">
              <a:buNone/>
              <a:defRPr sz="2667"/>
            </a:lvl7pPr>
            <a:lvl8pPr marL="4266356" indent="0">
              <a:buNone/>
              <a:defRPr sz="2667"/>
            </a:lvl8pPr>
            <a:lvl9pPr marL="4875835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79" indent="0">
              <a:buNone/>
              <a:defRPr sz="1600"/>
            </a:lvl2pPr>
            <a:lvl3pPr marL="1218959" indent="0">
              <a:buNone/>
              <a:defRPr sz="1333"/>
            </a:lvl3pPr>
            <a:lvl4pPr marL="1828440" indent="0">
              <a:buNone/>
              <a:defRPr sz="1200"/>
            </a:lvl4pPr>
            <a:lvl5pPr marL="2437918" indent="0">
              <a:buNone/>
              <a:defRPr sz="1200"/>
            </a:lvl5pPr>
            <a:lvl6pPr marL="3047397" indent="0">
              <a:buNone/>
              <a:defRPr sz="1200"/>
            </a:lvl6pPr>
            <a:lvl7pPr marL="3656877" indent="0">
              <a:buNone/>
              <a:defRPr sz="1200"/>
            </a:lvl7pPr>
            <a:lvl8pPr marL="4266356" indent="0">
              <a:buNone/>
              <a:defRPr sz="1200"/>
            </a:lvl8pPr>
            <a:lvl9pPr marL="48758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9307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6985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46852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5974226" y="6540500"/>
            <a:ext cx="237204" cy="237067"/>
          </a:xfrm>
          <a:prstGeom prst="rect">
            <a:avLst/>
          </a:prstGeom>
        </p:spPr>
        <p:txBody>
          <a:bodyPr lIns="19046" tIns="19046" rIns="19046" bIns="19046" anchor="t"/>
          <a:lstStyle>
            <a:lvl1pPr algn="ctr" defTabSz="412667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425117"/>
      </p:ext>
    </p:extLst>
  </p:cSld>
  <p:clrMapOvr>
    <a:masterClrMapping/>
  </p:clrMapOvr>
  <p:transition spd="slow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/>
            </a:lvl1pPr>
            <a:lvl2pPr marL="408159" indent="0" algn="ctr">
              <a:buNone/>
              <a:defRPr sz="1733"/>
            </a:lvl2pPr>
            <a:lvl3pPr marL="816317" indent="0" algn="ctr">
              <a:buNone/>
              <a:defRPr sz="1600"/>
            </a:lvl3pPr>
            <a:lvl4pPr marL="1224476" indent="0" algn="ctr">
              <a:buNone/>
              <a:defRPr sz="1467"/>
            </a:lvl4pPr>
            <a:lvl5pPr marL="1632634" indent="0" algn="ctr">
              <a:buNone/>
              <a:defRPr sz="1467"/>
            </a:lvl5pPr>
            <a:lvl6pPr marL="2040793" indent="0" algn="ctr">
              <a:buNone/>
              <a:defRPr sz="1467"/>
            </a:lvl6pPr>
            <a:lvl7pPr marL="2448951" indent="0" algn="ctr">
              <a:buNone/>
              <a:defRPr sz="1467"/>
            </a:lvl7pPr>
            <a:lvl8pPr marL="2857110" indent="0" algn="ctr">
              <a:buNone/>
              <a:defRPr sz="1467"/>
            </a:lvl8pPr>
            <a:lvl9pPr marL="3265270" indent="0" algn="ctr">
              <a:buNone/>
              <a:defRPr sz="1467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338">
              <a:defRPr/>
            </a:pPr>
            <a:fld id="{063AF65B-A2B5-45CC-B4F8-7B8AA96C2134}" type="datetimeFigureOut">
              <a:rPr lang="id-ID" smtClean="0">
                <a:solidFill>
                  <a:prstClr val="black"/>
                </a:solidFill>
              </a:rPr>
              <a:pPr defTabSz="816338">
                <a:defRPr/>
              </a:pPr>
              <a:t>31/07/2023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l" defTabSz="816338">
              <a:defRPr/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2" y="6356351"/>
            <a:ext cx="495300" cy="365125"/>
          </a:xfrm>
          <a:prstGeom prst="rect">
            <a:avLst/>
          </a:prstGeom>
        </p:spPr>
        <p:txBody>
          <a:bodyPr vert="horz" wrap="square" lIns="58311" tIns="29156" rIns="58311" bIns="2915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algn="l" defTabSz="816338">
              <a:defRPr/>
            </a:pPr>
            <a:fld id="{9F5B7AA1-33DB-4E0F-96E4-69BABBA6511F}" type="slidenum">
              <a:rPr lang="id-ID" altLang="ru-RU" smtClean="0">
                <a:solidFill>
                  <a:prstClr val="black"/>
                </a:solidFill>
              </a:rPr>
              <a:pPr algn="l" defTabSz="816338">
                <a:defRPr/>
              </a:pPr>
              <a:t>‹#›</a:t>
            </a:fld>
            <a:endParaRPr lang="id-ID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06018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2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8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2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D23CEBF7-2AC8-4B76-B04B-2C645B8BE4E8}" type="datetimeFigureOut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31.07.2023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DD5EE0AD-D4BC-428E-8CEF-6E0F33176687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CEFE7781-A2DF-473E-8025-4E5431B10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7F3F5CB3-965C-427E-9088-F523504A8E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E5D2-C24A-4464-A47E-729D36877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5E60-5EED-4412-B1E9-F09C59036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5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 spd="slow">
    <p:cover dir="r"/>
  </p:transition>
  <p:txStyles>
    <p:titleStyle>
      <a:lvl1pPr algn="ctr" defTabSz="121895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05" indent="-380924" algn="l" defTabSz="12189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8" indent="-304739" algn="l" defTabSz="1218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9" indent="-304739" algn="l" defTabSz="12189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7" indent="-304739" algn="l" defTabSz="121895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138" indent="-304739" algn="l" defTabSz="1218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6" indent="-304739" algn="l" defTabSz="1218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96" indent="-304739" algn="l" defTabSz="1218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574" indent="-304739" algn="l" defTabSz="1218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9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9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40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7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77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56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35" algn="l" defTabSz="12189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emf"/><Relationship Id="rId5" Type="http://schemas.openxmlformats.org/officeDocument/2006/relationships/image" Target="../media/image8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 preferRelativeResize="0">
            <a:picLocks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4"/>
          <a:stretch/>
        </p:blipFill>
        <p:spPr>
          <a:xfrm flipH="1">
            <a:off x="142595" y="454812"/>
            <a:ext cx="4886161" cy="619377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7D47D967-091D-4EFE-B9F7-5C506570DA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4"/>
          <a:stretch/>
        </p:blipFill>
        <p:spPr>
          <a:xfrm>
            <a:off x="0" y="-205564"/>
            <a:ext cx="12192000" cy="101566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87C305B0-5BB1-47FE-9BC7-B19CDA7FFA6A}"/>
              </a:ext>
            </a:extLst>
          </p:cNvPr>
          <p:cNvSpPr/>
          <p:nvPr/>
        </p:nvSpPr>
        <p:spPr>
          <a:xfrm>
            <a:off x="0" y="-98625"/>
            <a:ext cx="12192001" cy="12311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2813">
              <a:defRPr/>
            </a:pPr>
            <a:r>
              <a:rPr lang="ru-RU" spc="40" dirty="0" smtClean="0">
                <a:ln w="3175">
                  <a:noFill/>
                  <a:prstDash val="solid"/>
                </a:ln>
                <a:gradFill>
                  <a:gsLst>
                    <a:gs pos="100000">
                      <a:srgbClr val="4472C4"/>
                    </a:gs>
                    <a:gs pos="50000">
                      <a:srgbClr val="4472C4">
                        <a:lumMod val="50000"/>
                      </a:srgbClr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ПАМЯТКА</a:t>
            </a:r>
          </a:p>
          <a:p>
            <a:pPr lvl="0" algn="ctr" defTabSz="912813">
              <a:defRPr/>
            </a:pPr>
            <a:r>
              <a:rPr lang="ru-RU" spc="40" dirty="0" smtClean="0">
                <a:ln w="3175">
                  <a:noFill/>
                  <a:prstDash val="solid"/>
                </a:ln>
                <a:gradFill>
                  <a:gsLst>
                    <a:gs pos="100000">
                      <a:srgbClr val="4472C4"/>
                    </a:gs>
                    <a:gs pos="50000">
                      <a:srgbClr val="4472C4">
                        <a:lumMod val="50000"/>
                      </a:srgbClr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по порядку адресования писем военнослужащим (в т. ч. военнослужащим добровольческих отрядов) принимающих участие в специальной военной операции</a:t>
            </a:r>
          </a:p>
          <a:p>
            <a:pPr lvl="0" algn="ctr" defTabSz="912813">
              <a:defRPr/>
            </a:pPr>
            <a:endParaRPr lang="ru-RU" sz="2000" spc="40" dirty="0">
              <a:ln w="3175">
                <a:noFill/>
                <a:prstDash val="solid"/>
              </a:ln>
              <a:gradFill>
                <a:gsLst>
                  <a:gs pos="100000">
                    <a:srgbClr val="4472C4"/>
                  </a:gs>
                  <a:gs pos="50000">
                    <a:srgbClr val="4472C4">
                      <a:lumMod val="50000"/>
                    </a:srgbClr>
                  </a:gs>
                </a:gsLst>
                <a:lin ang="5400000" scaled="0"/>
              </a:gra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91991"/>
              </p:ext>
            </p:extLst>
          </p:nvPr>
        </p:nvGraphicFramePr>
        <p:xfrm>
          <a:off x="6847302" y="4484052"/>
          <a:ext cx="4551538" cy="216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Visio" r:id="rId6" imgW="4922470" imgH="2575584" progId="Visio.Drawing.11">
                  <p:embed/>
                </p:oleObj>
              </mc:Choice>
              <mc:Fallback>
                <p:oleObj name="Visio" r:id="rId6" imgW="4922470" imgH="2575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7302" y="4484052"/>
                        <a:ext cx="4551538" cy="2164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373484"/>
              </p:ext>
            </p:extLst>
          </p:nvPr>
        </p:nvGraphicFramePr>
        <p:xfrm>
          <a:off x="779463" y="4437063"/>
          <a:ext cx="4805175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Visio" r:id="rId8" imgW="5158675" imgH="2575584" progId="Visio.Drawing.11">
                  <p:embed/>
                </p:oleObj>
              </mc:Choice>
              <mc:Fallback>
                <p:oleObj name="Visio" r:id="rId8" imgW="5158675" imgH="2575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437063"/>
                        <a:ext cx="4805175" cy="2166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275210" y="968656"/>
            <a:ext cx="5969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ru-RU" sz="1600" b="1" dirty="0" smtClean="0">
                <a:solidFill>
                  <a:srgbClr val="2602FC"/>
                </a:solidFill>
              </a:rPr>
              <a:t>Порядок адресования писем военнослужащих</a:t>
            </a:r>
          </a:p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ru-RU" sz="1600" b="1" dirty="0" smtClean="0">
                <a:solidFill>
                  <a:srgbClr val="2602FC"/>
                </a:solidFill>
              </a:rPr>
              <a:t>(в т. ч. добровольческих отрядов) принимающих участие в СВО в адрес родственников </a:t>
            </a:r>
            <a:endParaRPr lang="ru-RU" sz="1600" dirty="0">
              <a:solidFill>
                <a:srgbClr val="2602FC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38604"/>
              </p:ext>
            </p:extLst>
          </p:nvPr>
        </p:nvGraphicFramePr>
        <p:xfrm>
          <a:off x="779463" y="2152297"/>
          <a:ext cx="4624924" cy="216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Visio" r:id="rId10" imgW="4922470" imgH="2575584" progId="Visio.Drawing.11">
                  <p:embed/>
                </p:oleObj>
              </mc:Choice>
              <mc:Fallback>
                <p:oleObj name="Visio" r:id="rId10" imgW="4922470" imgH="2575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152297"/>
                        <a:ext cx="4624924" cy="2164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207387"/>
              </p:ext>
            </p:extLst>
          </p:nvPr>
        </p:nvGraphicFramePr>
        <p:xfrm>
          <a:off x="6847302" y="2152297"/>
          <a:ext cx="4551538" cy="216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Visio" r:id="rId12" imgW="4922470" imgH="2575584" progId="Visio.Drawing.11">
                  <p:embed/>
                </p:oleObj>
              </mc:Choice>
              <mc:Fallback>
                <p:oleObj name="Visio" r:id="rId12" imgW="4922470" imgH="257558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7302" y="2152297"/>
                        <a:ext cx="4551538" cy="2164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6322503" y="956552"/>
            <a:ext cx="59109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SzTx/>
              <a:buNone/>
            </a:pPr>
            <a:r>
              <a:rPr lang="ru-RU" sz="1600" b="1" dirty="0" smtClean="0">
                <a:solidFill>
                  <a:srgbClr val="2602FC"/>
                </a:solidFill>
              </a:rPr>
              <a:t>Порядок адресования </a:t>
            </a:r>
            <a:r>
              <a:rPr lang="ru-RU" sz="1600" b="1" dirty="0">
                <a:solidFill>
                  <a:srgbClr val="2602FC"/>
                </a:solidFill>
              </a:rPr>
              <a:t>писем </a:t>
            </a:r>
            <a:r>
              <a:rPr lang="ru-RU" sz="1600" b="1" dirty="0" smtClean="0">
                <a:solidFill>
                  <a:srgbClr val="2602FC"/>
                </a:solidFill>
              </a:rPr>
              <a:t>военнослужащим</a:t>
            </a:r>
          </a:p>
          <a:p>
            <a:pPr algn="ctr" rtl="1">
              <a:spcBef>
                <a:spcPct val="0"/>
              </a:spcBef>
              <a:buSzTx/>
              <a:buNone/>
            </a:pPr>
            <a:r>
              <a:rPr lang="ru-RU" sz="1600" b="1" dirty="0" smtClean="0">
                <a:solidFill>
                  <a:srgbClr val="2602FC"/>
                </a:solidFill>
              </a:rPr>
              <a:t>(в т. ч. добровольческих отрядов)  принимающим </a:t>
            </a:r>
            <a:r>
              <a:rPr lang="ru-RU" sz="1600" b="1" dirty="0">
                <a:solidFill>
                  <a:srgbClr val="2602FC"/>
                </a:solidFill>
              </a:rPr>
              <a:t>участие в СВО </a:t>
            </a:r>
            <a:r>
              <a:rPr lang="ru-RU" sz="1600" b="1" dirty="0" smtClean="0">
                <a:solidFill>
                  <a:srgbClr val="2602FC"/>
                </a:solidFill>
              </a:rPr>
              <a:t>от родственников</a:t>
            </a:r>
            <a:endParaRPr lang="ru-RU" sz="1600" dirty="0">
              <a:solidFill>
                <a:srgbClr val="2602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 preferRelativeResize="0">
            <a:picLocks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4"/>
          <a:stretch/>
        </p:blipFill>
        <p:spPr>
          <a:xfrm flipH="1">
            <a:off x="0" y="664222"/>
            <a:ext cx="4886161" cy="619377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7D47D967-091D-4EFE-B9F7-5C506570DA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4"/>
          <a:stretch/>
        </p:blipFill>
        <p:spPr>
          <a:xfrm>
            <a:off x="0" y="-205564"/>
            <a:ext cx="12192000" cy="101566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87C305B0-5BB1-47FE-9BC7-B19CDA7FFA6A}"/>
              </a:ext>
            </a:extLst>
          </p:cNvPr>
          <p:cNvSpPr/>
          <p:nvPr/>
        </p:nvSpPr>
        <p:spPr>
          <a:xfrm>
            <a:off x="0" y="-98625"/>
            <a:ext cx="12192001" cy="12311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2813">
              <a:defRPr/>
            </a:pPr>
            <a:r>
              <a:rPr lang="ru-RU" spc="40" dirty="0" smtClean="0">
                <a:ln w="3175">
                  <a:noFill/>
                  <a:prstDash val="solid"/>
                </a:ln>
                <a:gradFill>
                  <a:gsLst>
                    <a:gs pos="100000">
                      <a:srgbClr val="4472C4"/>
                    </a:gs>
                    <a:gs pos="50000">
                      <a:srgbClr val="4472C4">
                        <a:lumMod val="50000"/>
                      </a:srgbClr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ПАМЯТКА</a:t>
            </a:r>
          </a:p>
          <a:p>
            <a:pPr lvl="0" algn="ctr" defTabSz="912813">
              <a:defRPr/>
            </a:pPr>
            <a:r>
              <a:rPr lang="ru-RU" spc="40" dirty="0" smtClean="0">
                <a:ln w="3175">
                  <a:noFill/>
                  <a:prstDash val="solid"/>
                </a:ln>
                <a:gradFill>
                  <a:gsLst>
                    <a:gs pos="100000">
                      <a:srgbClr val="4472C4"/>
                    </a:gs>
                    <a:gs pos="50000">
                      <a:srgbClr val="4472C4">
                        <a:lumMod val="50000"/>
                      </a:srgbClr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по порядку адресования посылок военнослужащим (в том числе военнослужащим добровольческих отрядов) принимающих участие в специальной военной операции</a:t>
            </a:r>
          </a:p>
          <a:p>
            <a:pPr lvl="0" algn="ctr" defTabSz="912813">
              <a:defRPr/>
            </a:pPr>
            <a:endParaRPr lang="ru-RU" sz="2000" spc="40" dirty="0">
              <a:ln w="3175">
                <a:noFill/>
                <a:prstDash val="solid"/>
              </a:ln>
              <a:gradFill>
                <a:gsLst>
                  <a:gs pos="100000">
                    <a:srgbClr val="4472C4"/>
                  </a:gs>
                  <a:gs pos="50000">
                    <a:srgbClr val="4472C4">
                      <a:lumMod val="50000"/>
                    </a:srgbClr>
                  </a:gs>
                </a:gsLst>
                <a:lin ang="5400000" scaled="0"/>
              </a:gra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550417" y="956552"/>
            <a:ext cx="11683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SzTx/>
              <a:buNone/>
            </a:pPr>
            <a:r>
              <a:rPr lang="ru-RU" sz="1600" b="1" dirty="0" smtClean="0">
                <a:solidFill>
                  <a:srgbClr val="2602FC"/>
                </a:solidFill>
              </a:rPr>
              <a:t>Порядок адресования посылок военнослужащим</a:t>
            </a:r>
          </a:p>
          <a:p>
            <a:pPr algn="ctr" rtl="1">
              <a:spcBef>
                <a:spcPct val="0"/>
              </a:spcBef>
              <a:buSzTx/>
              <a:buNone/>
            </a:pPr>
            <a:r>
              <a:rPr lang="ru-RU" sz="1600" b="1" dirty="0" smtClean="0">
                <a:solidFill>
                  <a:srgbClr val="2602FC"/>
                </a:solidFill>
              </a:rPr>
              <a:t>(в т. ч. добровольческих отрядов)  принимающим </a:t>
            </a:r>
            <a:r>
              <a:rPr lang="ru-RU" sz="1600" b="1" dirty="0">
                <a:solidFill>
                  <a:srgbClr val="2602FC"/>
                </a:solidFill>
              </a:rPr>
              <a:t>участие в СВО </a:t>
            </a:r>
            <a:r>
              <a:rPr lang="ru-RU" sz="1600" b="1" dirty="0" smtClean="0">
                <a:solidFill>
                  <a:srgbClr val="2602FC"/>
                </a:solidFill>
              </a:rPr>
              <a:t>от родственников</a:t>
            </a:r>
            <a:endParaRPr lang="ru-RU" sz="1600" dirty="0">
              <a:solidFill>
                <a:srgbClr val="2602F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5" y="1607879"/>
            <a:ext cx="5547906" cy="2502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5" y="4256812"/>
            <a:ext cx="5547906" cy="24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 preferRelativeResize="0">
            <a:picLocks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4"/>
          <a:stretch/>
        </p:blipFill>
        <p:spPr>
          <a:xfrm flipH="1">
            <a:off x="151062" y="404012"/>
            <a:ext cx="4886161" cy="619377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7D47D967-091D-4EFE-B9F7-5C506570DA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4"/>
          <a:stretch/>
        </p:blipFill>
        <p:spPr>
          <a:xfrm>
            <a:off x="0" y="-205564"/>
            <a:ext cx="12192000" cy="101566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87C305B0-5BB1-47FE-9BC7-B19CDA7FFA6A}"/>
              </a:ext>
            </a:extLst>
          </p:cNvPr>
          <p:cNvSpPr/>
          <p:nvPr/>
        </p:nvSpPr>
        <p:spPr>
          <a:xfrm>
            <a:off x="0" y="39874"/>
            <a:ext cx="12192001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2813">
              <a:defRPr/>
            </a:pPr>
            <a:r>
              <a:rPr lang="ru-RU" spc="40" dirty="0" smtClean="0">
                <a:ln w="3175">
                  <a:noFill/>
                  <a:prstDash val="solid"/>
                </a:ln>
                <a:gradFill>
                  <a:gsLst>
                    <a:gs pos="100000">
                      <a:srgbClr val="4472C4"/>
                    </a:gs>
                    <a:gs pos="50000">
                      <a:srgbClr val="4472C4">
                        <a:lumMod val="50000"/>
                      </a:srgbClr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ПАМЯТКА</a:t>
            </a:r>
          </a:p>
          <a:p>
            <a:pPr lvl="0" algn="ctr" defTabSz="912813">
              <a:defRPr/>
            </a:pPr>
            <a:r>
              <a:rPr lang="ru-RU" spc="40" dirty="0" smtClean="0">
                <a:ln w="3175">
                  <a:noFill/>
                  <a:prstDash val="solid"/>
                </a:ln>
                <a:gradFill>
                  <a:gsLst>
                    <a:gs pos="100000">
                      <a:srgbClr val="4472C4"/>
                    </a:gs>
                    <a:gs pos="50000">
                      <a:srgbClr val="4472C4">
                        <a:lumMod val="50000"/>
                      </a:srgbClr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по порядку адресования писем военнослужащих (в том числе добровольческих отрядов)</a:t>
            </a:r>
          </a:p>
          <a:p>
            <a:pPr lvl="0" algn="ctr" defTabSz="912813">
              <a:defRPr/>
            </a:pPr>
            <a:endParaRPr lang="ru-RU" sz="2000" spc="40" dirty="0">
              <a:ln w="3175">
                <a:noFill/>
                <a:prstDash val="solid"/>
              </a:ln>
              <a:gradFill>
                <a:gsLst>
                  <a:gs pos="100000">
                    <a:srgbClr val="4472C4"/>
                  </a:gs>
                  <a:gs pos="50000">
                    <a:srgbClr val="4472C4">
                      <a:lumMod val="50000"/>
                    </a:srgbClr>
                  </a:gs>
                </a:gsLst>
                <a:lin ang="5400000" scaled="0"/>
              </a:gra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867" y="1950786"/>
            <a:ext cx="11489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b="1" dirty="0" smtClean="0"/>
              <a:t>Письма и посылки адресуются военнослужащим, принимающим участие в специальной военной операции, по специальному почтовому адресу:</a:t>
            </a:r>
          </a:p>
          <a:p>
            <a:pPr indent="449263" algn="just"/>
            <a:r>
              <a:rPr lang="ru-RU" b="1" dirty="0"/>
              <a:t>«фамилия, имя, отчество </a:t>
            </a:r>
            <a:r>
              <a:rPr lang="ru-RU" b="1" dirty="0" smtClean="0"/>
              <a:t>военнослужащего, </a:t>
            </a:r>
            <a:r>
              <a:rPr lang="ru-RU" b="1" dirty="0"/>
              <a:t>пятизначный номер войсковой части (войсковой части – полевая почта</a:t>
            </a:r>
            <a:r>
              <a:rPr lang="ru-RU" b="1" dirty="0" smtClean="0"/>
              <a:t>), </a:t>
            </a:r>
            <a:r>
              <a:rPr lang="ru-RU" b="1" dirty="0"/>
              <a:t>г. </a:t>
            </a:r>
            <a:r>
              <a:rPr lang="ru-RU" b="1" dirty="0" smtClean="0"/>
              <a:t>Москва-400, индекс – </a:t>
            </a:r>
            <a:r>
              <a:rPr lang="ru-RU" b="1" dirty="0"/>
              <a:t>103400». </a:t>
            </a:r>
            <a:r>
              <a:rPr lang="ru-RU" b="1" dirty="0" smtClean="0"/>
              <a:t>Пример: </a:t>
            </a:r>
            <a:r>
              <a:rPr lang="ru-RU" b="1" i="1" dirty="0" smtClean="0"/>
              <a:t>«Петрову В.И., Войсковая часть 12345, </a:t>
            </a:r>
            <a:br>
              <a:rPr lang="ru-RU" b="1" i="1" dirty="0" smtClean="0"/>
            </a:br>
            <a:r>
              <a:rPr lang="ru-RU" b="1" i="1" dirty="0" smtClean="0"/>
              <a:t>г. Москва-400, 103400».</a:t>
            </a:r>
          </a:p>
          <a:p>
            <a:pPr indent="449263" algn="just"/>
            <a:r>
              <a:rPr lang="ru-RU" b="1" dirty="0" smtClean="0"/>
              <a:t>Письма и посылки адресуются </a:t>
            </a:r>
            <a:r>
              <a:rPr lang="ru-RU" b="1" dirty="0"/>
              <a:t>военнослужащим добровольческих </a:t>
            </a:r>
            <a:r>
              <a:rPr lang="ru-RU" b="1" dirty="0" smtClean="0"/>
              <a:t>отрядов, принимающим участие </a:t>
            </a:r>
            <a:br>
              <a:rPr lang="ru-RU" b="1" dirty="0" smtClean="0"/>
            </a:br>
            <a:r>
              <a:rPr lang="ru-RU" b="1" dirty="0" smtClean="0"/>
              <a:t>в специальной военной операции по специальному почтовому адресу: «фамилия, имя</a:t>
            </a:r>
            <a:r>
              <a:rPr lang="ru-RU" b="1" dirty="0"/>
              <a:t>, отчество </a:t>
            </a:r>
            <a:r>
              <a:rPr lang="ru-RU" b="1" dirty="0" smtClean="0"/>
              <a:t>военнослужащего, </a:t>
            </a:r>
            <a:r>
              <a:rPr lang="ru-RU" b="1" dirty="0"/>
              <a:t>пятизначный номер войсковой части, </a:t>
            </a:r>
            <a:r>
              <a:rPr lang="ru-RU" b="1" dirty="0" smtClean="0"/>
              <a:t> наименование </a:t>
            </a:r>
            <a:r>
              <a:rPr lang="ru-RU" b="1" dirty="0"/>
              <a:t>добровольческого </a:t>
            </a:r>
            <a:r>
              <a:rPr lang="ru-RU" b="1" dirty="0" smtClean="0"/>
              <a:t>отряда,</a:t>
            </a:r>
            <a:br>
              <a:rPr lang="ru-RU" b="1" dirty="0" smtClean="0"/>
            </a:br>
            <a:r>
              <a:rPr lang="ru-RU" b="1" dirty="0" smtClean="0"/>
              <a:t>г</a:t>
            </a:r>
            <a:r>
              <a:rPr lang="ru-RU" b="1" dirty="0"/>
              <a:t>. </a:t>
            </a:r>
            <a:r>
              <a:rPr lang="ru-RU" b="1" dirty="0" smtClean="0"/>
              <a:t>Москва-400, индекс </a:t>
            </a:r>
            <a:r>
              <a:rPr lang="ru-RU" b="1" dirty="0"/>
              <a:t>– 103400». </a:t>
            </a:r>
            <a:r>
              <a:rPr lang="ru-RU" b="1" dirty="0" smtClean="0"/>
              <a:t>Пример: </a:t>
            </a:r>
            <a:r>
              <a:rPr lang="ru-RU" b="1" i="1" dirty="0" smtClean="0"/>
              <a:t>«Сысоеву Д.В., Войсковая часть 11111, отряд «Барс-8»,</a:t>
            </a:r>
            <a:br>
              <a:rPr lang="ru-RU" b="1" i="1" dirty="0" smtClean="0"/>
            </a:br>
            <a:r>
              <a:rPr lang="ru-RU" b="1" i="1" dirty="0" smtClean="0"/>
              <a:t>г. Москва-400, 103400».</a:t>
            </a:r>
            <a:endParaRPr lang="ru-RU" b="1" i="1" dirty="0"/>
          </a:p>
          <a:p>
            <a:pPr indent="449263" algn="just"/>
            <a:r>
              <a:rPr lang="ru-RU" b="1" dirty="0" smtClean="0"/>
              <a:t>Письма военнослужащих (в т. ч. военнослужащих добровольческих отрядов), в адрес родственников адресуются по их почтовым адресам.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64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B6DDE660-F98B-4D0C-AF66-A51A4B520921}" vid="{82F89AAE-F56B-4B66-A76D-443661188231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99609</TotalTime>
  <Words>171</Words>
  <Application>Microsoft Office PowerPoint</Application>
  <PresentationFormat>Произвольный</PresentationFormat>
  <Paragraphs>19</Paragraphs>
  <Slides>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Тема1</vt:lpstr>
      <vt:lpstr>2_Тема Office</vt:lpstr>
      <vt:lpstr>Visio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Khanzhin-ARM</dc:creator>
  <cp:lastModifiedBy>Наталия В. Барышникова</cp:lastModifiedBy>
  <cp:revision>1836</cp:revision>
  <cp:lastPrinted>2023-07-25T07:19:30Z</cp:lastPrinted>
  <dcterms:created xsi:type="dcterms:W3CDTF">2018-11-01T15:08:45Z</dcterms:created>
  <dcterms:modified xsi:type="dcterms:W3CDTF">2023-07-31T08:34:06Z</dcterms:modified>
</cp:coreProperties>
</file>