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6" r:id="rId1"/>
  </p:sldMasterIdLst>
  <p:notesMasterIdLst>
    <p:notesMasterId r:id="rId18"/>
  </p:notesMasterIdLst>
  <p:handoutMasterIdLst>
    <p:handoutMasterId r:id="rId19"/>
  </p:handoutMasterIdLst>
  <p:sldIdLst>
    <p:sldId id="576" r:id="rId2"/>
    <p:sldId id="755" r:id="rId3"/>
    <p:sldId id="765" r:id="rId4"/>
    <p:sldId id="698" r:id="rId5"/>
    <p:sldId id="775" r:id="rId6"/>
    <p:sldId id="777" r:id="rId7"/>
    <p:sldId id="776" r:id="rId8"/>
    <p:sldId id="707" r:id="rId9"/>
    <p:sldId id="771" r:id="rId10"/>
    <p:sldId id="772" r:id="rId11"/>
    <p:sldId id="712" r:id="rId12"/>
    <p:sldId id="773" r:id="rId13"/>
    <p:sldId id="757" r:id="rId14"/>
    <p:sldId id="746" r:id="rId15"/>
    <p:sldId id="774" r:id="rId16"/>
    <p:sldId id="768" r:id="rId1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CCECFF"/>
    <a:srgbClr val="4F81BD"/>
    <a:srgbClr val="CCFFFF"/>
    <a:srgbClr val="66FFFF"/>
    <a:srgbClr val="FFFF99"/>
    <a:srgbClr val="99CCFF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69" autoAdjust="0"/>
    <p:restoredTop sz="86493" autoAdjust="0"/>
  </p:normalViewPr>
  <p:slideViewPr>
    <p:cSldViewPr>
      <p:cViewPr varScale="1">
        <p:scale>
          <a:sx n="118" d="100"/>
          <a:sy n="118" d="100"/>
        </p:scale>
        <p:origin x="-7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png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B8BC1B3-5E47-4BE9-85DB-AEE169D06B8C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45D2D9E-F198-4DE8-8EB9-F9299C99D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7D28E55-EAF7-4C02-ABA9-E3D21C90FCF6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7F24C7A-44E8-4BAE-9292-82011D4168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44304-A89F-4875-AA4C-69132894D098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B92BB-3754-4D3E-9181-9628819EC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A8666-BCB9-4E5E-AB3E-0766083E3BA3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A9944-C33B-4D3F-9F3B-399533D2D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37FAE-8AB6-4460-82FA-507213391927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90757-75C0-487F-8950-807E48B04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1A5B0-CBDB-4D5D-AE0D-A4C73A053556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42759-7B31-47F3-AD38-E2234098D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F5896-BF7A-45E9-B4E8-2F4EDDD88C72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CA127-8CD2-4634-A891-8E8191293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42E6-7F8E-4002-AEAA-3FCE2BF3AAA4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536-CE88-4374-BB3B-3CD77B212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D512B-4C43-4064-9DD6-6048B8864191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80511-796B-4891-A5CB-6F837D3B8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49C93-CC12-49D6-A324-088969E57607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5FFDE-BC90-4DF7-83B0-A80ADB286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1432A-7E12-4046-B314-3D618551C241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0F878-6F0A-4279-A182-BA6799901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FC1AE-FE8E-494D-B594-E563524067C6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25020-4479-486B-878C-E77C08097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F806E-0DBD-41B1-B474-57D2D6929450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52232-10C0-4456-B7A6-E3A59CE89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2F2A2-85F4-4946-9576-F1EEE45EB222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C80AC-59E6-4E7A-8E14-146305FA9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C049D-F4A3-42AF-B117-36494952A7F6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51281-E946-4881-B217-B5A77AC4F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D3FB9D-E11A-4571-961C-7BB85E89E301}" type="datetime1">
              <a:rPr lang="ru-RU"/>
              <a:pPr>
                <a:defRPr/>
              </a:pPr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C20D07-9A1B-400B-AB83-48FC16014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  <p:sldLayoutId id="2147484250" r:id="rId12"/>
    <p:sldLayoutId id="214748424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1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1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1.png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oleObject" Target="../embeddings/oleObject2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31.bin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1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0" y="5805488"/>
            <a:ext cx="9144000" cy="1052512"/>
          </a:xfrm>
          <a:prstGeom prst="rect">
            <a:avLst/>
          </a:prstGeom>
          <a:solidFill>
            <a:srgbClr val="DCFEA0"/>
          </a:solidFill>
          <a:ln w="317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10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0" y="0"/>
            <a:ext cx="9144000" cy="1628775"/>
          </a:xfrm>
          <a:prstGeom prst="rect">
            <a:avLst/>
          </a:prstGeom>
          <a:solidFill>
            <a:srgbClr val="DCFEA0"/>
          </a:solidFill>
          <a:ln w="317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Государственная программа Кировской области </a:t>
            </a:r>
          </a:p>
          <a:p>
            <a:pPr algn="ctr">
              <a:defRPr/>
            </a:pPr>
            <a:r>
              <a:rPr lang="ru-RU" sz="2400" b="1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«Охрана окружающей среды, воспроизводство и использование природных ресурсов» на 2013 – 2020 годы</a:t>
            </a:r>
          </a:p>
        </p:txBody>
      </p:sp>
      <p:pic>
        <p:nvPicPr>
          <p:cNvPr id="17411" name="Рисунок 8" descr="Эмблема департамент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709738"/>
            <a:ext cx="547370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9388" y="5876925"/>
            <a:ext cx="8496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А.Н. Чемоданов </a:t>
            </a:r>
            <a:r>
              <a:rPr lang="ru-RU" sz="120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глава департамента экологии и природопользования Кировской области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025" y="58738"/>
            <a:ext cx="8997950" cy="6726237"/>
          </a:xfrm>
          <a:prstGeom prst="rect">
            <a:avLst/>
          </a:prstGeom>
          <a:noFill/>
          <a:ln w="38100" cap="sq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0488" y="1624013"/>
            <a:ext cx="8959850" cy="3175"/>
          </a:xfrm>
          <a:prstGeom prst="line">
            <a:avLst/>
          </a:prstGeom>
          <a:ln w="19050">
            <a:solidFill>
              <a:srgbClr val="379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93663" y="6237288"/>
            <a:ext cx="8956675" cy="3175"/>
          </a:xfrm>
          <a:prstGeom prst="line">
            <a:avLst/>
          </a:prstGeom>
          <a:ln w="19050">
            <a:solidFill>
              <a:srgbClr val="379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179388" y="6237288"/>
            <a:ext cx="86407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00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Соисполнители</a:t>
            </a:r>
            <a:r>
              <a:rPr lang="ru-RU" sz="1000">
                <a:solidFill>
                  <a:schemeClr val="accent2"/>
                </a:solidFill>
                <a:latin typeface="Calibri" pitchFamily="34" charset="0"/>
              </a:rPr>
              <a:t>: </a:t>
            </a:r>
          </a:p>
          <a:p>
            <a:pPr>
              <a:defRPr/>
            </a:pPr>
            <a:r>
              <a:rPr lang="ru-RU" sz="100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управление охраны и использования животного мира Кировской области </a:t>
            </a:r>
            <a:endParaRPr lang="ru-RU" sz="1000">
              <a:solidFill>
                <a:srgbClr val="984807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100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департамент строительства и архитектуры Кировской области;</a:t>
            </a:r>
            <a:r>
              <a:rPr lang="ru-RU" sz="1000">
                <a:solidFill>
                  <a:schemeClr val="accent2"/>
                </a:solidFill>
                <a:latin typeface="Calibri" pitchFamily="34" charset="0"/>
              </a:rPr>
              <a:t>	</a:t>
            </a:r>
          </a:p>
        </p:txBody>
      </p:sp>
      <p:cxnSp>
        <p:nvCxnSpPr>
          <p:cNvPr id="2" name="Прямая соединительная линия 15"/>
          <p:cNvCxnSpPr/>
          <p:nvPr/>
        </p:nvCxnSpPr>
        <p:spPr>
          <a:xfrm flipV="1">
            <a:off x="107950" y="5805488"/>
            <a:ext cx="8956675" cy="3175"/>
          </a:xfrm>
          <a:prstGeom prst="line">
            <a:avLst/>
          </a:prstGeom>
          <a:ln w="19050">
            <a:solidFill>
              <a:srgbClr val="3797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4572000" y="3336925"/>
            <a:ext cx="0" cy="182563"/>
          </a:xfrm>
          <a:prstGeom prst="rect">
            <a:avLst/>
          </a:prstGeom>
          <a:solidFill>
            <a:srgbClr val="B4EE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endParaRPr lang="ru-RU" sz="1200"/>
          </a:p>
        </p:txBody>
      </p:sp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107950" y="1628775"/>
            <a:ext cx="2808288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993300"/>
                </a:solidFill>
                <a:latin typeface="Calibri" pitchFamily="34" charset="0"/>
              </a:rPr>
              <a:t>Береги природу</a:t>
            </a:r>
            <a:endParaRPr lang="ru-RU" sz="1000">
              <a:solidFill>
                <a:srgbClr val="993300"/>
              </a:solidFill>
              <a:latin typeface="Calibri" pitchFamily="34" charset="0"/>
            </a:endParaRPr>
          </a:p>
          <a:p>
            <a:r>
              <a:rPr lang="ru-RU" sz="1000">
                <a:latin typeface="Calibri" pitchFamily="34" charset="0"/>
              </a:rPr>
              <a:t>Чтоб радость завтрашнего дня</a:t>
            </a:r>
          </a:p>
          <a:p>
            <a:r>
              <a:rPr lang="ru-RU" sz="1000">
                <a:latin typeface="Calibri" pitchFamily="34" charset="0"/>
              </a:rPr>
              <a:t>Сумел ты ощутить.</a:t>
            </a:r>
          </a:p>
          <a:p>
            <a:r>
              <a:rPr lang="ru-RU" sz="1000">
                <a:latin typeface="Calibri" pitchFamily="34" charset="0"/>
              </a:rPr>
              <a:t>Должна быть чистою Земля</a:t>
            </a:r>
          </a:p>
          <a:p>
            <a:r>
              <a:rPr lang="ru-RU" sz="1000">
                <a:latin typeface="Calibri" pitchFamily="34" charset="0"/>
              </a:rPr>
              <a:t>И небо чистым быть.</a:t>
            </a:r>
          </a:p>
          <a:p>
            <a:r>
              <a:rPr lang="ru-RU" sz="1000">
                <a:latin typeface="Calibri" pitchFamily="34" charset="0"/>
              </a:rPr>
              <a:t>А Землю эту, не щадя.</a:t>
            </a:r>
          </a:p>
          <a:p>
            <a:r>
              <a:rPr lang="ru-RU" sz="1000">
                <a:latin typeface="Calibri" pitchFamily="34" charset="0"/>
              </a:rPr>
              <a:t>Терзал за веком век,</a:t>
            </a:r>
          </a:p>
          <a:p>
            <a:r>
              <a:rPr lang="ru-RU" sz="1000">
                <a:latin typeface="Calibri" pitchFamily="34" charset="0"/>
              </a:rPr>
              <a:t>И брал все только для себя</a:t>
            </a:r>
          </a:p>
          <a:p>
            <a:r>
              <a:rPr lang="ru-RU" sz="1000">
                <a:latin typeface="Calibri" pitchFamily="34" charset="0"/>
              </a:rPr>
              <a:t>«Разумный» человек.</a:t>
            </a:r>
          </a:p>
          <a:p>
            <a:r>
              <a:rPr lang="ru-RU" sz="1000">
                <a:latin typeface="Calibri" pitchFamily="34" charset="0"/>
              </a:rPr>
              <a:t>Сейчас же кинулись спасать</a:t>
            </a:r>
          </a:p>
          <a:p>
            <a:r>
              <a:rPr lang="ru-RU" sz="1000">
                <a:latin typeface="Calibri" pitchFamily="34" charset="0"/>
              </a:rPr>
              <a:t>«Природную среду»,</a:t>
            </a:r>
          </a:p>
          <a:p>
            <a:r>
              <a:rPr lang="ru-RU" sz="1000">
                <a:latin typeface="Calibri" pitchFamily="34" charset="0"/>
              </a:rPr>
              <a:t>Но почему ж так поздно мы</a:t>
            </a:r>
          </a:p>
          <a:p>
            <a:r>
              <a:rPr lang="ru-RU" sz="1000">
                <a:latin typeface="Calibri" pitchFamily="34" charset="0"/>
              </a:rPr>
              <a:t>Почуяли беду?</a:t>
            </a:r>
          </a:p>
          <a:p>
            <a:r>
              <a:rPr lang="ru-RU" sz="1000">
                <a:latin typeface="Calibri" pitchFamily="34" charset="0"/>
              </a:rPr>
              <a:t>Сквозь фабрик и заводов дым</a:t>
            </a:r>
          </a:p>
          <a:p>
            <a:r>
              <a:rPr lang="ru-RU" sz="1000">
                <a:latin typeface="Calibri" pitchFamily="34" charset="0"/>
              </a:rPr>
              <a:t>Нам трудно разглядеть</a:t>
            </a:r>
          </a:p>
          <a:p>
            <a:r>
              <a:rPr lang="ru-RU" sz="1000">
                <a:latin typeface="Calibri" pitchFamily="34" charset="0"/>
              </a:rPr>
              <a:t>Все те страданья, что Земле</a:t>
            </a:r>
          </a:p>
          <a:p>
            <a:r>
              <a:rPr lang="ru-RU" sz="1000">
                <a:latin typeface="Calibri" pitchFamily="34" charset="0"/>
              </a:rPr>
              <a:t>Приходится терпеть.</a:t>
            </a:r>
          </a:p>
          <a:p>
            <a:r>
              <a:rPr lang="ru-RU" sz="1000">
                <a:latin typeface="Calibri" pitchFamily="34" charset="0"/>
              </a:rPr>
              <a:t>Надолго ль хватит нам воды,</a:t>
            </a:r>
          </a:p>
          <a:p>
            <a:r>
              <a:rPr lang="ru-RU" sz="1000">
                <a:latin typeface="Calibri" pitchFamily="34" charset="0"/>
              </a:rPr>
              <a:t>Коль растворен в ней яд?</a:t>
            </a:r>
          </a:p>
          <a:p>
            <a:r>
              <a:rPr lang="ru-RU" sz="1000">
                <a:latin typeface="Calibri" pitchFamily="34" charset="0"/>
              </a:rPr>
              <a:t>Надолго ль хватит тех лесов.</a:t>
            </a:r>
          </a:p>
          <a:p>
            <a:r>
              <a:rPr lang="ru-RU" sz="1000">
                <a:latin typeface="Calibri" pitchFamily="34" charset="0"/>
              </a:rPr>
              <a:t>Где топоры стучат?</a:t>
            </a:r>
          </a:p>
          <a:p>
            <a:r>
              <a:rPr lang="ru-RU" sz="1000">
                <a:latin typeface="Calibri" pitchFamily="34" charset="0"/>
              </a:rPr>
              <a:t>Спасти поля, леса, луга</a:t>
            </a:r>
          </a:p>
          <a:p>
            <a:r>
              <a:rPr lang="ru-RU" sz="1000">
                <a:latin typeface="Calibri" pitchFamily="34" charset="0"/>
              </a:rPr>
              <a:t>И чистую гладь рек – всю Землю</a:t>
            </a:r>
          </a:p>
          <a:p>
            <a:r>
              <a:rPr lang="ru-RU" sz="1000">
                <a:latin typeface="Calibri" pitchFamily="34" charset="0"/>
              </a:rPr>
              <a:t>Можешь только ты,</a:t>
            </a:r>
          </a:p>
          <a:p>
            <a:r>
              <a:rPr lang="ru-RU" sz="1000">
                <a:latin typeface="Calibri" pitchFamily="34" charset="0"/>
              </a:rPr>
              <a:t>Разумный человек.</a:t>
            </a:r>
          </a:p>
          <a:p>
            <a:endParaRPr lang="ru-RU" sz="1000">
              <a:latin typeface="Calibri" pitchFamily="34" charset="0"/>
            </a:endParaRPr>
          </a:p>
          <a:p>
            <a:r>
              <a:rPr lang="ru-RU" sz="700">
                <a:latin typeface="Calibri" pitchFamily="34" charset="0"/>
              </a:rPr>
              <a:t>Автор неизвестен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5" name="Группа 19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24593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23" name="Прямоугольник 22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24596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Прямоугольник 21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763713" y="260350"/>
            <a:ext cx="6337300" cy="7921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b="1" smtClean="0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Охрана атмосферного воздуха</a:t>
            </a:r>
          </a:p>
        </p:txBody>
      </p:sp>
      <p:sp>
        <p:nvSpPr>
          <p:cNvPr id="24587" name="Rectangle 4"/>
          <p:cNvSpPr>
            <a:spLocks noChangeArrowheads="1"/>
          </p:cNvSpPr>
          <p:nvPr/>
        </p:nvSpPr>
        <p:spPr bwMode="auto">
          <a:xfrm>
            <a:off x="107950" y="1219200"/>
            <a:ext cx="40322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63538" indent="-363538" eaLnBrk="0" hangingPunct="0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Анализ и продолжение  работ  по регулированию выбросов  вредных (загрязняющих) веществ в атмосферный воздух в периоды неблагоприятных метеорологических условий</a:t>
            </a:r>
          </a:p>
          <a:p>
            <a:pPr marL="363538" indent="-363538" eaLnBrk="0" hangingPunct="0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Ведение государственного экологического мониторинга за  состоянием атмосферного воздуха на территории области, г.Кирова, Кирово-Чепецка</a:t>
            </a:r>
          </a:p>
        </p:txBody>
      </p:sp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263" y="2925763"/>
            <a:ext cx="2051050" cy="2663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589" name="Прямоугольник 12"/>
          <p:cNvSpPr>
            <a:spLocks noChangeArrowheads="1"/>
          </p:cNvSpPr>
          <p:nvPr/>
        </p:nvSpPr>
        <p:spPr bwMode="auto">
          <a:xfrm>
            <a:off x="107950" y="5664200"/>
            <a:ext cx="2592388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3538" indent="-363538" eaLnBrk="0" hangingPunct="0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Осуществление мониторинга за состоянием атмосферного воздуха в г. Кирово-Чепецке с помощью автоматического поста наблюдений</a:t>
            </a:r>
          </a:p>
        </p:txBody>
      </p:sp>
      <p:sp>
        <p:nvSpPr>
          <p:cNvPr id="14" name="Номер слайда 13"/>
          <p:cNvSpPr txBox="1">
            <a:spLocks noGrp="1"/>
          </p:cNvSpPr>
          <p:nvPr/>
        </p:nvSpPr>
        <p:spPr>
          <a:xfrm>
            <a:off x="6877050" y="6245225"/>
            <a:ext cx="2133600" cy="476250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9775A1B8-DEF2-4EE2-B19E-273A0BE212C8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10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3662" t="25390" r="2588" b="14062"/>
          <a:stretch>
            <a:fillRect/>
          </a:stretch>
        </p:blipFill>
        <p:spPr bwMode="auto">
          <a:xfrm>
            <a:off x="4140200" y="1219200"/>
            <a:ext cx="4824413" cy="249713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4584" name="Диаграмма 8"/>
          <p:cNvGraphicFramePr>
            <a:graphicFrameLocks/>
          </p:cNvGraphicFramePr>
          <p:nvPr/>
        </p:nvGraphicFramePr>
        <p:xfrm>
          <a:off x="3348038" y="4094163"/>
          <a:ext cx="5235575" cy="2647950"/>
        </p:xfrm>
        <a:graphic>
          <a:graphicData uri="http://schemas.openxmlformats.org/presentationml/2006/ole">
            <p:oleObj spid="_x0000_s24584" name="Диаграмма" r:id="rId6" imgW="5857732" imgH="3133892" progId="Excel.Sheet.8">
              <p:embed/>
            </p:oleObj>
          </a:graphicData>
        </a:graphic>
      </p:graphicFrame>
      <p:sp>
        <p:nvSpPr>
          <p:cNvPr id="2058" name="Заголовок 1"/>
          <p:cNvSpPr>
            <a:spLocks/>
          </p:cNvSpPr>
          <p:nvPr/>
        </p:nvSpPr>
        <p:spPr bwMode="auto">
          <a:xfrm>
            <a:off x="4859338" y="3860800"/>
            <a:ext cx="36687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Количество проведенных исследований специфических загрязнений</a:t>
            </a: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атмосферного воздуха в г. Кирово-Чепецке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658" name="Группа 3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580672" name="Группа 6"/>
            <p:cNvGrpSpPr>
              <a:grpSpLocks/>
            </p:cNvGrpSpPr>
            <p:nvPr/>
          </p:nvGrpSpPr>
          <p:grpSpPr bwMode="auto">
            <a:xfrm>
              <a:off x="0" y="0"/>
              <a:ext cx="9144000" cy="1341438"/>
              <a:chOff x="0" y="0"/>
              <a:chExt cx="9144000" cy="1341438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0" y="0"/>
                <a:ext cx="9144000" cy="1341438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pic>
            <p:nvPicPr>
              <p:cNvPr id="580676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8" y="138113"/>
                <a:ext cx="1538287" cy="1130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107950" y="1341438"/>
              <a:ext cx="8928100" cy="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0659" name="Rectangle 13"/>
          <p:cNvSpPr>
            <a:spLocks noChangeArrowheads="1"/>
          </p:cNvSpPr>
          <p:nvPr/>
        </p:nvSpPr>
        <p:spPr bwMode="auto">
          <a:xfrm>
            <a:off x="107950" y="20447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folHlink"/>
                </a:solidFill>
                <a:latin typeface="Calibri" pitchFamily="34" charset="0"/>
              </a:rPr>
              <a:t>- Объем вывезенных отходов - 50,46 тыс. м</a:t>
            </a:r>
            <a:r>
              <a:rPr lang="ru-RU" sz="1400" b="1" baseline="30000">
                <a:solidFill>
                  <a:schemeClr val="folHlink"/>
                </a:solidFill>
                <a:latin typeface="Calibri" pitchFamily="34" charset="0"/>
              </a:rPr>
              <a:t>3</a:t>
            </a:r>
            <a:endParaRPr lang="ru-RU" sz="1400" b="1">
              <a:solidFill>
                <a:schemeClr val="folHlink"/>
              </a:solidFill>
              <a:latin typeface="Calibri" pitchFamily="34" charset="0"/>
            </a:endParaRPr>
          </a:p>
        </p:txBody>
      </p:sp>
      <p:pic>
        <p:nvPicPr>
          <p:cNvPr id="580660" name="Picture 14" descr="ильинское  результа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2881313"/>
            <a:ext cx="3168650" cy="1782762"/>
          </a:xfrm>
          <a:prstGeom prst="rect">
            <a:avLst/>
          </a:prstGeom>
          <a:noFill/>
          <a:ln w="222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580661" name="Picture 15" descr="ильинское начал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538" y="2881313"/>
            <a:ext cx="2376487" cy="1782762"/>
          </a:xfrm>
          <a:prstGeom prst="rect">
            <a:avLst/>
          </a:prstGeom>
          <a:noFill/>
          <a:ln w="222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580627" name="Rectangle 19"/>
          <p:cNvSpPr>
            <a:spLocks noChangeArrowheads="1"/>
          </p:cNvSpPr>
          <p:nvPr/>
        </p:nvSpPr>
        <p:spPr bwMode="auto">
          <a:xfrm>
            <a:off x="1620838" y="115888"/>
            <a:ext cx="7343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Сокращение вредного воздействия отходов производства и потребления на окружающую среду в 2014 году</a:t>
            </a:r>
          </a:p>
        </p:txBody>
      </p:sp>
      <p:sp>
        <p:nvSpPr>
          <p:cNvPr id="580663" name="Rectangle 24"/>
          <p:cNvSpPr>
            <a:spLocks noChangeArrowheads="1"/>
          </p:cNvSpPr>
          <p:nvPr/>
        </p:nvSpPr>
        <p:spPr bwMode="auto">
          <a:xfrm>
            <a:off x="107950" y="1684338"/>
            <a:ext cx="4968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- Количество ликвидированных свалок бытовых отходов - 22</a:t>
            </a:r>
          </a:p>
        </p:txBody>
      </p:sp>
      <p:sp>
        <p:nvSpPr>
          <p:cNvPr id="580664" name="Rectangle 25"/>
          <p:cNvSpPr>
            <a:spLocks noChangeArrowheads="1"/>
          </p:cNvSpPr>
          <p:nvPr/>
        </p:nvSpPr>
        <p:spPr bwMode="auto">
          <a:xfrm>
            <a:off x="107950" y="2349500"/>
            <a:ext cx="49688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- Сокращение площадей, занятых свалками твердых бытовых отходов на 27,42 га</a:t>
            </a:r>
          </a:p>
        </p:txBody>
      </p:sp>
      <p:sp>
        <p:nvSpPr>
          <p:cNvPr id="580665" name="AutoShape 27"/>
          <p:cNvSpPr>
            <a:spLocks noChangeArrowheads="1"/>
          </p:cNvSpPr>
          <p:nvPr/>
        </p:nvSpPr>
        <p:spPr bwMode="auto">
          <a:xfrm>
            <a:off x="2700338" y="3900488"/>
            <a:ext cx="647700" cy="288925"/>
          </a:xfrm>
          <a:prstGeom prst="rightArrow">
            <a:avLst>
              <a:gd name="adj1" fmla="val 50000"/>
              <a:gd name="adj2" fmla="val 56044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80636" name="Содержимое 5"/>
          <p:cNvGraphicFramePr>
            <a:graphicFrameLocks noChangeAspect="1"/>
          </p:cNvGraphicFramePr>
          <p:nvPr/>
        </p:nvGraphicFramePr>
        <p:xfrm>
          <a:off x="7054850" y="1341438"/>
          <a:ext cx="1911350" cy="2735262"/>
        </p:xfrm>
        <a:graphic>
          <a:graphicData uri="http://schemas.openxmlformats.org/presentationml/2006/ole">
            <p:oleObj spid="_x0000_s580636" name="Acrobat Document" r:id="rId6" imgW="5695238" imgH="8028571" progId="AcroExch.Document.11">
              <p:embed/>
            </p:oleObj>
          </a:graphicData>
        </a:graphic>
      </p:graphicFrame>
      <p:pic>
        <p:nvPicPr>
          <p:cNvPr id="10" name="Объект 9"/>
          <p:cNvPicPr>
            <a:picLocks noGrp="1" noChangeAspect="1"/>
          </p:cNvPicPr>
          <p:nvPr>
            <p:ph idx="4294967295"/>
          </p:nvPr>
        </p:nvPicPr>
        <p:blipFill>
          <a:blip r:embed="rId7"/>
          <a:stretch>
            <a:fillRect/>
          </a:stretch>
        </p:blipFill>
        <p:spPr>
          <a:xfrm>
            <a:off x="179388" y="4940300"/>
            <a:ext cx="2736850" cy="1684338"/>
          </a:xfrm>
          <a:ln w="3175">
            <a:solidFill>
              <a:srgbClr val="14166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30"/>
          <p:cNvSpPr>
            <a:spLocks noChangeArrowheads="1"/>
          </p:cNvSpPr>
          <p:nvPr/>
        </p:nvSpPr>
        <p:spPr bwMode="auto">
          <a:xfrm>
            <a:off x="122238" y="4605338"/>
            <a:ext cx="3009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Раздельный сбор отходов, тонн</a:t>
            </a:r>
          </a:p>
        </p:txBody>
      </p:sp>
      <p:sp>
        <p:nvSpPr>
          <p:cNvPr id="580668" name="Rectangle 32"/>
          <p:cNvSpPr>
            <a:spLocks noChangeArrowheads="1"/>
          </p:cNvSpPr>
          <p:nvPr/>
        </p:nvSpPr>
        <p:spPr bwMode="auto">
          <a:xfrm>
            <a:off x="107950" y="1395413"/>
            <a:ext cx="47513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6600"/>
                </a:solidFill>
              </a:rPr>
              <a:t>- </a:t>
            </a:r>
            <a:r>
              <a:rPr lang="ru-RU" sz="1400" b="1">
                <a:solidFill>
                  <a:srgbClr val="006600"/>
                </a:solidFill>
                <a:latin typeface="Calibri" pitchFamily="34" charset="0"/>
              </a:rPr>
              <a:t>Количество обустроенных свалок бытовых отходов - 3</a:t>
            </a:r>
          </a:p>
        </p:txBody>
      </p:sp>
      <p:sp>
        <p:nvSpPr>
          <p:cNvPr id="580669" name="Rectangle 26"/>
          <p:cNvSpPr>
            <a:spLocks noChangeArrowheads="1"/>
          </p:cNvSpPr>
          <p:nvPr/>
        </p:nvSpPr>
        <p:spPr bwMode="auto">
          <a:xfrm>
            <a:off x="4643438" y="1341438"/>
            <a:ext cx="2378075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Научно-исследовательская работа по формированию проекта «Создание системы управления отходами потребления и вторичными </a:t>
            </a:r>
          </a:p>
          <a:p>
            <a:pPr algn="r"/>
            <a:r>
              <a:rPr lang="ru-RU" sz="1200" b="1">
                <a:latin typeface="Calibri" pitchFamily="34" charset="0"/>
              </a:rPr>
              <a:t>материальными ресурсами на территории Кировской области»</a:t>
            </a:r>
          </a:p>
        </p:txBody>
      </p:sp>
      <p:graphicFrame>
        <p:nvGraphicFramePr>
          <p:cNvPr id="580657" name="Object 49"/>
          <p:cNvGraphicFramePr>
            <a:graphicFrameLocks noChangeAspect="1"/>
          </p:cNvGraphicFramePr>
          <p:nvPr/>
        </p:nvGraphicFramePr>
        <p:xfrm>
          <a:off x="2843213" y="4724400"/>
          <a:ext cx="3876675" cy="2079625"/>
        </p:xfrm>
        <a:graphic>
          <a:graphicData uri="http://schemas.openxmlformats.org/presentationml/2006/ole">
            <p:oleObj spid="_x0000_s580657" name="Диаграмма" r:id="rId8" imgW="5134142" imgH="2752844" progId="MSGraph.Chart.8">
              <p:embed followColorScheme="full"/>
            </p:oleObj>
          </a:graphicData>
        </a:graphic>
      </p:graphicFrame>
      <p:sp>
        <p:nvSpPr>
          <p:cNvPr id="3" name="Rectangle 50"/>
          <p:cNvSpPr>
            <a:spLocks noChangeArrowheads="1"/>
          </p:cNvSpPr>
          <p:nvPr/>
        </p:nvSpPr>
        <p:spPr bwMode="auto">
          <a:xfrm>
            <a:off x="6659563" y="4221163"/>
            <a:ext cx="23431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Мониторинг окружающей </a:t>
            </a:r>
          </a:p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среды Кильмезского </a:t>
            </a:r>
          </a:p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захоронения ядохимикатов</a:t>
            </a:r>
          </a:p>
        </p:txBody>
      </p:sp>
      <p:pic>
        <p:nvPicPr>
          <p:cNvPr id="40970" name="Picture 10" descr="01 кильмез ядомогильник_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32588" y="5037138"/>
            <a:ext cx="2232025" cy="1631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DA32CB58-0A79-4449-80C5-FC0AEB01782A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11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0"/>
            <a:ext cx="9144000" cy="1268413"/>
          </a:xfrm>
          <a:prstGeom prst="rect">
            <a:avLst/>
          </a:prstGeom>
          <a:solidFill>
            <a:srgbClr val="C0FE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6200" y="53975"/>
            <a:ext cx="8997950" cy="6726238"/>
          </a:xfrm>
          <a:prstGeom prst="rect">
            <a:avLst/>
          </a:prstGeom>
          <a:noFill/>
          <a:ln w="38100" cap="sq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11125" y="1268413"/>
            <a:ext cx="89281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7950" y="1268413"/>
            <a:ext cx="2735263" cy="503237"/>
          </a:xfrm>
        </p:spPr>
        <p:txBody>
          <a:bodyPr/>
          <a:lstStyle/>
          <a:p>
            <a:pPr eaLnBrk="1" hangingPunct="1">
              <a:defRPr/>
            </a:pPr>
            <a:r>
              <a:rPr lang="ru-RU" sz="1200" b="1" smtClean="0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Частные инвестиции в геологическое изучение недр Кировской области в части ОПИ (тыс. руб.)</a:t>
            </a:r>
          </a:p>
        </p:txBody>
      </p:sp>
      <p:graphicFrame>
        <p:nvGraphicFramePr>
          <p:cNvPr id="600071" name="Диаграмма 8"/>
          <p:cNvGraphicFramePr>
            <a:graphicFrameLocks noGrp="1"/>
          </p:cNvGraphicFramePr>
          <p:nvPr>
            <p:ph type="subTitle" idx="4294967295"/>
          </p:nvPr>
        </p:nvGraphicFramePr>
        <p:xfrm>
          <a:off x="179388" y="1628775"/>
          <a:ext cx="2447925" cy="2592388"/>
        </p:xfrm>
        <a:graphic>
          <a:graphicData uri="http://schemas.openxmlformats.org/presentationml/2006/ole">
            <p:oleObj spid="_x0000_s600071" name="Лист" r:id="rId3" imgW="4372046" imgH="5000625" progId="Excel.Sheet.8">
              <p:embed/>
            </p:oleObj>
          </a:graphicData>
        </a:graphic>
      </p:graphicFrame>
      <p:graphicFrame>
        <p:nvGraphicFramePr>
          <p:cNvPr id="600072" name="Object 3"/>
          <p:cNvGraphicFramePr>
            <a:graphicFrameLocks/>
          </p:cNvGraphicFramePr>
          <p:nvPr/>
        </p:nvGraphicFramePr>
        <p:xfrm>
          <a:off x="179388" y="4508500"/>
          <a:ext cx="2305050" cy="2233613"/>
        </p:xfrm>
        <a:graphic>
          <a:graphicData uri="http://schemas.openxmlformats.org/presentationml/2006/ole">
            <p:oleObj spid="_x0000_s600072" name="Лист" r:id="rId4" imgW="3885986" imgH="3885986" progId="Excel.Sheet.8">
              <p:embed/>
            </p:oleObj>
          </a:graphicData>
        </a:graphic>
      </p:graphicFrame>
      <p:sp>
        <p:nvSpPr>
          <p:cNvPr id="600074" name="Rectangle 10"/>
          <p:cNvSpPr>
            <a:spLocks noChangeArrowheads="1"/>
          </p:cNvSpPr>
          <p:nvPr/>
        </p:nvSpPr>
        <p:spPr bwMode="auto">
          <a:xfrm>
            <a:off x="107950" y="4214813"/>
            <a:ext cx="2232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Прирост</a:t>
            </a:r>
            <a:r>
              <a:rPr lang="ru-RU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запасов ОПИ (тыс.м</a:t>
            </a:r>
            <a:r>
              <a:rPr lang="ru-RU" sz="1200" b="1" baseline="30000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3</a:t>
            </a: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</a:t>
            </a:r>
          </a:p>
        </p:txBody>
      </p:sp>
      <p:graphicFrame>
        <p:nvGraphicFramePr>
          <p:cNvPr id="600075" name="Object 11"/>
          <p:cNvGraphicFramePr>
            <a:graphicFrameLocks/>
          </p:cNvGraphicFramePr>
          <p:nvPr/>
        </p:nvGraphicFramePr>
        <p:xfrm>
          <a:off x="2771775" y="3141663"/>
          <a:ext cx="3240088" cy="1627187"/>
        </p:xfrm>
        <a:graphic>
          <a:graphicData uri="http://schemas.openxmlformats.org/presentationml/2006/ole">
            <p:oleObj spid="_x0000_s600075" name="Лист" r:id="rId5" imgW="7095887" imgH="3628954" progId="Excel.Sheet.8">
              <p:embed/>
            </p:oleObj>
          </a:graphicData>
        </a:graphic>
      </p:graphicFrame>
      <p:sp>
        <p:nvSpPr>
          <p:cNvPr id="2" name="Заголовок 1"/>
          <p:cNvSpPr>
            <a:spLocks/>
          </p:cNvSpPr>
          <p:nvPr/>
        </p:nvSpPr>
        <p:spPr bwMode="auto">
          <a:xfrm>
            <a:off x="2627313" y="2708275"/>
            <a:ext cx="3328987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Доходы областного бюджета от платежей за пользование недрами (тыс. руб.) </a:t>
            </a:r>
          </a:p>
        </p:txBody>
      </p:sp>
      <p:graphicFrame>
        <p:nvGraphicFramePr>
          <p:cNvPr id="600077" name="Object 13"/>
          <p:cNvGraphicFramePr>
            <a:graphicFrameLocks noGrp="1"/>
          </p:cNvGraphicFramePr>
          <p:nvPr/>
        </p:nvGraphicFramePr>
        <p:xfrm>
          <a:off x="2847975" y="1412875"/>
          <a:ext cx="3379788" cy="1368425"/>
        </p:xfrm>
        <a:graphic>
          <a:graphicData uri="http://schemas.openxmlformats.org/presentationml/2006/ole">
            <p:oleObj spid="_x0000_s600077" name="Лист" r:id="rId6" imgW="6686336" imgH="3171896" progId="Excel.Sheet.8">
              <p:embed/>
            </p:oleObj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276600" y="1196975"/>
            <a:ext cx="2420938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Количество выданных лицензий</a:t>
            </a:r>
          </a:p>
        </p:txBody>
      </p:sp>
      <p:graphicFrame>
        <p:nvGraphicFramePr>
          <p:cNvPr id="600080" name="Диаграмма 24"/>
          <p:cNvGraphicFramePr>
            <a:graphicFrameLocks/>
          </p:cNvGraphicFramePr>
          <p:nvPr/>
        </p:nvGraphicFramePr>
        <p:xfrm>
          <a:off x="5449888" y="4652963"/>
          <a:ext cx="3586162" cy="2092325"/>
        </p:xfrm>
        <a:graphic>
          <a:graphicData uri="http://schemas.openxmlformats.org/presentationml/2006/ole">
            <p:oleObj spid="_x0000_s600080" name="Лист" r:id="rId7" imgW="7886486" imgH="4600575" progId="Excel.Sheet.8">
              <p:embed/>
            </p:oleObj>
          </a:graphicData>
        </a:graphic>
      </p:graphicFrame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6516688" y="2068513"/>
            <a:ext cx="251936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Мероприятия по ликвидации</a:t>
            </a:r>
          </a:p>
          <a:p>
            <a:pPr algn="r" eaLnBrk="0" hangingPunct="0"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бесхозяйных и бездействующих </a:t>
            </a:r>
          </a:p>
          <a:p>
            <a:pPr algn="r" eaLnBrk="0" hangingPunct="0"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водозаборных скважин  (тыс.руб.)</a:t>
            </a:r>
          </a:p>
        </p:txBody>
      </p:sp>
      <p:pic>
        <p:nvPicPr>
          <p:cNvPr id="181250" name="Picture 2" descr="\\Server1\Общая\Лазаренок\Тампонаж скважин 2014\фото проверка Зуевка 30.11.14\P10100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71775" y="4797425"/>
            <a:ext cx="2449513" cy="183673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0083" name="Rectangle 19"/>
          <p:cNvSpPr>
            <a:spLocks noChangeArrowheads="1"/>
          </p:cNvSpPr>
          <p:nvPr/>
        </p:nvSpPr>
        <p:spPr bwMode="auto">
          <a:xfrm>
            <a:off x="2987675" y="404813"/>
            <a:ext cx="3960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Недропользование</a:t>
            </a:r>
          </a:p>
        </p:txBody>
      </p:sp>
      <p:pic>
        <p:nvPicPr>
          <p:cNvPr id="181251" name="Picture 3" descr="\\Server1\Общая\Лазаренок\Тампонаж скважин 2014\фото проверка Зуевка 30.11.14\P101000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48488" y="2852738"/>
            <a:ext cx="2016125" cy="151288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0096" name="Рисунок 11" descr="Эмблема департамент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3988" y="115888"/>
            <a:ext cx="1538287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EA7F2338-90F8-4DB1-8358-D30DAD496E87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12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DCFEA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98480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586782" name="Рисунок 8" descr="Эмблема департамент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138113"/>
            <a:ext cx="1538287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3025" y="58738"/>
            <a:ext cx="8997950" cy="6726237"/>
          </a:xfrm>
          <a:prstGeom prst="rect">
            <a:avLst/>
          </a:prstGeom>
          <a:noFill/>
          <a:ln w="38100" cap="sq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07950" y="1341438"/>
            <a:ext cx="89281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6785" name="Rectangle 11"/>
          <p:cNvSpPr>
            <a:spLocks noChangeArrowheads="1"/>
          </p:cNvSpPr>
          <p:nvPr/>
        </p:nvSpPr>
        <p:spPr bwMode="auto">
          <a:xfrm>
            <a:off x="179388" y="141287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586786" name="Picture 10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1341438"/>
            <a:ext cx="3917950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87" name="Picture 11" descr="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115888"/>
            <a:ext cx="2592387" cy="18224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586788" name="Rectangle 12"/>
          <p:cNvSpPr>
            <a:spLocks noChangeArrowheads="1"/>
          </p:cNvSpPr>
          <p:nvPr/>
        </p:nvSpPr>
        <p:spPr bwMode="auto">
          <a:xfrm>
            <a:off x="3132138" y="3573463"/>
            <a:ext cx="1946275" cy="1366837"/>
          </a:xfrm>
          <a:prstGeom prst="rect">
            <a:avLst/>
          </a:prstGeom>
          <a:solidFill>
            <a:srgbClr val="FFFF99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400" b="1">
                <a:latin typeface="Calibri" pitchFamily="34" charset="0"/>
              </a:rPr>
              <a:t>общая площадь ООПТ</a:t>
            </a:r>
            <a:r>
              <a:rPr lang="ru-RU" b="1">
                <a:latin typeface="Calibri" pitchFamily="34" charset="0"/>
              </a:rPr>
              <a:t> </a:t>
            </a:r>
            <a:br>
              <a:rPr lang="ru-RU" b="1">
                <a:latin typeface="Calibri" pitchFamily="34" charset="0"/>
              </a:rPr>
            </a:br>
            <a:r>
              <a:rPr lang="ru-RU" sz="2400" b="1">
                <a:latin typeface="Calibri" pitchFamily="34" charset="0"/>
              </a:rPr>
              <a:t>418 тыс. га</a:t>
            </a:r>
            <a:br>
              <a:rPr lang="ru-RU" sz="2400" b="1">
                <a:latin typeface="Calibri" pitchFamily="34" charset="0"/>
              </a:rPr>
            </a:br>
            <a:r>
              <a:rPr lang="ru-RU" sz="1400" b="1">
                <a:latin typeface="Calibri" pitchFamily="34" charset="0"/>
              </a:rPr>
              <a:t>доля площади ООПТ</a:t>
            </a:r>
            <a:br>
              <a:rPr lang="ru-RU" sz="1400" b="1">
                <a:latin typeface="Calibri" pitchFamily="34" charset="0"/>
              </a:rPr>
            </a:br>
            <a:r>
              <a:rPr lang="ru-RU" sz="1400" b="1">
                <a:latin typeface="Calibri" pitchFamily="34" charset="0"/>
              </a:rPr>
              <a:t>от площади области </a:t>
            </a:r>
            <a:r>
              <a:rPr lang="ru-RU" sz="2400" b="1">
                <a:latin typeface="Calibri" pitchFamily="34" charset="0"/>
              </a:rPr>
              <a:t/>
            </a:r>
            <a:br>
              <a:rPr lang="ru-RU" sz="2400" b="1">
                <a:latin typeface="Calibri" pitchFamily="34" charset="0"/>
              </a:rPr>
            </a:br>
            <a:r>
              <a:rPr lang="ru-RU" sz="2400" b="1">
                <a:latin typeface="Calibri" pitchFamily="34" charset="0"/>
              </a:rPr>
              <a:t>3,47 %</a:t>
            </a:r>
          </a:p>
        </p:txBody>
      </p:sp>
      <p:sp>
        <p:nvSpPr>
          <p:cNvPr id="586789" name="Rectangle 14"/>
          <p:cNvSpPr>
            <a:spLocks noChangeArrowheads="1"/>
          </p:cNvSpPr>
          <p:nvPr/>
        </p:nvSpPr>
        <p:spPr bwMode="auto">
          <a:xfrm>
            <a:off x="179388" y="4581525"/>
            <a:ext cx="1944687" cy="1368425"/>
          </a:xfrm>
          <a:prstGeom prst="rect">
            <a:avLst/>
          </a:prstGeom>
          <a:solidFill>
            <a:srgbClr val="FFFF99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400" b="1">
                <a:latin typeface="Calibri" pitchFamily="34" charset="0"/>
              </a:rPr>
              <a:t>общая площадь ООПТ</a:t>
            </a:r>
            <a:r>
              <a:rPr lang="ru-RU" b="1">
                <a:latin typeface="Calibri" pitchFamily="34" charset="0"/>
              </a:rPr>
              <a:t> </a:t>
            </a:r>
            <a:br>
              <a:rPr lang="ru-RU" b="1">
                <a:latin typeface="Calibri" pitchFamily="34" charset="0"/>
              </a:rPr>
            </a:br>
            <a:r>
              <a:rPr lang="ru-RU" sz="2400" b="1">
                <a:latin typeface="Calibri" pitchFamily="34" charset="0"/>
              </a:rPr>
              <a:t>395,2 тыс. га</a:t>
            </a:r>
            <a:br>
              <a:rPr lang="ru-RU" sz="2400" b="1">
                <a:latin typeface="Calibri" pitchFamily="34" charset="0"/>
              </a:rPr>
            </a:br>
            <a:r>
              <a:rPr lang="ru-RU" sz="1400" b="1">
                <a:latin typeface="Calibri" pitchFamily="34" charset="0"/>
              </a:rPr>
              <a:t>доля площади ООПТ</a:t>
            </a:r>
            <a:br>
              <a:rPr lang="ru-RU" sz="1400" b="1">
                <a:latin typeface="Calibri" pitchFamily="34" charset="0"/>
              </a:rPr>
            </a:br>
            <a:r>
              <a:rPr lang="ru-RU" sz="1400" b="1">
                <a:latin typeface="Calibri" pitchFamily="34" charset="0"/>
              </a:rPr>
              <a:t>от площади области </a:t>
            </a:r>
            <a:r>
              <a:rPr lang="ru-RU" sz="2400" b="1">
                <a:latin typeface="Calibri" pitchFamily="34" charset="0"/>
              </a:rPr>
              <a:t/>
            </a:r>
            <a:br>
              <a:rPr lang="ru-RU" sz="2400" b="1">
                <a:latin typeface="Calibri" pitchFamily="34" charset="0"/>
              </a:rPr>
            </a:br>
            <a:r>
              <a:rPr lang="ru-RU" sz="2400" b="1">
                <a:latin typeface="Calibri" pitchFamily="34" charset="0"/>
              </a:rPr>
              <a:t>3,28 %</a:t>
            </a:r>
          </a:p>
        </p:txBody>
      </p:sp>
      <p:sp>
        <p:nvSpPr>
          <p:cNvPr id="586790" name="Rectangle 15"/>
          <p:cNvSpPr>
            <a:spLocks noChangeArrowheads="1"/>
          </p:cNvSpPr>
          <p:nvPr/>
        </p:nvSpPr>
        <p:spPr bwMode="auto">
          <a:xfrm>
            <a:off x="684213" y="5951538"/>
            <a:ext cx="1008062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400" b="1">
                <a:solidFill>
                  <a:srgbClr val="CC0000"/>
                </a:solidFill>
                <a:latin typeface="Calibri" pitchFamily="34" charset="0"/>
              </a:rPr>
              <a:t>2010 год</a:t>
            </a:r>
          </a:p>
        </p:txBody>
      </p:sp>
      <p:cxnSp>
        <p:nvCxnSpPr>
          <p:cNvPr id="586792" name="AutoShape 18"/>
          <p:cNvCxnSpPr>
            <a:cxnSpLocks noChangeShapeType="1"/>
            <a:stCxn id="586796" idx="1"/>
            <a:endCxn id="586797" idx="0"/>
          </p:cNvCxnSpPr>
          <p:nvPr/>
        </p:nvCxnSpPr>
        <p:spPr bwMode="auto">
          <a:xfrm flipV="1">
            <a:off x="2124075" y="4149725"/>
            <a:ext cx="1008063" cy="1008063"/>
          </a:xfrm>
          <a:prstGeom prst="straightConnector1">
            <a:avLst/>
          </a:prstGeom>
          <a:noFill/>
          <a:ln w="38100">
            <a:solidFill>
              <a:srgbClr val="993366"/>
            </a:solidFill>
            <a:round/>
            <a:headEnd type="oval" w="med" len="med"/>
            <a:tailEnd type="triangle" w="lg" len="lg"/>
          </a:ln>
        </p:spPr>
      </p:cxnSp>
      <p:sp>
        <p:nvSpPr>
          <p:cNvPr id="586793" name="Rectangle 22"/>
          <p:cNvSpPr>
            <a:spLocks noChangeArrowheads="1"/>
          </p:cNvSpPr>
          <p:nvPr/>
        </p:nvSpPr>
        <p:spPr bwMode="auto">
          <a:xfrm>
            <a:off x="107950" y="3716338"/>
            <a:ext cx="18002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FF3300"/>
                </a:solidFill>
                <a:latin typeface="Calibri" pitchFamily="34" charset="0"/>
              </a:rPr>
              <a:t>Издана </a:t>
            </a:r>
          </a:p>
          <a:p>
            <a:pPr algn="ctr"/>
            <a:r>
              <a:rPr lang="ru-RU" sz="1400" b="1">
                <a:solidFill>
                  <a:srgbClr val="FF3300"/>
                </a:solidFill>
                <a:latin typeface="Calibri" pitchFamily="34" charset="0"/>
              </a:rPr>
              <a:t>Красная книга </a:t>
            </a:r>
          </a:p>
          <a:p>
            <a:r>
              <a:rPr lang="ru-RU" sz="1400" b="1">
                <a:solidFill>
                  <a:srgbClr val="FF3300"/>
                </a:solidFill>
                <a:latin typeface="Calibri" pitchFamily="34" charset="0"/>
              </a:rPr>
              <a:t> Кировской области</a:t>
            </a:r>
          </a:p>
        </p:txBody>
      </p:sp>
      <p:pic>
        <p:nvPicPr>
          <p:cNvPr id="586794" name="Picture 23" descr="ккка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1341438"/>
            <a:ext cx="186690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7320" name="Rectangle 24"/>
          <p:cNvSpPr>
            <a:spLocks noChangeArrowheads="1"/>
          </p:cNvSpPr>
          <p:nvPr/>
        </p:nvSpPr>
        <p:spPr bwMode="auto">
          <a:xfrm>
            <a:off x="1692275" y="230188"/>
            <a:ext cx="4824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Особо охраняемые природные территории (ООПТ)</a:t>
            </a:r>
            <a:endParaRPr lang="ru-RU" sz="2400" b="1">
              <a:solidFill>
                <a:srgbClr val="98480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586796" name="Line 28"/>
          <p:cNvSpPr>
            <a:spLocks noChangeShapeType="1"/>
          </p:cNvSpPr>
          <p:nvPr/>
        </p:nvSpPr>
        <p:spPr bwMode="auto">
          <a:xfrm>
            <a:off x="179388" y="5157788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86797" name="Line 29"/>
          <p:cNvSpPr>
            <a:spLocks noChangeShapeType="1"/>
          </p:cNvSpPr>
          <p:nvPr/>
        </p:nvSpPr>
        <p:spPr bwMode="auto">
          <a:xfrm>
            <a:off x="3132138" y="4149725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3" name="Rectangle 11"/>
          <p:cNvSpPr>
            <a:spLocks noChangeAspect="1" noChangeArrowheads="1"/>
          </p:cNvSpPr>
          <p:nvPr/>
        </p:nvSpPr>
        <p:spPr bwMode="auto">
          <a:xfrm>
            <a:off x="2051050" y="1295400"/>
            <a:ext cx="3313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Доля площади ООПТ, в отношении которых </a:t>
            </a:r>
          </a:p>
          <a:p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проведены землеустроительные работы, к общей площади ООПТ регионального значения, %</a:t>
            </a:r>
          </a:p>
        </p:txBody>
      </p:sp>
      <p:graphicFrame>
        <p:nvGraphicFramePr>
          <p:cNvPr id="586780" name="Object 2"/>
          <p:cNvGraphicFramePr>
            <a:graphicFrameLocks noChangeAspect="1"/>
          </p:cNvGraphicFramePr>
          <p:nvPr/>
        </p:nvGraphicFramePr>
        <p:xfrm>
          <a:off x="2195513" y="1844675"/>
          <a:ext cx="2647950" cy="1701800"/>
        </p:xfrm>
        <a:graphic>
          <a:graphicData uri="http://schemas.openxmlformats.org/presentationml/2006/ole">
            <p:oleObj spid="_x0000_s586780" name="Лист" r:id="rId7" imgW="8086511" imgH="5181648" progId="Excel.Sheet.8">
              <p:embed/>
            </p:oleObj>
          </a:graphicData>
        </a:graphic>
      </p:graphicFrame>
      <p:pic>
        <p:nvPicPr>
          <p:cNvPr id="586799" name="Picture 11" descr="DSC_0207"/>
          <p:cNvPicPr>
            <a:picLocks noChangeAspect="1" noChangeArrowheads="1"/>
          </p:cNvPicPr>
          <p:nvPr/>
        </p:nvPicPr>
        <p:blipFill>
          <a:blip r:embed="rId8"/>
          <a:srcRect t="15089" r="5000"/>
          <a:stretch>
            <a:fillRect/>
          </a:stretch>
        </p:blipFill>
        <p:spPr bwMode="auto">
          <a:xfrm>
            <a:off x="2700338" y="5238750"/>
            <a:ext cx="2447925" cy="1528763"/>
          </a:xfrm>
          <a:prstGeom prst="rect">
            <a:avLst/>
          </a:prstGeom>
          <a:noFill/>
          <a:ln w="222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586784" name="Rectangle 32"/>
          <p:cNvSpPr>
            <a:spLocks noChangeArrowheads="1"/>
          </p:cNvSpPr>
          <p:nvPr/>
        </p:nvSpPr>
        <p:spPr bwMode="auto">
          <a:xfrm>
            <a:off x="1208088" y="6437313"/>
            <a:ext cx="1492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«Марш Парков»</a:t>
            </a:r>
          </a:p>
        </p:txBody>
      </p:sp>
      <p:sp>
        <p:nvSpPr>
          <p:cNvPr id="586801" name="Rectangle 15"/>
          <p:cNvSpPr>
            <a:spLocks noChangeArrowheads="1"/>
          </p:cNvSpPr>
          <p:nvPr/>
        </p:nvSpPr>
        <p:spPr bwMode="auto">
          <a:xfrm>
            <a:off x="3708400" y="4868863"/>
            <a:ext cx="100806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400" b="1">
                <a:solidFill>
                  <a:srgbClr val="CC0000"/>
                </a:solidFill>
                <a:latin typeface="Calibri" pitchFamily="34" charset="0"/>
              </a:rPr>
              <a:t>2014 год</a:t>
            </a:r>
          </a:p>
        </p:txBody>
      </p:sp>
      <p:sp>
        <p:nvSpPr>
          <p:cNvPr id="586802" name="Text Box 13"/>
          <p:cNvSpPr txBox="1">
            <a:spLocks noChangeArrowheads="1"/>
          </p:cNvSpPr>
          <p:nvPr/>
        </p:nvSpPr>
        <p:spPr bwMode="auto">
          <a:xfrm>
            <a:off x="5219700" y="6021388"/>
            <a:ext cx="3816350" cy="777875"/>
          </a:xfrm>
          <a:prstGeom prst="rect">
            <a:avLst/>
          </a:prstGeom>
          <a:solidFill>
            <a:srgbClr val="FFFF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 Обеспечение охраны территории  государственных природных заказников регионального значения (280 рейдов)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Обеспечение соблюдения режима особой охраны и обустройство ООПТ (10 памятников)</a:t>
            </a:r>
          </a:p>
        </p:txBody>
      </p:sp>
      <p:sp>
        <p:nvSpPr>
          <p:cNvPr id="586816" name="Rectangle 15"/>
          <p:cNvSpPr>
            <a:spLocks noChangeArrowheads="1"/>
          </p:cNvSpPr>
          <p:nvPr/>
        </p:nvSpPr>
        <p:spPr bwMode="auto">
          <a:xfrm>
            <a:off x="5148263" y="5734050"/>
            <a:ext cx="122396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>
                <a:solidFill>
                  <a:srgbClr val="CC0000"/>
                </a:solidFill>
                <a:latin typeface="Calibri" pitchFamily="34" charset="0"/>
              </a:rPr>
              <a:t>2014 год</a:t>
            </a:r>
          </a:p>
        </p:txBody>
      </p:sp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C9FC951-F252-489D-8E95-851F64F3FA29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13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713" name="Группа 3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627729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Прямоугольник 6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1700">
                  <a:solidFill>
                    <a:srgbClr val="FFFFFF"/>
                  </a:solidFill>
                </a:endParaRPr>
              </a:p>
            </p:txBody>
          </p:sp>
          <p:pic>
            <p:nvPicPr>
              <p:cNvPr id="627733" name="Рисунок 7" descr="Эмблема департамент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700">
                <a:solidFill>
                  <a:srgbClr val="FFFFFF"/>
                </a:solidFill>
              </a:endParaRPr>
            </a:p>
          </p:txBody>
        </p:sp>
      </p:grpSp>
      <p:sp>
        <p:nvSpPr>
          <p:cNvPr id="10" name="Номер слайда 9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5A6D2CD4-710D-4043-B4B8-C62F0688E93F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14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15082" name="Rectangle 10"/>
          <p:cNvSpPr>
            <a:spLocks noChangeArrowheads="1"/>
          </p:cNvSpPr>
          <p:nvPr/>
        </p:nvSpPr>
        <p:spPr bwMode="auto">
          <a:xfrm>
            <a:off x="250825" y="3500438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sz="2400" b="1">
              <a:solidFill>
                <a:srgbClr val="115964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2975" name="Rectangle 15"/>
          <p:cNvSpPr>
            <a:spLocks noChangeArrowheads="1"/>
          </p:cNvSpPr>
          <p:nvPr/>
        </p:nvSpPr>
        <p:spPr bwMode="auto">
          <a:xfrm>
            <a:off x="179388" y="47974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b="1">
              <a:solidFill>
                <a:srgbClr val="115964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2977" name="Rectangle 17"/>
          <p:cNvSpPr>
            <a:spLocks noChangeArrowheads="1"/>
          </p:cNvSpPr>
          <p:nvPr/>
        </p:nvSpPr>
        <p:spPr bwMode="auto">
          <a:xfrm>
            <a:off x="179388" y="1125538"/>
            <a:ext cx="8785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Итоги реализации пилотного проекта</a:t>
            </a:r>
            <a:r>
              <a:rPr lang="ru-RU" sz="1600"/>
              <a:t> </a:t>
            </a:r>
            <a:r>
              <a:rPr lang="ru-RU" sz="16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по развитию системы экологического образования и просвещения «Вятка – территория экологии» (2012-2014 годы)</a:t>
            </a:r>
          </a:p>
        </p:txBody>
      </p:sp>
      <p:sp>
        <p:nvSpPr>
          <p:cNvPr id="587803" name="Rectangle 27"/>
          <p:cNvSpPr>
            <a:spLocks noChangeArrowheads="1"/>
          </p:cNvSpPr>
          <p:nvPr/>
        </p:nvSpPr>
        <p:spPr bwMode="auto">
          <a:xfrm>
            <a:off x="1431925" y="230188"/>
            <a:ext cx="7027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t"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Экологическое образование и формирование экологической культуры</a:t>
            </a:r>
          </a:p>
        </p:txBody>
      </p:sp>
      <p:sp>
        <p:nvSpPr>
          <p:cNvPr id="627719" name="Rectangle 1"/>
          <p:cNvSpPr>
            <a:spLocks noChangeArrowheads="1"/>
          </p:cNvSpPr>
          <p:nvPr/>
        </p:nvSpPr>
        <p:spPr bwMode="auto">
          <a:xfrm>
            <a:off x="107950" y="1682750"/>
            <a:ext cx="878522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1200" b="1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Участвовали 317 учреждений образования, культуры, общественных и иных организаций.</a:t>
            </a:r>
          </a:p>
          <a:p>
            <a:pPr indent="360363">
              <a:spcBef>
                <a:spcPts val="600"/>
              </a:spcBef>
            </a:pPr>
            <a:r>
              <a:rPr lang="ru-RU" sz="1200" b="1">
                <a:solidFill>
                  <a:srgbClr val="CC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53413 детей в возрасте от 5 до 17 лет.</a:t>
            </a:r>
          </a:p>
          <a:p>
            <a:pPr indent="360363">
              <a:spcBef>
                <a:spcPts val="600"/>
              </a:spcBef>
            </a:pPr>
            <a:r>
              <a:rPr lang="ru-RU" sz="1200" b="1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Проведено 1049 практических природоохранных мероприятий, в т.ч. расчищены берега 27 водоемов, посажено 1349 деревьев и 1598 кустарников. </a:t>
            </a:r>
          </a:p>
          <a:p>
            <a:pPr indent="360363">
              <a:spcBef>
                <a:spcPts val="600"/>
              </a:spcBef>
            </a:pPr>
            <a:r>
              <a:rPr lang="ru-RU" sz="1200" b="1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Выпущено 57 сборников, буклетов, видеофильмов, изготовлено 79 баннеров и аншлагов. </a:t>
            </a:r>
          </a:p>
          <a:p>
            <a:pPr indent="360363">
              <a:spcBef>
                <a:spcPts val="600"/>
              </a:spcBef>
            </a:pPr>
            <a:r>
              <a:rPr lang="ru-RU" sz="1200" b="1">
                <a:solidFill>
                  <a:srgbClr val="FF33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средствах массовой информации, на сайтах учреждений размещено 156 публикаций о ходе реализации пилотного проекта в районах области.</a:t>
            </a:r>
          </a:p>
        </p:txBody>
      </p:sp>
      <p:pic>
        <p:nvPicPr>
          <p:cNvPr id="13" name="Рисунок 12" descr="PAN_9803.jpg"/>
          <p:cNvPicPr>
            <a:picLocks noChangeAspect="1"/>
          </p:cNvPicPr>
          <p:nvPr/>
        </p:nvPicPr>
        <p:blipFill>
          <a:blip r:embed="rId3"/>
          <a:srcRect t="8508"/>
          <a:stretch>
            <a:fillRect/>
          </a:stretch>
        </p:blipFill>
        <p:spPr bwMode="auto">
          <a:xfrm>
            <a:off x="250825" y="3338513"/>
            <a:ext cx="3073400" cy="20351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587807" name="Rectangle 31"/>
          <p:cNvSpPr>
            <a:spLocks noChangeArrowheads="1"/>
          </p:cNvSpPr>
          <p:nvPr/>
        </p:nvSpPr>
        <p:spPr bwMode="auto">
          <a:xfrm>
            <a:off x="179388" y="5445125"/>
            <a:ext cx="36004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2014</a:t>
            </a:r>
            <a:r>
              <a:rPr lang="ru-RU"/>
              <a:t> </a:t>
            </a: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г. – Премия Кировской области за работу («Комплект серии тематических сборников и DVD-дисков «Экологическая мозаика») вручена авторскому коллективу </a:t>
            </a:r>
          </a:p>
        </p:txBody>
      </p:sp>
      <p:sp>
        <p:nvSpPr>
          <p:cNvPr id="587808" name="Rectangle 32"/>
          <p:cNvSpPr>
            <a:spLocks noChangeArrowheads="1"/>
          </p:cNvSpPr>
          <p:nvPr/>
        </p:nvSpPr>
        <p:spPr bwMode="auto">
          <a:xfrm>
            <a:off x="3432175" y="3141663"/>
            <a:ext cx="5603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Дни защиты от экологической опасности - 2014</a:t>
            </a:r>
          </a:p>
        </p:txBody>
      </p:sp>
      <p:sp>
        <p:nvSpPr>
          <p:cNvPr id="627723" name="Rectangle 2"/>
          <p:cNvSpPr>
            <a:spLocks noChangeArrowheads="1"/>
          </p:cNvSpPr>
          <p:nvPr/>
        </p:nvSpPr>
        <p:spPr bwMode="auto">
          <a:xfrm>
            <a:off x="4284663" y="3500438"/>
            <a:ext cx="2159000" cy="936625"/>
          </a:xfrm>
          <a:prstGeom prst="rect">
            <a:avLst/>
          </a:prstGeom>
          <a:solidFill>
            <a:srgbClr val="DCFEA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Областной смотр  </a:t>
            </a:r>
            <a:br>
              <a:rPr lang="ru-RU" sz="1400" b="1">
                <a:solidFill>
                  <a:srgbClr val="0066CC"/>
                </a:solidFill>
                <a:latin typeface="Calibri" pitchFamily="34" charset="0"/>
              </a:rPr>
            </a:b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«За наибольший вклад </a:t>
            </a:r>
            <a:br>
              <a:rPr lang="ru-RU" sz="1400" b="1">
                <a:solidFill>
                  <a:srgbClr val="0066CC"/>
                </a:solidFill>
                <a:latin typeface="Calibri" pitchFamily="34" charset="0"/>
              </a:rPr>
            </a:b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в проведение </a:t>
            </a:r>
            <a:br>
              <a:rPr lang="ru-RU" sz="1400" b="1">
                <a:solidFill>
                  <a:srgbClr val="0066CC"/>
                </a:solidFill>
                <a:latin typeface="Calibri" pitchFamily="34" charset="0"/>
              </a:rPr>
            </a:b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Дней защиты – 2014»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373813" y="3500438"/>
            <a:ext cx="2519362" cy="720725"/>
          </a:xfrm>
          <a:prstGeom prst="rect">
            <a:avLst/>
          </a:prstGeom>
          <a:solidFill>
            <a:srgbClr val="DCFEA0"/>
          </a:soli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1 место  - Унинский район</a:t>
            </a:r>
          </a:p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2 место Яранский район</a:t>
            </a:r>
          </a:p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3 место – Зуевский район</a:t>
            </a:r>
          </a:p>
        </p:txBody>
      </p:sp>
      <p:sp>
        <p:nvSpPr>
          <p:cNvPr id="627725" name="Прямоугольник 14"/>
          <p:cNvSpPr>
            <a:spLocks noChangeArrowheads="1"/>
          </p:cNvSpPr>
          <p:nvPr/>
        </p:nvSpPr>
        <p:spPr bwMode="auto">
          <a:xfrm>
            <a:off x="3419475" y="4437063"/>
            <a:ext cx="1728788" cy="115570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</a:rPr>
              <a:t>Областной конкурс </a:t>
            </a:r>
          </a:p>
          <a:p>
            <a:pPr algn="ctr"/>
            <a:r>
              <a:rPr lang="ru-RU" sz="1400" b="1">
                <a:latin typeface="Calibri" pitchFamily="34" charset="0"/>
              </a:rPr>
              <a:t>гражданских экологических инициатив «ЭкоГрИн»</a:t>
            </a:r>
          </a:p>
        </p:txBody>
      </p:sp>
      <p:sp>
        <p:nvSpPr>
          <p:cNvPr id="587815" name="Rectangle 39"/>
          <p:cNvSpPr>
            <a:spLocks noChangeArrowheads="1"/>
          </p:cNvSpPr>
          <p:nvPr/>
        </p:nvSpPr>
        <p:spPr bwMode="auto">
          <a:xfrm>
            <a:off x="6013450" y="5589588"/>
            <a:ext cx="2951163" cy="730250"/>
          </a:xfrm>
          <a:prstGeom prst="rect">
            <a:avLst/>
          </a:prstGeom>
          <a:solidFill>
            <a:srgbClr val="DCFEA0"/>
          </a:soli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1 место – Афанасьевский район</a:t>
            </a:r>
          </a:p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2 место - Кирово-Чепецкий район </a:t>
            </a:r>
          </a:p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Специальный диплом – г. Киров</a:t>
            </a:r>
          </a:p>
        </p:txBody>
      </p:sp>
      <p:sp>
        <p:nvSpPr>
          <p:cNvPr id="612367" name="Rectangle 40"/>
          <p:cNvSpPr>
            <a:spLocks noChangeArrowheads="1"/>
          </p:cNvSpPr>
          <p:nvPr/>
        </p:nvSpPr>
        <p:spPr bwMode="auto">
          <a:xfrm>
            <a:off x="5076825" y="4437063"/>
            <a:ext cx="3600450" cy="942975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1 место - проект «Восстановление пруда в с. Сосновка», Унинский район</a:t>
            </a:r>
          </a:p>
          <a:p>
            <a:pPr marL="365125" indent="-255588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2 место - проект «Школьный двор», МКОУ СОШ п. Бор Афанасьевского района</a:t>
            </a:r>
          </a:p>
        </p:txBody>
      </p:sp>
      <p:sp>
        <p:nvSpPr>
          <p:cNvPr id="627728" name="Прямоугольник 14"/>
          <p:cNvSpPr>
            <a:spLocks noChangeArrowheads="1"/>
          </p:cNvSpPr>
          <p:nvPr/>
        </p:nvSpPr>
        <p:spPr bwMode="auto">
          <a:xfrm>
            <a:off x="3851275" y="5589588"/>
            <a:ext cx="2305050" cy="1155700"/>
          </a:xfrm>
          <a:prstGeom prst="rect">
            <a:avLst/>
          </a:prstGeom>
          <a:solidFill>
            <a:srgbClr val="DCFE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Региональный этап Всероссийской  экологической акции «Нашим рекам и озерам – чистые берега»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148" name="Группа 5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603160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10" name="Прямоугольник 9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603163" name="Рисунок 10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Прямоугольник 8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53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350" y="130175"/>
            <a:ext cx="7310438" cy="995363"/>
          </a:xfrm>
        </p:spPr>
        <p:txBody>
          <a:bodyPr/>
          <a:lstStyle/>
          <a:p>
            <a:pPr>
              <a:defRPr/>
            </a:pPr>
            <a:r>
              <a:rPr lang="ru-RU" sz="2400" b="1" smtClean="0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Информирование населения в вопросах окружающей среды и природопользования</a:t>
            </a:r>
          </a:p>
        </p:txBody>
      </p:sp>
      <p:sp>
        <p:nvSpPr>
          <p:cNvPr id="603145" name="Прямоугольник 7"/>
          <p:cNvSpPr>
            <a:spLocks noChangeArrowheads="1"/>
          </p:cNvSpPr>
          <p:nvPr/>
        </p:nvSpPr>
        <p:spPr bwMode="auto">
          <a:xfrm>
            <a:off x="141288" y="1268413"/>
            <a:ext cx="4070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Информационная активность </a:t>
            </a:r>
          </a:p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(количество информационных поводов за год)</a:t>
            </a:r>
          </a:p>
        </p:txBody>
      </p:sp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8770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65260211-B2A3-444E-9222-3BABA4F96F91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15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603147" name="Диаграмма 13"/>
          <p:cNvGraphicFramePr>
            <a:graphicFrameLocks/>
          </p:cNvGraphicFramePr>
          <p:nvPr/>
        </p:nvGraphicFramePr>
        <p:xfrm>
          <a:off x="323850" y="1916113"/>
          <a:ext cx="3817938" cy="1787525"/>
        </p:xfrm>
        <a:graphic>
          <a:graphicData uri="http://schemas.openxmlformats.org/presentationml/2006/ole">
            <p:oleObj spid="_x0000_s603147" name="Лист" r:id="rId4" imgW="7429429" imgH="3485936" progId="Excel.Sheet.8">
              <p:embed/>
            </p:oleObj>
          </a:graphicData>
        </a:graphic>
      </p:graphicFrame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4498975" y="1196975"/>
            <a:ext cx="45370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Содействие в развитии общественного экологического движения</a:t>
            </a:r>
          </a:p>
        </p:txBody>
      </p:sp>
      <p:sp>
        <p:nvSpPr>
          <p:cNvPr id="603153" name="Rectangle 13"/>
          <p:cNvSpPr>
            <a:spLocks noChangeArrowheads="1"/>
          </p:cNvSpPr>
          <p:nvPr/>
        </p:nvSpPr>
        <p:spPr bwMode="auto">
          <a:xfrm>
            <a:off x="4572000" y="1773238"/>
            <a:ext cx="44751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B050"/>
                </a:solidFill>
                <a:latin typeface="Calibri" pitchFamily="34" charset="0"/>
              </a:rPr>
              <a:t>Поддержка общественных экологических организаций</a:t>
            </a:r>
          </a:p>
        </p:txBody>
      </p:sp>
      <p:sp>
        <p:nvSpPr>
          <p:cNvPr id="603154" name="Rectangle 14"/>
          <p:cNvSpPr>
            <a:spLocks noChangeArrowheads="1"/>
          </p:cNvSpPr>
          <p:nvPr/>
        </p:nvSpPr>
        <p:spPr bwMode="auto">
          <a:xfrm>
            <a:off x="4572000" y="2060575"/>
            <a:ext cx="43195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66CC"/>
                </a:solidFill>
                <a:latin typeface="Calibri" pitchFamily="34" charset="0"/>
              </a:rPr>
              <a:t>Содействие в организация деятельности Общественного совета при департаменте экологии (2 заседания), института общественных инспекторов</a:t>
            </a:r>
          </a:p>
        </p:txBody>
      </p:sp>
      <p:sp>
        <p:nvSpPr>
          <p:cNvPr id="603151" name="Прямоугольник 4"/>
          <p:cNvSpPr>
            <a:spLocks noChangeArrowheads="1"/>
          </p:cNvSpPr>
          <p:nvPr/>
        </p:nvSpPr>
        <p:spPr bwMode="auto">
          <a:xfrm>
            <a:off x="4572000" y="3213100"/>
            <a:ext cx="410368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Субботник 5 июня на городском пляже</a:t>
            </a:r>
          </a:p>
          <a:p>
            <a:pPr>
              <a:defRPr/>
            </a:pPr>
            <a:r>
              <a:rPr lang="ru-RU" sz="160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– убрано 40  куб.м мусора на площади 3 га, </a:t>
            </a:r>
            <a:r>
              <a:rPr lang="ru-RU" sz="160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</a:t>
            </a:r>
            <a:r>
              <a:rPr lang="ru-RU" sz="160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участвовало 40 чел</a:t>
            </a:r>
            <a:r>
              <a:rPr lang="ru-RU" sz="1600">
                <a:solidFill>
                  <a:srgbClr val="0066CC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603156" name="Прямоугольник 7"/>
          <p:cNvSpPr>
            <a:spLocks noChangeArrowheads="1"/>
          </p:cNvSpPr>
          <p:nvPr/>
        </p:nvSpPr>
        <p:spPr bwMode="auto">
          <a:xfrm>
            <a:off x="4572000" y="2852738"/>
            <a:ext cx="4392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B050"/>
                </a:solidFill>
                <a:latin typeface="Calibri" pitchFamily="34" charset="0"/>
              </a:rPr>
              <a:t>Проведение совместных общественных мероприятий</a:t>
            </a:r>
            <a:endParaRPr lang="ru-RU" sz="1400" b="1">
              <a:latin typeface="Calibri" pitchFamily="34" charset="0"/>
            </a:endParaRPr>
          </a:p>
        </p:txBody>
      </p:sp>
      <p:pic>
        <p:nvPicPr>
          <p:cNvPr id="15" name="Picture 3" descr="акция 008"/>
          <p:cNvPicPr>
            <a:picLocks noChangeAspect="1" noChangeArrowheads="1"/>
          </p:cNvPicPr>
          <p:nvPr/>
        </p:nvPicPr>
        <p:blipFill>
          <a:blip r:embed="rId5"/>
          <a:srcRect l="6612" r="4959"/>
          <a:stretch>
            <a:fillRect/>
          </a:stretch>
        </p:blipFill>
        <p:spPr bwMode="auto">
          <a:xfrm>
            <a:off x="4860925" y="4044950"/>
            <a:ext cx="3671888" cy="26146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8" name="Рисунок 8" descr="DSC08215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4581525"/>
            <a:ext cx="2592387" cy="213836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3155" name="Прямоугольник 19"/>
          <p:cNvSpPr>
            <a:spLocks noChangeArrowheads="1"/>
          </p:cNvSpPr>
          <p:nvPr/>
        </p:nvSpPr>
        <p:spPr bwMode="auto">
          <a:xfrm>
            <a:off x="179388" y="3990975"/>
            <a:ext cx="44291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Итоговое праздничное мероприятие  акции «Нашим рекам и озерам - чистые берега» в г. Кирове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78" name="Прямоугольник 11"/>
          <p:cNvSpPr>
            <a:spLocks noChangeArrowheads="1"/>
          </p:cNvSpPr>
          <p:nvPr/>
        </p:nvSpPr>
        <p:spPr bwMode="auto">
          <a:xfrm>
            <a:off x="107950" y="1196975"/>
            <a:ext cx="3455988" cy="30257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  <a:p>
            <a:endParaRPr lang="ru-RU" sz="1600" b="1">
              <a:latin typeface="Calibri" pitchFamily="34" charset="0"/>
            </a:endParaRPr>
          </a:p>
        </p:txBody>
      </p:sp>
      <p:graphicFrame>
        <p:nvGraphicFramePr>
          <p:cNvPr id="589853" name="Диаграмма 4"/>
          <p:cNvGraphicFramePr>
            <a:graphicFrameLocks/>
          </p:cNvGraphicFramePr>
          <p:nvPr/>
        </p:nvGraphicFramePr>
        <p:xfrm>
          <a:off x="3927475" y="1668463"/>
          <a:ext cx="4532313" cy="3055937"/>
        </p:xfrm>
        <a:graphic>
          <a:graphicData uri="http://schemas.openxmlformats.org/presentationml/2006/ole">
            <p:oleObj spid="_x0000_s589853" name="Лист" r:id="rId3" imgW="9144143" imgH="6162770" progId="Excel.Sheet.8">
              <p:embed followColorScheme="full"/>
            </p:oleObj>
          </a:graphicData>
        </a:graphic>
      </p:graphicFrame>
      <p:grpSp>
        <p:nvGrpSpPr>
          <p:cNvPr id="589854" name="Группа 4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589871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8" name="Прямоугольник 7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589874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Прямоугольник 6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92EB19F5-D280-49AD-BF70-FB932061CDA2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16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89856" name="Прямоугольник 15"/>
          <p:cNvSpPr>
            <a:spLocks noChangeArrowheads="1"/>
          </p:cNvSpPr>
          <p:nvPr/>
        </p:nvSpPr>
        <p:spPr bwMode="auto">
          <a:xfrm>
            <a:off x="107950" y="2205038"/>
            <a:ext cx="1295400" cy="288925"/>
          </a:xfrm>
          <a:prstGeom prst="rect">
            <a:avLst/>
          </a:prstGeom>
          <a:solidFill>
            <a:srgbClr val="CCFFFF"/>
          </a:solidFill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Областной бюджет</a:t>
            </a:r>
          </a:p>
        </p:txBody>
      </p:sp>
      <p:sp>
        <p:nvSpPr>
          <p:cNvPr id="589857" name="Прямоугольник 15"/>
          <p:cNvSpPr>
            <a:spLocks noChangeArrowheads="1"/>
          </p:cNvSpPr>
          <p:nvPr/>
        </p:nvSpPr>
        <p:spPr bwMode="auto">
          <a:xfrm>
            <a:off x="1979613" y="2205038"/>
            <a:ext cx="1295400" cy="288925"/>
          </a:xfrm>
          <a:prstGeom prst="rect">
            <a:avLst/>
          </a:prstGeom>
          <a:solidFill>
            <a:srgbClr val="CCFFFF"/>
          </a:solidFill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Местный бюджет</a:t>
            </a:r>
          </a:p>
        </p:txBody>
      </p:sp>
      <p:sp>
        <p:nvSpPr>
          <p:cNvPr id="589858" name="Прямоугольник 15"/>
          <p:cNvSpPr>
            <a:spLocks noChangeArrowheads="1"/>
          </p:cNvSpPr>
          <p:nvPr/>
        </p:nvSpPr>
        <p:spPr bwMode="auto">
          <a:xfrm>
            <a:off x="611188" y="4005263"/>
            <a:ext cx="1511300" cy="287337"/>
          </a:xfrm>
          <a:prstGeom prst="rect">
            <a:avLst/>
          </a:prstGeom>
          <a:solidFill>
            <a:srgbClr val="CCFFFF"/>
          </a:solidFill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Федеральный бюджет</a:t>
            </a:r>
          </a:p>
        </p:txBody>
      </p:sp>
      <p:sp>
        <p:nvSpPr>
          <p:cNvPr id="589859" name="Прямоугольник 15"/>
          <p:cNvSpPr>
            <a:spLocks noChangeArrowheads="1"/>
          </p:cNvSpPr>
          <p:nvPr/>
        </p:nvSpPr>
        <p:spPr bwMode="auto">
          <a:xfrm>
            <a:off x="2411413" y="3646488"/>
            <a:ext cx="1150937" cy="431800"/>
          </a:xfrm>
          <a:prstGeom prst="rect">
            <a:avLst/>
          </a:prstGeom>
          <a:solidFill>
            <a:srgbClr val="CCFFFF"/>
          </a:solidFill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Внебюджетные источники</a:t>
            </a:r>
          </a:p>
        </p:txBody>
      </p:sp>
      <p:sp>
        <p:nvSpPr>
          <p:cNvPr id="427029" name="Rectangle 21"/>
          <p:cNvSpPr>
            <a:spLocks noChangeArrowheads="1"/>
          </p:cNvSpPr>
          <p:nvPr/>
        </p:nvSpPr>
        <p:spPr bwMode="auto">
          <a:xfrm>
            <a:off x="107950" y="1196975"/>
            <a:ext cx="3168650" cy="7302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Общий объем финансирования </a:t>
            </a:r>
          </a:p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государственной программы из всех источников в 2014 году, млн. руб.</a:t>
            </a:r>
          </a:p>
        </p:txBody>
      </p:sp>
      <p:sp>
        <p:nvSpPr>
          <p:cNvPr id="11" name="Заголовок 1"/>
          <p:cNvSpPr>
            <a:spLocks/>
          </p:cNvSpPr>
          <p:nvPr/>
        </p:nvSpPr>
        <p:spPr bwMode="auto">
          <a:xfrm>
            <a:off x="1979613" y="188913"/>
            <a:ext cx="6481762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Финансирование государственной программы в 2014 году, млн. руб.</a:t>
            </a:r>
          </a:p>
        </p:txBody>
      </p:sp>
      <p:sp>
        <p:nvSpPr>
          <p:cNvPr id="589862" name="Прямоугольник 15"/>
          <p:cNvSpPr>
            <a:spLocks noChangeArrowheads="1"/>
          </p:cNvSpPr>
          <p:nvPr/>
        </p:nvSpPr>
        <p:spPr bwMode="auto">
          <a:xfrm>
            <a:off x="5076825" y="1989138"/>
            <a:ext cx="1512888" cy="1079500"/>
          </a:xfrm>
          <a:prstGeom prst="rect">
            <a:avLst/>
          </a:prstGeom>
          <a:noFill/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Подпрограмма </a:t>
            </a:r>
          </a:p>
          <a:p>
            <a:pPr algn="ctr"/>
            <a:r>
              <a:rPr lang="ru-RU" sz="1000" b="1">
                <a:latin typeface="Calibri" pitchFamily="34" charset="0"/>
              </a:rPr>
              <a:t>«Развитие водохозяйственного комплекса Кировской области» на 2013-2020 годы</a:t>
            </a:r>
          </a:p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7,2</a:t>
            </a:r>
          </a:p>
        </p:txBody>
      </p:sp>
      <p:sp>
        <p:nvSpPr>
          <p:cNvPr id="589863" name="Прямоугольник 15"/>
          <p:cNvSpPr>
            <a:spLocks noChangeArrowheads="1"/>
          </p:cNvSpPr>
          <p:nvPr/>
        </p:nvSpPr>
        <p:spPr bwMode="auto">
          <a:xfrm>
            <a:off x="6516688" y="2349500"/>
            <a:ext cx="863600" cy="719138"/>
          </a:xfrm>
          <a:prstGeom prst="rect">
            <a:avLst/>
          </a:prstGeom>
          <a:noFill/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«Охрана водных объектов»</a:t>
            </a:r>
          </a:p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2,3</a:t>
            </a:r>
          </a:p>
        </p:txBody>
      </p:sp>
      <p:sp>
        <p:nvSpPr>
          <p:cNvPr id="589864" name="Прямоугольник 15"/>
          <p:cNvSpPr>
            <a:spLocks noChangeArrowheads="1"/>
          </p:cNvSpPr>
          <p:nvPr/>
        </p:nvSpPr>
        <p:spPr bwMode="auto">
          <a:xfrm>
            <a:off x="7740650" y="2708275"/>
            <a:ext cx="1296988" cy="2376488"/>
          </a:xfrm>
          <a:prstGeom prst="rect">
            <a:avLst/>
          </a:prstGeom>
          <a:noFill/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ВЦП «Охрана, воспроизводство, федеральный государственный надзор и рациональное использование объектов животного мира и среды их обитания на территории Кировской области»</a:t>
            </a:r>
          </a:p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17,0</a:t>
            </a:r>
          </a:p>
        </p:txBody>
      </p:sp>
      <p:sp>
        <p:nvSpPr>
          <p:cNvPr id="589865" name="Прямоугольник 15"/>
          <p:cNvSpPr>
            <a:spLocks noChangeArrowheads="1"/>
          </p:cNvSpPr>
          <p:nvPr/>
        </p:nvSpPr>
        <p:spPr bwMode="auto">
          <a:xfrm>
            <a:off x="3924300" y="2492375"/>
            <a:ext cx="1223963" cy="2160588"/>
          </a:xfrm>
          <a:prstGeom prst="rect">
            <a:avLst/>
          </a:prstGeom>
          <a:noFill/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«Сокращение вредного воздействия отходов производства </a:t>
            </a:r>
          </a:p>
          <a:p>
            <a:pPr algn="ctr"/>
            <a:r>
              <a:rPr lang="ru-RU" sz="1000" b="1">
                <a:latin typeface="Calibri" pitchFamily="34" charset="0"/>
              </a:rPr>
              <a:t>и потребления на окружающую среду, а также максимальное вовлечение отходов в хозяйственный оборот»</a:t>
            </a:r>
          </a:p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8,0</a:t>
            </a:r>
          </a:p>
        </p:txBody>
      </p:sp>
      <p:sp>
        <p:nvSpPr>
          <p:cNvPr id="17" name="Заголовок 1"/>
          <p:cNvSpPr>
            <a:spLocks/>
          </p:cNvSpPr>
          <p:nvPr/>
        </p:nvSpPr>
        <p:spPr bwMode="auto">
          <a:xfrm>
            <a:off x="5508625" y="1196975"/>
            <a:ext cx="35274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Объем расходов из областного бюджета </a:t>
            </a:r>
            <a:b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на природоохранные мероприятия </a:t>
            </a:r>
            <a:b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 2014 году, млн. руб.</a:t>
            </a:r>
          </a:p>
        </p:txBody>
      </p:sp>
      <p:sp>
        <p:nvSpPr>
          <p:cNvPr id="589867" name="Прямоугольник 11"/>
          <p:cNvSpPr>
            <a:spLocks noChangeArrowheads="1"/>
          </p:cNvSpPr>
          <p:nvPr/>
        </p:nvSpPr>
        <p:spPr bwMode="auto">
          <a:xfrm>
            <a:off x="6588125" y="1916113"/>
            <a:ext cx="244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CC3300"/>
                </a:solidFill>
                <a:latin typeface="Calibri" pitchFamily="34" charset="0"/>
              </a:rPr>
              <a:t>Всего 54,2 млн. руб.</a:t>
            </a:r>
            <a:endParaRPr lang="ru-RU" sz="1600" b="1">
              <a:latin typeface="Calibri" pitchFamily="34" charset="0"/>
            </a:endParaRPr>
          </a:p>
        </p:txBody>
      </p:sp>
      <p:graphicFrame>
        <p:nvGraphicFramePr>
          <p:cNvPr id="589828" name="Object 4"/>
          <p:cNvGraphicFramePr>
            <a:graphicFrameLocks/>
          </p:cNvGraphicFramePr>
          <p:nvPr/>
        </p:nvGraphicFramePr>
        <p:xfrm>
          <a:off x="250825" y="1601788"/>
          <a:ext cx="3816350" cy="2474912"/>
        </p:xfrm>
        <a:graphic>
          <a:graphicData uri="http://schemas.openxmlformats.org/presentationml/2006/ole">
            <p:oleObj spid="_x0000_s589828" name="Лист" r:id="rId5" imgW="5429179" imgH="3571946" progId="Excel.Sheet.8">
              <p:embed/>
            </p:oleObj>
          </a:graphicData>
        </a:graphic>
      </p:graphicFrame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07950" y="4437063"/>
            <a:ext cx="25193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Основные задачи на 2015 год</a:t>
            </a:r>
          </a:p>
        </p:txBody>
      </p:sp>
      <p:sp>
        <p:nvSpPr>
          <p:cNvPr id="589869" name="Rectangle 64"/>
          <p:cNvSpPr>
            <a:spLocks noChangeArrowheads="1"/>
          </p:cNvSpPr>
          <p:nvPr/>
        </p:nvSpPr>
        <p:spPr bwMode="auto">
          <a:xfrm>
            <a:off x="107950" y="4676775"/>
            <a:ext cx="6408738" cy="1920875"/>
          </a:xfrm>
          <a:prstGeom prst="rect">
            <a:avLst/>
          </a:prstGeom>
          <a:solidFill>
            <a:srgbClr val="FFCC99">
              <a:alpha val="23921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000" b="1">
                <a:latin typeface="Calibri" pitchFamily="34" charset="0"/>
              </a:rPr>
              <a:t>Обеспечить:</a:t>
            </a:r>
          </a:p>
          <a:p>
            <a:pPr>
              <a:buFontTx/>
              <a:buChar char="-"/>
            </a:pPr>
            <a:r>
              <a:rPr lang="ru-RU" sz="1000" b="1">
                <a:solidFill>
                  <a:schemeClr val="tx2"/>
                </a:solidFill>
                <a:latin typeface="Calibri" pitchFamily="34" charset="0"/>
              </a:rPr>
              <a:t>эффективное государственное регулирование и управление в области охраны</a:t>
            </a:r>
            <a:r>
              <a:rPr lang="ru-RU" sz="1000" b="1">
                <a:latin typeface="Calibri" pitchFamily="34" charset="0"/>
              </a:rPr>
              <a:t> </a:t>
            </a:r>
            <a:r>
              <a:rPr lang="ru-RU" sz="1000" b="1">
                <a:solidFill>
                  <a:schemeClr val="tx2"/>
                </a:solidFill>
                <a:latin typeface="Calibri" pitchFamily="34" charset="0"/>
              </a:rPr>
              <a:t>окружающей </a:t>
            </a:r>
          </a:p>
          <a:p>
            <a:r>
              <a:rPr lang="ru-RU" sz="1000" b="1">
                <a:solidFill>
                  <a:schemeClr val="tx2"/>
                </a:solidFill>
                <a:latin typeface="Calibri" pitchFamily="34" charset="0"/>
              </a:rPr>
              <a:t>среды и природопользования, обеспечения экологической безопасности</a:t>
            </a:r>
          </a:p>
          <a:p>
            <a:r>
              <a:rPr lang="ru-RU" sz="1000" b="1">
                <a:solidFill>
                  <a:srgbClr val="006600"/>
                </a:solidFill>
                <a:latin typeface="Calibri" pitchFamily="34" charset="0"/>
              </a:rPr>
              <a:t>- эффективный региональный государственный экологический надзор</a:t>
            </a:r>
          </a:p>
          <a:p>
            <a:pPr>
              <a:buFontTx/>
              <a:buChar char="-"/>
            </a:pPr>
            <a:r>
              <a:rPr lang="ru-RU" sz="1000" b="1">
                <a:solidFill>
                  <a:schemeClr val="tx2"/>
                </a:solidFill>
                <a:latin typeface="Calibri" pitchFamily="34" charset="0"/>
              </a:rPr>
              <a:t>выполнение полномочий субъекта РФ</a:t>
            </a:r>
            <a:r>
              <a:rPr lang="ru-RU" sz="1000" b="1">
                <a:solidFill>
                  <a:srgbClr val="663300"/>
                </a:solidFill>
                <a:latin typeface="Calibri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ru-RU" sz="1000" b="1">
                <a:latin typeface="Calibri" pitchFamily="34" charset="0"/>
              </a:rPr>
              <a:t>Продолжить работы: </a:t>
            </a:r>
          </a:p>
          <a:p>
            <a:r>
              <a:rPr lang="ru-RU" sz="1000" b="1">
                <a:solidFill>
                  <a:srgbClr val="006600"/>
                </a:solidFill>
                <a:latin typeface="Calibri" pitchFamily="34" charset="0"/>
              </a:rPr>
              <a:t>- по обеспечению безопасности гидротехнических сооружений</a:t>
            </a:r>
          </a:p>
          <a:p>
            <a:r>
              <a:rPr lang="ru-RU" sz="1000" b="1">
                <a:solidFill>
                  <a:schemeClr val="tx2"/>
                </a:solidFill>
                <a:latin typeface="Calibri" pitchFamily="34" charset="0"/>
              </a:rPr>
              <a:t>- по обеспечению безопасного обращения с отходами</a:t>
            </a:r>
          </a:p>
          <a:p>
            <a:r>
              <a:rPr lang="ru-RU" sz="1000" b="1">
                <a:solidFill>
                  <a:srgbClr val="006600"/>
                </a:solidFill>
                <a:latin typeface="Calibri" pitchFamily="34" charset="0"/>
              </a:rPr>
              <a:t>- по развитию системы экологического образования и просвещения в Кировской области</a:t>
            </a:r>
            <a:endParaRPr lang="ru-RU" sz="1000" b="1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ru-RU" sz="1000" b="1">
                <a:solidFill>
                  <a:schemeClr val="tx2"/>
                </a:solidFill>
                <a:latin typeface="Calibri" pitchFamily="34" charset="0"/>
              </a:rPr>
              <a:t> по расширению сети ООПТ, в том числе оказать содействие в создании национального парка «Атарская Лука»</a:t>
            </a:r>
          </a:p>
          <a:p>
            <a:r>
              <a:rPr lang="ru-RU" sz="1000" b="1">
                <a:solidFill>
                  <a:srgbClr val="4F81BD"/>
                </a:solidFill>
                <a:latin typeface="Calibri" pitchFamily="34" charset="0"/>
              </a:rPr>
              <a:t> </a:t>
            </a:r>
            <a:r>
              <a:rPr lang="ru-RU" sz="1000" b="1">
                <a:solidFill>
                  <a:srgbClr val="006600"/>
                </a:solidFill>
                <a:latin typeface="Calibri" pitchFamily="34" charset="0"/>
              </a:rPr>
              <a:t>- по реализации практических мероприятий по восстановлению и сохранению численности ресурсов животного мира, имеющих особо ценное хозяйственное значение</a:t>
            </a:r>
          </a:p>
        </p:txBody>
      </p:sp>
      <p:sp>
        <p:nvSpPr>
          <p:cNvPr id="589870" name="Прямоугольник 15"/>
          <p:cNvSpPr>
            <a:spLocks noChangeArrowheads="1"/>
          </p:cNvSpPr>
          <p:nvPr/>
        </p:nvSpPr>
        <p:spPr bwMode="auto">
          <a:xfrm>
            <a:off x="5940425" y="4365625"/>
            <a:ext cx="1798638" cy="1152525"/>
          </a:xfrm>
          <a:prstGeom prst="rect">
            <a:avLst/>
          </a:prstGeom>
          <a:noFill/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000" b="1">
                <a:latin typeface="Calibri" pitchFamily="34" charset="0"/>
              </a:rPr>
              <a:t>«Улучшение качества окружающей среды, обеспечение благоприятной среды проживания населения и рационального природопользования»</a:t>
            </a:r>
          </a:p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19,6</a:t>
            </a:r>
          </a:p>
        </p:txBody>
      </p:sp>
      <p:sp>
        <p:nvSpPr>
          <p:cNvPr id="589877" name="Прямоугольник 11"/>
          <p:cNvSpPr>
            <a:spLocks noChangeArrowheads="1"/>
          </p:cNvSpPr>
          <p:nvPr/>
        </p:nvSpPr>
        <p:spPr bwMode="auto">
          <a:xfrm>
            <a:off x="107950" y="1916113"/>
            <a:ext cx="2376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CC3300"/>
                </a:solidFill>
                <a:latin typeface="Calibri" pitchFamily="34" charset="0"/>
              </a:rPr>
              <a:t>Всего 226,2 млн. руб.</a:t>
            </a:r>
            <a:endParaRPr lang="ru-RU" sz="1600" b="1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4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18440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8" name="Прямоугольник 7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18443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рямоугольник 6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564227" name="Rectangle 3"/>
          <p:cNvSpPr>
            <a:spLocks noGrp="1"/>
          </p:cNvSpPr>
          <p:nvPr>
            <p:ph sz="quarter" idx="1"/>
          </p:nvPr>
        </p:nvSpPr>
        <p:spPr>
          <a:xfrm>
            <a:off x="5795963" y="1412875"/>
            <a:ext cx="2879725" cy="2232025"/>
          </a:xfrm>
          <a:solidFill>
            <a:srgbClr val="FFFF99"/>
          </a:solidFill>
          <a:ln w="38100">
            <a:solidFill>
              <a:srgbClr val="993300"/>
            </a:solidFill>
          </a:ln>
        </p:spPr>
        <p:txBody>
          <a:bodyPr/>
          <a:lstStyle/>
          <a:p>
            <a:pPr>
              <a:defRPr/>
            </a:pPr>
            <a:r>
              <a:rPr lang="ru-RU" sz="1800" b="1" smtClean="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Цель</a:t>
            </a:r>
            <a:r>
              <a:rPr lang="ru-RU" sz="1800" b="1" smtClean="0"/>
              <a:t> - </a:t>
            </a:r>
            <a:r>
              <a:rPr lang="ru-RU" sz="1600" b="1" smtClean="0"/>
              <a:t>повышение уровня экологической безопасности граждан и сохранение природных систем, развитие и рациональное использование природных ресурсов</a:t>
            </a:r>
          </a:p>
        </p:txBody>
      </p:sp>
      <p:sp>
        <p:nvSpPr>
          <p:cNvPr id="564228" name="Rectangle 4"/>
          <p:cNvSpPr>
            <a:spLocks noGrp="1"/>
          </p:cNvSpPr>
          <p:nvPr>
            <p:ph sz="quarter" idx="2"/>
          </p:nvPr>
        </p:nvSpPr>
        <p:spPr>
          <a:xfrm>
            <a:off x="457200" y="1412875"/>
            <a:ext cx="5194300" cy="2952750"/>
          </a:xfrm>
          <a:solidFill>
            <a:srgbClr val="CCFFFF"/>
          </a:solidFill>
          <a:ln w="38100" cap="flat" algn="ctr">
            <a:solidFill>
              <a:srgbClr val="9933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ru-RU" sz="1800" b="1" smtClean="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Актуальные проблемы </a:t>
            </a:r>
          </a:p>
          <a:p>
            <a:r>
              <a:rPr lang="ru-RU" sz="1600" b="1" smtClean="0"/>
              <a:t>загрязнение атмосферного воздуха</a:t>
            </a:r>
          </a:p>
          <a:p>
            <a:r>
              <a:rPr lang="ru-RU" sz="1600" b="1" smtClean="0"/>
              <a:t>загрязнение поверхностных и подземных водных источников</a:t>
            </a:r>
          </a:p>
          <a:p>
            <a:r>
              <a:rPr lang="ru-RU" sz="1600" b="1" smtClean="0"/>
              <a:t>размещение отходов производства и потребления;</a:t>
            </a:r>
          </a:p>
          <a:p>
            <a:r>
              <a:rPr lang="ru-RU" sz="1600" b="1" smtClean="0"/>
              <a:t>неудовлетворительное техническое состояние сооружений водохозяйственного комплекса</a:t>
            </a:r>
            <a:endParaRPr lang="ru-RU" sz="1600" b="1" smtClean="0">
              <a:latin typeface="Arial" charset="0"/>
            </a:endParaRPr>
          </a:p>
          <a:p>
            <a:r>
              <a:rPr lang="ru-RU" sz="1600" b="1" smtClean="0"/>
              <a:t>нерационально использование минеральных ресурсов</a:t>
            </a:r>
            <a:endParaRPr lang="ru-RU" sz="1600" b="1" smtClean="0">
              <a:latin typeface="Arial" charset="0"/>
            </a:endParaRPr>
          </a:p>
          <a:p>
            <a:r>
              <a:rPr lang="ru-RU" sz="1600" b="1" smtClean="0"/>
              <a:t>нерациональное использование животного мира</a:t>
            </a:r>
          </a:p>
        </p:txBody>
      </p:sp>
      <p:sp>
        <p:nvSpPr>
          <p:cNvPr id="564229" name="Rectangle 5"/>
          <p:cNvSpPr>
            <a:spLocks noGrp="1"/>
          </p:cNvSpPr>
          <p:nvPr>
            <p:ph type="body" sz="half" idx="3"/>
          </p:nvPr>
        </p:nvSpPr>
        <p:spPr>
          <a:xfrm>
            <a:off x="457200" y="4724400"/>
            <a:ext cx="8218488" cy="1873250"/>
          </a:xfrm>
          <a:solidFill>
            <a:srgbClr val="FFCC99">
              <a:alpha val="67000"/>
            </a:srgbClr>
          </a:solidFill>
          <a:ln w="38100">
            <a:solidFill>
              <a:srgbClr val="99330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98480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Задачи</a:t>
            </a:r>
          </a:p>
          <a:p>
            <a:pPr>
              <a:lnSpc>
                <a:spcPct val="80000"/>
              </a:lnSpc>
            </a:pPr>
            <a:r>
              <a:rPr lang="ru-RU" sz="1600" b="1" smtClean="0"/>
              <a:t>обеспечение охраны окружающей среды и экологической безопасности</a:t>
            </a:r>
          </a:p>
          <a:p>
            <a:pPr>
              <a:lnSpc>
                <a:spcPct val="80000"/>
              </a:lnSpc>
            </a:pPr>
            <a:r>
              <a:rPr lang="ru-RU" sz="1600" b="1" smtClean="0"/>
              <a:t>обеспечение охраны и рационального использования минерально-сырьевой базы</a:t>
            </a:r>
          </a:p>
          <a:p>
            <a:pPr>
              <a:lnSpc>
                <a:spcPct val="80000"/>
              </a:lnSpc>
            </a:pPr>
            <a:r>
              <a:rPr lang="ru-RU" sz="1600" b="1" smtClean="0"/>
              <a:t>уменьшение негативного воздействия отходов на окружающую среду</a:t>
            </a:r>
          </a:p>
          <a:p>
            <a:pPr>
              <a:lnSpc>
                <a:spcPct val="80000"/>
              </a:lnSpc>
            </a:pPr>
            <a:r>
              <a:rPr lang="ru-RU" sz="1600" b="1" smtClean="0"/>
              <a:t>обеспечение безопасной эксплуатации сооружений водохозяйственного комплекса Кировской области</a:t>
            </a:r>
          </a:p>
          <a:p>
            <a:pPr>
              <a:lnSpc>
                <a:spcPct val="80000"/>
              </a:lnSpc>
            </a:pPr>
            <a:r>
              <a:rPr lang="ru-RU" sz="1600" b="1" smtClean="0"/>
              <a:t>обеспечение охраны и рационального использования животного мира</a:t>
            </a:r>
          </a:p>
        </p:txBody>
      </p:sp>
      <p:pic>
        <p:nvPicPr>
          <p:cNvPr id="18437" name="Рисунок 8" descr="Эмблема департамент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115888"/>
            <a:ext cx="1433512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3025" y="58738"/>
            <a:ext cx="8997950" cy="6726237"/>
          </a:xfrm>
          <a:prstGeom prst="rect">
            <a:avLst/>
          </a:prstGeom>
          <a:noFill/>
          <a:ln w="38100" cap="sq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1763713" y="188913"/>
            <a:ext cx="6553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Экологические проблемы Кировской области</a:t>
            </a:r>
          </a:p>
          <a:p>
            <a:pPr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Цели и задачи государственной программы</a:t>
            </a:r>
          </a:p>
        </p:txBody>
      </p:sp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7CEDB873-9C13-49BA-B449-E1C9141B5247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2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0" name="Группа 4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19483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8" name="Прямоугольник 7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19486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рямоугольник 6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aphicFrame>
        <p:nvGraphicFramePr>
          <p:cNvPr id="19458" name="Диаграмма 11"/>
          <p:cNvGraphicFramePr>
            <a:graphicFrameLocks/>
          </p:cNvGraphicFramePr>
          <p:nvPr/>
        </p:nvGraphicFramePr>
        <p:xfrm>
          <a:off x="-47625" y="2924175"/>
          <a:ext cx="6940550" cy="3025775"/>
        </p:xfrm>
        <a:graphic>
          <a:graphicData uri="http://schemas.openxmlformats.org/presentationml/2006/ole">
            <p:oleObj spid="_x0000_s19458" r:id="rId4" imgW="6943946" imgH="3029975" progId="Excel.Sheet.8">
              <p:embed/>
            </p:oleObj>
          </a:graphicData>
        </a:graphic>
      </p:graphicFrame>
      <p:graphicFrame>
        <p:nvGraphicFramePr>
          <p:cNvPr id="19459" name="Диаграмма 12"/>
          <p:cNvGraphicFramePr>
            <a:graphicFrameLocks/>
          </p:cNvGraphicFramePr>
          <p:nvPr/>
        </p:nvGraphicFramePr>
        <p:xfrm>
          <a:off x="5815013" y="1446213"/>
          <a:ext cx="3703637" cy="2774950"/>
        </p:xfrm>
        <a:graphic>
          <a:graphicData uri="http://schemas.openxmlformats.org/presentationml/2006/ole">
            <p:oleObj spid="_x0000_s19459" name="Диаграмма" r:id="rId5" imgW="3705463" imgH="2771846" progId="Excel.Sheet.8">
              <p:embed/>
            </p:oleObj>
          </a:graphicData>
        </a:graphic>
      </p:graphicFrame>
      <p:sp>
        <p:nvSpPr>
          <p:cNvPr id="14" name="Правая фигурная скобка 13"/>
          <p:cNvSpPr>
            <a:spLocks/>
          </p:cNvSpPr>
          <p:nvPr/>
        </p:nvSpPr>
        <p:spPr bwMode="auto">
          <a:xfrm rot="5400000">
            <a:off x="963613" y="5191125"/>
            <a:ext cx="285750" cy="1285875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rgbClr val="347FD8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ru-RU">
              <a:latin typeface="+mn-lt"/>
            </a:endParaRPr>
          </a:p>
        </p:txBody>
      </p:sp>
      <p:sp>
        <p:nvSpPr>
          <p:cNvPr id="15" name="Правая фигурная скобка 14"/>
          <p:cNvSpPr>
            <a:spLocks/>
          </p:cNvSpPr>
          <p:nvPr/>
        </p:nvSpPr>
        <p:spPr bwMode="auto">
          <a:xfrm rot="5400000">
            <a:off x="2785269" y="4798219"/>
            <a:ext cx="357187" cy="2143125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rgbClr val="347FD8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ru-RU">
              <a:latin typeface="+mn-lt"/>
            </a:endParaRPr>
          </a:p>
        </p:txBody>
      </p:sp>
      <p:sp>
        <p:nvSpPr>
          <p:cNvPr id="17" name="Правая фигурная скобка 16"/>
          <p:cNvSpPr>
            <a:spLocks/>
          </p:cNvSpPr>
          <p:nvPr/>
        </p:nvSpPr>
        <p:spPr bwMode="auto">
          <a:xfrm rot="5400000">
            <a:off x="5214144" y="4798219"/>
            <a:ext cx="357187" cy="2143125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rgbClr val="347FD8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ru-RU">
              <a:latin typeface="+mn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19700" y="1557338"/>
            <a:ext cx="1928813" cy="488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Внебюджетные источники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380288" y="1125538"/>
            <a:ext cx="1619250" cy="55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Федеральный бюджет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451725" y="4003675"/>
            <a:ext cx="1368425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Областной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92725" y="2781300"/>
            <a:ext cx="144145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Местные бюджеты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750" y="5978525"/>
            <a:ext cx="1079500" cy="714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фактические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значения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7900" y="5981700"/>
            <a:ext cx="1296988" cy="714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прогнозные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значения</a:t>
            </a:r>
          </a:p>
        </p:txBody>
      </p:sp>
      <p:grpSp>
        <p:nvGrpSpPr>
          <p:cNvPr id="19470" name="Группа 32"/>
          <p:cNvGrpSpPr>
            <a:grpSpLocks/>
          </p:cNvGrpSpPr>
          <p:nvPr/>
        </p:nvGrpSpPr>
        <p:grpSpPr bwMode="auto">
          <a:xfrm>
            <a:off x="288925" y="3141663"/>
            <a:ext cx="6408738" cy="1584325"/>
            <a:chOff x="500034" y="3500438"/>
            <a:chExt cx="6215106" cy="140334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00034" y="4358196"/>
              <a:ext cx="785163" cy="2854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 dirty="0">
                  <a:solidFill>
                    <a:schemeClr val="tx1"/>
                  </a:solidFill>
                  <a:latin typeface="+mj-lt"/>
                </a:rPr>
                <a:t>238,5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214379" y="4358196"/>
              <a:ext cx="785163" cy="2854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 fontAlgn="t">
                <a:defRPr/>
              </a:pPr>
              <a:r>
                <a:rPr lang="ru-RU" sz="1600" i="1">
                  <a:solidFill>
                    <a:schemeClr val="tx1"/>
                  </a:solidFill>
                </a:rPr>
                <a:t>226,2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999542" y="4286481"/>
              <a:ext cx="786703" cy="285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>
                  <a:solidFill>
                    <a:schemeClr val="tx1"/>
                  </a:solidFill>
                </a:rPr>
                <a:t>249,2*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786245" y="4143053"/>
              <a:ext cx="785163" cy="285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>
                  <a:solidFill>
                    <a:schemeClr val="tx1"/>
                  </a:solidFill>
                </a:rPr>
                <a:t>283,1*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583724" y="4618335"/>
              <a:ext cx="785163" cy="285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 dirty="0">
                  <a:solidFill>
                    <a:schemeClr val="tx1"/>
                  </a:solidFill>
                  <a:latin typeface="+mj-lt"/>
                </a:rPr>
                <a:t>169,6</a:t>
              </a: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358110" y="3500438"/>
              <a:ext cx="785163" cy="2854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 dirty="0">
                  <a:solidFill>
                    <a:schemeClr val="tx1"/>
                  </a:solidFill>
                  <a:latin typeface="+mj-lt"/>
                </a:rPr>
                <a:t>432,4</a:t>
              </a: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072455" y="3572152"/>
              <a:ext cx="785163" cy="285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 dirty="0">
                  <a:solidFill>
                    <a:schemeClr val="tx1"/>
                  </a:solidFill>
                  <a:latin typeface="+mj-lt"/>
                </a:rPr>
                <a:t>407,2</a:t>
              </a: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29977" y="3643866"/>
              <a:ext cx="785163" cy="2854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i="1" dirty="0">
                  <a:solidFill>
                    <a:schemeClr val="tx1"/>
                  </a:solidFill>
                  <a:latin typeface="+mj-lt"/>
                </a:rPr>
                <a:t>402,3</a:t>
              </a:r>
            </a:p>
          </p:txBody>
        </p:sp>
      </p:grpSp>
      <p:sp>
        <p:nvSpPr>
          <p:cNvPr id="34" name="Овал 33"/>
          <p:cNvSpPr/>
          <p:nvPr/>
        </p:nvSpPr>
        <p:spPr>
          <a:xfrm>
            <a:off x="887413" y="1268413"/>
            <a:ext cx="2892425" cy="2017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Всего </a:t>
            </a:r>
          </a:p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2 4</a:t>
            </a:r>
            <a:r>
              <a:rPr lang="ru-RU" sz="2400" b="1">
                <a:solidFill>
                  <a:srgbClr val="FFFFFF"/>
                </a:solidFill>
                <a:latin typeface="Arial" charset="0"/>
              </a:rPr>
              <a:t>08</a:t>
            </a:r>
            <a:r>
              <a:rPr lang="ru-RU" sz="2400" b="1">
                <a:solidFill>
                  <a:srgbClr val="FFFFFF"/>
                </a:solidFill>
              </a:rPr>
              <a:t>,</a:t>
            </a:r>
            <a:r>
              <a:rPr lang="ru-RU" sz="2400" b="1">
                <a:solidFill>
                  <a:srgbClr val="FFFFFF"/>
                </a:solidFill>
                <a:latin typeface="Arial" charset="0"/>
              </a:rPr>
              <a:t>5</a:t>
            </a:r>
          </a:p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млн. рублей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892300" y="6027738"/>
            <a:ext cx="2214563" cy="714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В соответствии с Законом об областном бюджете на 2015 год и плановый период 2016-2017 годов</a:t>
            </a:r>
          </a:p>
        </p:txBody>
      </p:sp>
      <p:sp>
        <p:nvSpPr>
          <p:cNvPr id="569376" name="Rectangle 32"/>
          <p:cNvSpPr>
            <a:spLocks noChangeArrowheads="1"/>
          </p:cNvSpPr>
          <p:nvPr/>
        </p:nvSpPr>
        <p:spPr bwMode="auto">
          <a:xfrm>
            <a:off x="1547813" y="188913"/>
            <a:ext cx="68405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Финансовое обеспечение государственной программы, млн. рублей</a:t>
            </a:r>
          </a:p>
        </p:txBody>
      </p:sp>
      <p:sp>
        <p:nvSpPr>
          <p:cNvPr id="19474" name="Rectangle 39"/>
          <p:cNvSpPr>
            <a:spLocks noChangeArrowheads="1"/>
          </p:cNvSpPr>
          <p:nvPr/>
        </p:nvSpPr>
        <p:spPr bwMode="auto">
          <a:xfrm>
            <a:off x="5867400" y="6477000"/>
            <a:ext cx="2952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800"/>
              <a:t>*Учтены средства согласно заявке на выделение средств федерального бюджета, представленной в МПР РФ</a:t>
            </a:r>
          </a:p>
        </p:txBody>
      </p:sp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71263D54-DFAD-4638-BD4D-17C875858AEC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3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6" name="Группа 4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20523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8" name="Прямоугольник 7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20526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рямоугольник 6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1" name="Номер слайда 10"/>
          <p:cNvSpPr txBox="1">
            <a:spLocks noGrp="1"/>
          </p:cNvSpPr>
          <p:nvPr/>
        </p:nvSpPr>
        <p:spPr>
          <a:xfrm>
            <a:off x="6948488" y="6337300"/>
            <a:ext cx="2133600" cy="476250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D6DADA85-6EB7-47D4-AD34-D0A82BEB7ABC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4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1692275" y="188913"/>
            <a:ext cx="69119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Основные целевые показатели эффективности  реализации государственной программы</a:t>
            </a:r>
          </a:p>
        </p:txBody>
      </p:sp>
      <p:sp>
        <p:nvSpPr>
          <p:cNvPr id="20509" name="Rectangle 13"/>
          <p:cNvSpPr>
            <a:spLocks noChangeArrowheads="1"/>
          </p:cNvSpPr>
          <p:nvPr/>
        </p:nvSpPr>
        <p:spPr bwMode="auto">
          <a:xfrm>
            <a:off x="34925" y="1165225"/>
            <a:ext cx="53276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300" b="1">
                <a:solidFill>
                  <a:srgbClr val="006600"/>
                </a:solidFill>
                <a:latin typeface="Calibri" pitchFamily="34" charset="0"/>
              </a:rPr>
              <a:t>Доля водохозяйственных участков, класс качества которых (по индексу загрязнения вод) повысился, в общем количестве  водохозяйственных участков, расположенных на территории субъекта Российской Федерации, %</a:t>
            </a:r>
          </a:p>
        </p:txBody>
      </p:sp>
      <p:graphicFrame>
        <p:nvGraphicFramePr>
          <p:cNvPr id="20485" name="Object 15"/>
          <p:cNvGraphicFramePr>
            <a:graphicFrameLocks noChangeAspect="1"/>
          </p:cNvGraphicFramePr>
          <p:nvPr/>
        </p:nvGraphicFramePr>
        <p:xfrm>
          <a:off x="5591175" y="1049338"/>
          <a:ext cx="3206750" cy="939800"/>
        </p:xfrm>
        <a:graphic>
          <a:graphicData uri="http://schemas.openxmlformats.org/presentationml/2006/ole">
            <p:oleObj spid="_x0000_s20485" r:id="rId4" imgW="3206774" imgH="938865" progId="Excel.Sheet.8">
              <p:embed/>
            </p:oleObj>
          </a:graphicData>
        </a:graphic>
      </p:graphicFrame>
      <p:cxnSp>
        <p:nvCxnSpPr>
          <p:cNvPr id="20510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5715000" y="1196975"/>
            <a:ext cx="0" cy="5226050"/>
          </a:xfrm>
          <a:prstGeom prst="line">
            <a:avLst/>
          </a:prstGeom>
          <a:noFill/>
          <a:ln w="6350" algn="ctr">
            <a:solidFill>
              <a:srgbClr val="379750"/>
            </a:solidFill>
            <a:prstDash val="dash"/>
            <a:round/>
            <a:headEnd/>
            <a:tailEnd/>
          </a:ln>
        </p:spPr>
      </p:cxnSp>
      <p:cxnSp>
        <p:nvCxnSpPr>
          <p:cNvPr id="20511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7226300" y="1196975"/>
            <a:ext cx="0" cy="5226050"/>
          </a:xfrm>
          <a:prstGeom prst="line">
            <a:avLst/>
          </a:prstGeom>
          <a:noFill/>
          <a:ln w="6350" algn="ctr">
            <a:solidFill>
              <a:srgbClr val="379750"/>
            </a:solidFill>
            <a:prstDash val="dash"/>
            <a:round/>
            <a:headEnd/>
            <a:tailEnd/>
          </a:ln>
        </p:spPr>
      </p:cxnSp>
      <p:cxnSp>
        <p:nvCxnSpPr>
          <p:cNvPr id="20512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8739188" y="1196975"/>
            <a:ext cx="0" cy="5226050"/>
          </a:xfrm>
          <a:prstGeom prst="line">
            <a:avLst/>
          </a:prstGeom>
          <a:noFill/>
          <a:ln w="6350" algn="ctr">
            <a:solidFill>
              <a:srgbClr val="379750"/>
            </a:solidFill>
            <a:prstDash val="dash"/>
            <a:round/>
            <a:headEnd/>
            <a:tailEnd/>
          </a:ln>
        </p:spPr>
      </p:cxnSp>
      <p:sp>
        <p:nvSpPr>
          <p:cNvPr id="20513" name="Text Box 71"/>
          <p:cNvSpPr txBox="1">
            <a:spLocks noChangeArrowheads="1"/>
          </p:cNvSpPr>
          <p:nvPr/>
        </p:nvSpPr>
        <p:spPr bwMode="auto">
          <a:xfrm>
            <a:off x="5354638" y="6375400"/>
            <a:ext cx="71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6600"/>
                </a:solidFill>
                <a:latin typeface="Calibri" pitchFamily="34" charset="0"/>
              </a:rPr>
              <a:t>2011</a:t>
            </a:r>
          </a:p>
        </p:txBody>
      </p:sp>
      <p:sp>
        <p:nvSpPr>
          <p:cNvPr id="20514" name="Text Box 71"/>
          <p:cNvSpPr txBox="1">
            <a:spLocks noChangeArrowheads="1"/>
          </p:cNvSpPr>
          <p:nvPr/>
        </p:nvSpPr>
        <p:spPr bwMode="auto">
          <a:xfrm>
            <a:off x="6938963" y="6375400"/>
            <a:ext cx="71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6600"/>
                </a:solidFill>
                <a:latin typeface="Calibri" pitchFamily="34" charset="0"/>
              </a:rPr>
              <a:t>2014</a:t>
            </a:r>
          </a:p>
        </p:txBody>
      </p:sp>
      <p:sp>
        <p:nvSpPr>
          <p:cNvPr id="20515" name="Text Box 71"/>
          <p:cNvSpPr txBox="1">
            <a:spLocks noChangeArrowheads="1"/>
          </p:cNvSpPr>
          <p:nvPr/>
        </p:nvSpPr>
        <p:spPr bwMode="auto">
          <a:xfrm>
            <a:off x="8316913" y="6381750"/>
            <a:ext cx="71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6600"/>
                </a:solidFill>
                <a:latin typeface="Calibri" pitchFamily="34" charset="0"/>
              </a:rPr>
              <a:t>2020</a:t>
            </a:r>
          </a:p>
        </p:txBody>
      </p:sp>
      <p:sp>
        <p:nvSpPr>
          <p:cNvPr id="20516" name="Rectangle 22"/>
          <p:cNvSpPr>
            <a:spLocks noChangeArrowheads="1"/>
          </p:cNvSpPr>
          <p:nvPr/>
        </p:nvSpPr>
        <p:spPr bwMode="auto">
          <a:xfrm>
            <a:off x="34925" y="2060575"/>
            <a:ext cx="51117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solidFill>
                  <a:schemeClr val="accent1"/>
                </a:solidFill>
                <a:latin typeface="Calibri" pitchFamily="34" charset="0"/>
              </a:rPr>
              <a:t>Доля площади особо охраняемых природных территорий в общей площади территории области, %</a:t>
            </a:r>
          </a:p>
        </p:txBody>
      </p:sp>
      <p:graphicFrame>
        <p:nvGraphicFramePr>
          <p:cNvPr id="20493" name="Object 23"/>
          <p:cNvGraphicFramePr>
            <a:graphicFrameLocks noChangeAspect="1"/>
          </p:cNvGraphicFramePr>
          <p:nvPr/>
        </p:nvGraphicFramePr>
        <p:xfrm>
          <a:off x="5584825" y="1930400"/>
          <a:ext cx="3203575" cy="850900"/>
        </p:xfrm>
        <a:graphic>
          <a:graphicData uri="http://schemas.openxmlformats.org/presentationml/2006/ole">
            <p:oleObj spid="_x0000_s20493" name="Диаграмма" r:id="rId5" imgW="3038380" imgH="809601" progId="Excel.Sheet.8">
              <p:embed/>
            </p:oleObj>
          </a:graphicData>
        </a:graphic>
      </p:graphicFrame>
      <p:sp>
        <p:nvSpPr>
          <p:cNvPr id="20517" name="Rectangle 24"/>
          <p:cNvSpPr>
            <a:spLocks noChangeArrowheads="1"/>
          </p:cNvSpPr>
          <p:nvPr/>
        </p:nvSpPr>
        <p:spPr bwMode="auto">
          <a:xfrm>
            <a:off x="34925" y="2638425"/>
            <a:ext cx="44021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300" b="1">
                <a:solidFill>
                  <a:srgbClr val="006600"/>
                </a:solidFill>
                <a:latin typeface="Calibri" pitchFamily="34" charset="0"/>
              </a:rPr>
              <a:t>Количество закрытых (в том числе ликвидированных или </a:t>
            </a:r>
          </a:p>
          <a:p>
            <a:r>
              <a:rPr lang="ru-RU" sz="1300" b="1">
                <a:solidFill>
                  <a:srgbClr val="006600"/>
                </a:solidFill>
                <a:latin typeface="Calibri" pitchFamily="34" charset="0"/>
              </a:rPr>
              <a:t>рекультивированных) свалок бытовых отходов, ед.</a:t>
            </a:r>
          </a:p>
        </p:txBody>
      </p:sp>
      <p:graphicFrame>
        <p:nvGraphicFramePr>
          <p:cNvPr id="20495" name="Object 25"/>
          <p:cNvGraphicFramePr>
            <a:graphicFrameLocks noChangeAspect="1"/>
          </p:cNvGraphicFramePr>
          <p:nvPr/>
        </p:nvGraphicFramePr>
        <p:xfrm>
          <a:off x="5591175" y="2401888"/>
          <a:ext cx="3206750" cy="739775"/>
        </p:xfrm>
        <a:graphic>
          <a:graphicData uri="http://schemas.openxmlformats.org/presentationml/2006/ole">
            <p:oleObj spid="_x0000_s20495" name="Диаграмма" r:id="rId6" imgW="3206774" imgH="743776" progId="Excel.Sheet.8">
              <p:embed/>
            </p:oleObj>
          </a:graphicData>
        </a:graphic>
      </p:graphicFrame>
      <p:sp>
        <p:nvSpPr>
          <p:cNvPr id="20518" name="Rectangle 26"/>
          <p:cNvSpPr>
            <a:spLocks noChangeArrowheads="1"/>
          </p:cNvSpPr>
          <p:nvPr/>
        </p:nvSpPr>
        <p:spPr bwMode="auto">
          <a:xfrm>
            <a:off x="34925" y="3265488"/>
            <a:ext cx="54006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solidFill>
                  <a:schemeClr val="accent1"/>
                </a:solidFill>
                <a:latin typeface="Calibri" pitchFamily="34" charset="0"/>
              </a:rPr>
              <a:t>Доля населенных пунктов, охваченных системами сбора и удаления коммунальных отходов, от общего количества населенных пунктов, %</a:t>
            </a:r>
          </a:p>
        </p:txBody>
      </p:sp>
      <p:graphicFrame>
        <p:nvGraphicFramePr>
          <p:cNvPr id="20497" name="Object 27"/>
          <p:cNvGraphicFramePr>
            <a:graphicFrameLocks noChangeAspect="1"/>
          </p:cNvGraphicFramePr>
          <p:nvPr/>
        </p:nvGraphicFramePr>
        <p:xfrm>
          <a:off x="5581650" y="3073400"/>
          <a:ext cx="3206750" cy="787400"/>
        </p:xfrm>
        <a:graphic>
          <a:graphicData uri="http://schemas.openxmlformats.org/presentationml/2006/ole">
            <p:oleObj spid="_x0000_s20497" r:id="rId7" imgW="3206774" imgH="786452" progId="Excel.Sheet.8">
              <p:embed/>
            </p:oleObj>
          </a:graphicData>
        </a:graphic>
      </p:graphicFrame>
      <p:sp>
        <p:nvSpPr>
          <p:cNvPr id="20519" name="Rectangle 28"/>
          <p:cNvSpPr>
            <a:spLocks noChangeArrowheads="1"/>
          </p:cNvSpPr>
          <p:nvPr/>
        </p:nvSpPr>
        <p:spPr bwMode="auto">
          <a:xfrm>
            <a:off x="34925" y="3830638"/>
            <a:ext cx="5354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006600"/>
                </a:solidFill>
                <a:latin typeface="Calibri" pitchFamily="34" charset="0"/>
              </a:rPr>
              <a:t>Доля населения, проживающего на подверженных негативному </a:t>
            </a:r>
          </a:p>
          <a:p>
            <a:r>
              <a:rPr lang="ru-RU" sz="1200" b="1">
                <a:solidFill>
                  <a:srgbClr val="006600"/>
                </a:solidFill>
                <a:latin typeface="Calibri" pitchFamily="34" charset="0"/>
              </a:rPr>
              <a:t>воздействию вод территориях, защищенного в результате проведения</a:t>
            </a:r>
          </a:p>
          <a:p>
            <a:r>
              <a:rPr lang="ru-RU" sz="1200" b="1">
                <a:solidFill>
                  <a:srgbClr val="006600"/>
                </a:solidFill>
                <a:latin typeface="Calibri" pitchFamily="34" charset="0"/>
              </a:rPr>
              <a:t>мероприятий по повышению защищенности от негативного воздействия</a:t>
            </a:r>
          </a:p>
          <a:p>
            <a:r>
              <a:rPr lang="ru-RU" sz="1200" b="1">
                <a:solidFill>
                  <a:srgbClr val="006600"/>
                </a:solidFill>
                <a:latin typeface="Calibri" pitchFamily="34" charset="0"/>
              </a:rPr>
              <a:t>вод, в общем количестве населения, проживающего на таких территориях, %</a:t>
            </a:r>
          </a:p>
        </p:txBody>
      </p:sp>
      <p:graphicFrame>
        <p:nvGraphicFramePr>
          <p:cNvPr id="20499" name="Object 29"/>
          <p:cNvGraphicFramePr>
            <a:graphicFrameLocks noChangeAspect="1"/>
          </p:cNvGraphicFramePr>
          <p:nvPr/>
        </p:nvGraphicFramePr>
        <p:xfrm>
          <a:off x="5583238" y="3716338"/>
          <a:ext cx="3206750" cy="787400"/>
        </p:xfrm>
        <a:graphic>
          <a:graphicData uri="http://schemas.openxmlformats.org/presentationml/2006/ole">
            <p:oleObj spid="_x0000_s20499" r:id="rId8" imgW="3206774" imgH="786452" progId="Excel.Sheet.8">
              <p:embed/>
            </p:oleObj>
          </a:graphicData>
        </a:graphic>
      </p:graphicFrame>
      <p:sp>
        <p:nvSpPr>
          <p:cNvPr id="20520" name="Rectangle 30"/>
          <p:cNvSpPr>
            <a:spLocks noChangeArrowheads="1"/>
          </p:cNvSpPr>
          <p:nvPr/>
        </p:nvSpPr>
        <p:spPr bwMode="auto">
          <a:xfrm>
            <a:off x="34925" y="4708525"/>
            <a:ext cx="48593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solidFill>
                  <a:schemeClr val="accent1"/>
                </a:solidFill>
                <a:latin typeface="Calibri" pitchFamily="34" charset="0"/>
              </a:rPr>
              <a:t>Протяженность новых и реконструированных сооружений инженерной защиты и берегоукрепления, км.</a:t>
            </a:r>
          </a:p>
        </p:txBody>
      </p:sp>
      <p:graphicFrame>
        <p:nvGraphicFramePr>
          <p:cNvPr id="20501" name="Object 31"/>
          <p:cNvGraphicFramePr>
            <a:graphicFrameLocks noChangeAspect="1"/>
          </p:cNvGraphicFramePr>
          <p:nvPr/>
        </p:nvGraphicFramePr>
        <p:xfrm>
          <a:off x="5583238" y="4441825"/>
          <a:ext cx="3206750" cy="787400"/>
        </p:xfrm>
        <a:graphic>
          <a:graphicData uri="http://schemas.openxmlformats.org/presentationml/2006/ole">
            <p:oleObj spid="_x0000_s20501" r:id="rId9" imgW="3206774" imgH="792549" progId="Excel.Sheet.8">
              <p:embed/>
            </p:oleObj>
          </a:graphicData>
        </a:graphic>
      </p:graphicFrame>
      <p:sp>
        <p:nvSpPr>
          <p:cNvPr id="20521" name="Rectangle 32"/>
          <p:cNvSpPr>
            <a:spLocks noChangeArrowheads="1"/>
          </p:cNvSpPr>
          <p:nvPr/>
        </p:nvSpPr>
        <p:spPr bwMode="auto">
          <a:xfrm>
            <a:off x="34925" y="5245100"/>
            <a:ext cx="53546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300" b="1">
                <a:solidFill>
                  <a:srgbClr val="006600"/>
                </a:solidFill>
                <a:latin typeface="Calibri" pitchFamily="34" charset="0"/>
              </a:rPr>
              <a:t>Количество гидротехнических сооружений, приведенных в безопасное</a:t>
            </a:r>
          </a:p>
          <a:p>
            <a:r>
              <a:rPr lang="ru-RU" sz="1300" b="1">
                <a:solidFill>
                  <a:srgbClr val="006600"/>
                </a:solidFill>
                <a:latin typeface="Calibri" pitchFamily="34" charset="0"/>
              </a:rPr>
              <a:t>техническое состояние, ед.</a:t>
            </a:r>
          </a:p>
        </p:txBody>
      </p:sp>
      <p:graphicFrame>
        <p:nvGraphicFramePr>
          <p:cNvPr id="20503" name="Object 33"/>
          <p:cNvGraphicFramePr>
            <a:graphicFrameLocks noChangeAspect="1"/>
          </p:cNvGraphicFramePr>
          <p:nvPr/>
        </p:nvGraphicFramePr>
        <p:xfrm>
          <a:off x="5591175" y="5018088"/>
          <a:ext cx="3206750" cy="787400"/>
        </p:xfrm>
        <a:graphic>
          <a:graphicData uri="http://schemas.openxmlformats.org/presentationml/2006/ole">
            <p:oleObj spid="_x0000_s20503" r:id="rId10" imgW="3206774" imgH="786452" progId="Excel.Sheet.8">
              <p:embed/>
            </p:oleObj>
          </a:graphicData>
        </a:graphic>
      </p:graphicFrame>
      <p:sp>
        <p:nvSpPr>
          <p:cNvPr id="20522" name="Rectangle 34"/>
          <p:cNvSpPr>
            <a:spLocks noChangeArrowheads="1"/>
          </p:cNvSpPr>
          <p:nvPr/>
        </p:nvSpPr>
        <p:spPr bwMode="auto">
          <a:xfrm>
            <a:off x="34925" y="5765800"/>
            <a:ext cx="5722938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300" b="1">
                <a:solidFill>
                  <a:schemeClr val="accent1"/>
                </a:solidFill>
                <a:latin typeface="Calibri" pitchFamily="34" charset="0"/>
              </a:rPr>
              <a:t>Доля гидротехнических сооружений, приведенных в безопасное </a:t>
            </a:r>
          </a:p>
          <a:p>
            <a:r>
              <a:rPr lang="ru-RU" sz="1300" b="1">
                <a:solidFill>
                  <a:schemeClr val="accent1"/>
                </a:solidFill>
                <a:latin typeface="Calibri" pitchFamily="34" charset="0"/>
              </a:rPr>
              <a:t>техническое состояние, в общем количестве гидротехнических сооружений </a:t>
            </a:r>
          </a:p>
          <a:p>
            <a:r>
              <a:rPr lang="ru-RU" sz="1300" b="1">
                <a:solidFill>
                  <a:schemeClr val="accent1"/>
                </a:solidFill>
                <a:latin typeface="Calibri" pitchFamily="34" charset="0"/>
              </a:rPr>
              <a:t>с неудовлетворительным и опасным уровнем безопасности, %</a:t>
            </a:r>
          </a:p>
        </p:txBody>
      </p:sp>
      <p:graphicFrame>
        <p:nvGraphicFramePr>
          <p:cNvPr id="20505" name="Object 35"/>
          <p:cNvGraphicFramePr>
            <a:graphicFrameLocks noChangeAspect="1"/>
          </p:cNvGraphicFramePr>
          <p:nvPr/>
        </p:nvGraphicFramePr>
        <p:xfrm>
          <a:off x="5591175" y="5594350"/>
          <a:ext cx="3206750" cy="787400"/>
        </p:xfrm>
        <a:graphic>
          <a:graphicData uri="http://schemas.openxmlformats.org/presentationml/2006/ole">
            <p:oleObj spid="_x0000_s20505" r:id="rId11" imgW="3206774" imgH="786452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432" name="Группа 18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605441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12" name="Прямоугольник 11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605444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Прямоугольник 8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6" name="Номер слайда 5"/>
          <p:cNvSpPr txBox="1">
            <a:spLocks noGrp="1"/>
          </p:cNvSpPr>
          <p:nvPr/>
        </p:nvSpPr>
        <p:spPr>
          <a:xfrm>
            <a:off x="6670675" y="6308725"/>
            <a:ext cx="2365375" cy="476250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1DD5ECA-E116-4BEF-9F4E-324A833C8185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5</a:t>
            </a:fld>
            <a:endParaRPr lang="ru-RU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05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05435" name="Rectangle 3"/>
          <p:cNvSpPr>
            <a:spLocks noChangeArrowheads="1"/>
          </p:cNvSpPr>
          <p:nvPr/>
        </p:nvSpPr>
        <p:spPr bwMode="auto">
          <a:xfrm>
            <a:off x="0" y="700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1407" name="Rectangle 15"/>
          <p:cNvSpPr>
            <a:spLocks noChangeArrowheads="1"/>
          </p:cNvSpPr>
          <p:nvPr/>
        </p:nvSpPr>
        <p:spPr bwMode="auto">
          <a:xfrm>
            <a:off x="1331913" y="53975"/>
            <a:ext cx="7345362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Итоги реализации государственной программы  Кировской области</a:t>
            </a:r>
            <a:r>
              <a:rPr lang="ru-RU" sz="25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5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 2014 году </a:t>
            </a:r>
          </a:p>
        </p:txBody>
      </p:sp>
      <p:graphicFrame>
        <p:nvGraphicFramePr>
          <p:cNvPr id="605243" name="Object 1"/>
          <p:cNvGraphicFramePr>
            <a:graphicFrameLocks/>
          </p:cNvGraphicFramePr>
          <p:nvPr/>
        </p:nvGraphicFramePr>
        <p:xfrm>
          <a:off x="107950" y="1638300"/>
          <a:ext cx="4411663" cy="2386013"/>
        </p:xfrm>
        <a:graphic>
          <a:graphicData uri="http://schemas.openxmlformats.org/presentationml/2006/ole">
            <p:oleObj spid="_x0000_s605243" name="Диаграмма" r:id="rId4" imgW="4591074" imgH="2485811" progId="Excel.Sheet.8">
              <p:embed/>
            </p:oleObj>
          </a:graphicData>
        </a:graphic>
      </p:graphicFrame>
      <p:sp>
        <p:nvSpPr>
          <p:cNvPr id="498716" name="Rectangle 28"/>
          <p:cNvSpPr>
            <a:spLocks noChangeArrowheads="1"/>
          </p:cNvSpPr>
          <p:nvPr/>
        </p:nvSpPr>
        <p:spPr bwMode="auto">
          <a:xfrm>
            <a:off x="5002213" y="1206500"/>
            <a:ext cx="3962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Динамика показателей регионального </a:t>
            </a:r>
          </a:p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государственного экологического надзора по</a:t>
            </a:r>
          </a:p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взысканию штрафов в 2012-2014 г. (тыс. руб.)</a:t>
            </a:r>
          </a:p>
        </p:txBody>
      </p:sp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539750" y="1196975"/>
            <a:ext cx="3384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Соотношение проверок регионального </a:t>
            </a:r>
          </a:p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государственного экологического надзора по ресурсам (%)</a:t>
            </a:r>
          </a:p>
        </p:txBody>
      </p:sp>
      <p:graphicFrame>
        <p:nvGraphicFramePr>
          <p:cNvPr id="605394" name="Object 210"/>
          <p:cNvGraphicFramePr>
            <a:graphicFrameLocks noChangeAspect="1"/>
          </p:cNvGraphicFramePr>
          <p:nvPr/>
        </p:nvGraphicFramePr>
        <p:xfrm>
          <a:off x="5876925" y="4371975"/>
          <a:ext cx="3282950" cy="2500313"/>
        </p:xfrm>
        <a:graphic>
          <a:graphicData uri="http://schemas.openxmlformats.org/presentationml/2006/ole">
            <p:oleObj spid="_x0000_s605394" name="Диаграмма" r:id="rId5" imgW="3685961" imgH="2809851" progId="MSGraph.Chart.8">
              <p:embed followColorScheme="full"/>
            </p:oleObj>
          </a:graphicData>
        </a:graphic>
      </p:graphicFrame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5076825" y="4076700"/>
            <a:ext cx="38877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Динамика показателей федерального</a:t>
            </a:r>
          </a:p>
          <a:p>
            <a:pPr algn="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государственного охотничьего надзора по</a:t>
            </a:r>
          </a:p>
          <a:p>
            <a:pPr algn="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взысканию штрафов в 2012-2014 г. (тыс. руб.)</a:t>
            </a:r>
          </a:p>
        </p:txBody>
      </p:sp>
      <p:graphicFrame>
        <p:nvGraphicFramePr>
          <p:cNvPr id="605413" name="Object 229"/>
          <p:cNvGraphicFramePr>
            <a:graphicFrameLocks noChangeAspect="1"/>
          </p:cNvGraphicFramePr>
          <p:nvPr/>
        </p:nvGraphicFramePr>
        <p:xfrm>
          <a:off x="34925" y="4459288"/>
          <a:ext cx="3529013" cy="2371725"/>
        </p:xfrm>
        <a:graphic>
          <a:graphicData uri="http://schemas.openxmlformats.org/presentationml/2006/ole">
            <p:oleObj spid="_x0000_s605413" name="Диаграмма" r:id="rId6" imgW="4105513" imgH="2762345" progId="MSGraph.Chart.8">
              <p:embed followColorScheme="full"/>
            </p:oleObj>
          </a:graphicData>
        </a:graphic>
      </p:graphicFrame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261938" y="3933825"/>
            <a:ext cx="4310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Результаты рейдовых мероприятий в сфере охраны животного мира в 2012-2014 г. (ед.)</a:t>
            </a:r>
          </a:p>
        </p:txBody>
      </p:sp>
      <p:graphicFrame>
        <p:nvGraphicFramePr>
          <p:cNvPr id="605415" name="Object 231"/>
          <p:cNvGraphicFramePr>
            <a:graphicFrameLocks noChangeAspect="1"/>
          </p:cNvGraphicFramePr>
          <p:nvPr/>
        </p:nvGraphicFramePr>
        <p:xfrm>
          <a:off x="2987675" y="3933825"/>
          <a:ext cx="3371850" cy="2551113"/>
        </p:xfrm>
        <a:graphic>
          <a:graphicData uri="http://schemas.openxmlformats.org/presentationml/2006/ole">
            <p:oleObj spid="_x0000_s605415" name="Диаграмма" r:id="rId7" imgW="3514939" imgH="2657332" progId="MSGraph.Chart.8">
              <p:embed followColorScheme="full"/>
            </p:oleObj>
          </a:graphicData>
        </a:graphic>
      </p:graphicFrame>
      <p:graphicFrame>
        <p:nvGraphicFramePr>
          <p:cNvPr id="605431" name="Object 247"/>
          <p:cNvGraphicFramePr>
            <a:graphicFrameLocks noChangeAspect="1"/>
          </p:cNvGraphicFramePr>
          <p:nvPr/>
        </p:nvGraphicFramePr>
        <p:xfrm>
          <a:off x="5141913" y="1774825"/>
          <a:ext cx="3079750" cy="2320925"/>
        </p:xfrm>
        <a:graphic>
          <a:graphicData uri="http://schemas.openxmlformats.org/presentationml/2006/ole">
            <p:oleObj spid="_x0000_s605431" name="Диаграмма" r:id="rId8" imgW="5000625" imgH="3771971" progId="MSGraph.Chart.8">
              <p:embed followColorScheme="full"/>
            </p:oleObj>
          </a:graphicData>
        </a:graphic>
      </p:graphicFrame>
      <p:sp>
        <p:nvSpPr>
          <p:cNvPr id="47106" name="Rectangle 2"/>
          <p:cNvSpPr>
            <a:spLocks/>
          </p:cNvSpPr>
          <p:nvPr/>
        </p:nvSpPr>
        <p:spPr bwMode="auto">
          <a:xfrm>
            <a:off x="3132138" y="763588"/>
            <a:ext cx="39608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Надзорная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9550" name="Object 2"/>
          <p:cNvGraphicFramePr>
            <a:graphicFrameLocks noChangeAspect="1"/>
          </p:cNvGraphicFramePr>
          <p:nvPr/>
        </p:nvGraphicFramePr>
        <p:xfrm>
          <a:off x="34925" y="1412875"/>
          <a:ext cx="4537075" cy="2136775"/>
        </p:xfrm>
        <a:graphic>
          <a:graphicData uri="http://schemas.openxmlformats.org/presentationml/2006/ole">
            <p:oleObj spid="_x0000_s619550" name="Диаграмма" r:id="rId3" imgW="8877110" imgH="4000500" progId="Excel.Sheet.8">
              <p:embed/>
            </p:oleObj>
          </a:graphicData>
        </a:graphic>
      </p:graphicFrame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323850" y="1196975"/>
            <a:ext cx="36004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Динамика численности лося, тыс. особей</a:t>
            </a:r>
          </a:p>
        </p:txBody>
      </p:sp>
      <p:sp>
        <p:nvSpPr>
          <p:cNvPr id="619566" name="Line 11"/>
          <p:cNvSpPr>
            <a:spLocks noChangeShapeType="1"/>
          </p:cNvSpPr>
          <p:nvPr/>
        </p:nvSpPr>
        <p:spPr bwMode="auto">
          <a:xfrm>
            <a:off x="3635375" y="1700213"/>
            <a:ext cx="792163" cy="73025"/>
          </a:xfrm>
          <a:prstGeom prst="line">
            <a:avLst/>
          </a:prstGeom>
          <a:noFill/>
          <a:ln w="31750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619567" name="Группа 18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619602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12" name="Прямоугольник 11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619605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Прямоугольник 8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aphicFrame>
        <p:nvGraphicFramePr>
          <p:cNvPr id="619564" name="Object 18"/>
          <p:cNvGraphicFramePr>
            <a:graphicFrameLocks/>
          </p:cNvGraphicFramePr>
          <p:nvPr/>
        </p:nvGraphicFramePr>
        <p:xfrm>
          <a:off x="95250" y="4005263"/>
          <a:ext cx="4476750" cy="2736850"/>
        </p:xfrm>
        <a:graphic>
          <a:graphicData uri="http://schemas.openxmlformats.org/presentationml/2006/ole">
            <p:oleObj spid="_x0000_s619564" name="Диаграмма" r:id="rId5" imgW="8867608" imgH="5086136" progId="Excel.Sheet.8">
              <p:embed/>
            </p:oleObj>
          </a:graphicData>
        </a:graphic>
      </p:graphicFrame>
      <p:sp>
        <p:nvSpPr>
          <p:cNvPr id="619568" name="Text Box 26"/>
          <p:cNvSpPr txBox="1">
            <a:spLocks noChangeArrowheads="1"/>
          </p:cNvSpPr>
          <p:nvPr/>
        </p:nvSpPr>
        <p:spPr bwMode="auto">
          <a:xfrm>
            <a:off x="323850" y="4076700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000" b="1">
                <a:solidFill>
                  <a:srgbClr val="C00000"/>
                </a:solidFill>
                <a:latin typeface="Calibri" pitchFamily="34" charset="0"/>
              </a:rPr>
              <a:t>Тенденция роста численности кабана прервана в связи с угрозой африканской чумы свиней (АЧС )</a:t>
            </a:r>
          </a:p>
        </p:txBody>
      </p:sp>
      <p:sp>
        <p:nvSpPr>
          <p:cNvPr id="619569" name="Line 11"/>
          <p:cNvSpPr>
            <a:spLocks noChangeShapeType="1"/>
          </p:cNvSpPr>
          <p:nvPr/>
        </p:nvSpPr>
        <p:spPr bwMode="auto">
          <a:xfrm>
            <a:off x="3059113" y="4579938"/>
            <a:ext cx="792162" cy="144462"/>
          </a:xfrm>
          <a:prstGeom prst="line">
            <a:avLst/>
          </a:prstGeom>
          <a:noFill/>
          <a:ln w="31750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79388" y="3716338"/>
            <a:ext cx="4176712" cy="360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Динамика численности кабана, тыс. особей</a:t>
            </a:r>
          </a:p>
        </p:txBody>
      </p:sp>
      <p:sp>
        <p:nvSpPr>
          <p:cNvPr id="600083" name="Rectangle 19"/>
          <p:cNvSpPr>
            <a:spLocks noChangeArrowheads="1"/>
          </p:cNvSpPr>
          <p:nvPr/>
        </p:nvSpPr>
        <p:spPr bwMode="auto">
          <a:xfrm>
            <a:off x="1547813" y="188913"/>
            <a:ext cx="68405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Охрана и использование животного мира и водных биологических ресурсов</a:t>
            </a:r>
            <a:endParaRPr lang="ru-RU" sz="2400" b="1">
              <a:solidFill>
                <a:srgbClr val="11596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19598" name="Rectangle 78"/>
          <p:cNvSpPr>
            <a:spLocks noChangeArrowheads="1"/>
          </p:cNvSpPr>
          <p:nvPr/>
        </p:nvSpPr>
        <p:spPr bwMode="auto">
          <a:xfrm>
            <a:off x="4464050" y="1196975"/>
            <a:ext cx="4572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Сведения об охотничьем</a:t>
            </a:r>
            <a:r>
              <a:rPr lang="ru-RU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хозяйстве и водных биологических ресурсах Кировской области в 2014 году</a:t>
            </a:r>
          </a:p>
        </p:txBody>
      </p:sp>
      <p:graphicFrame>
        <p:nvGraphicFramePr>
          <p:cNvPr id="620012" name="Group 492"/>
          <p:cNvGraphicFramePr>
            <a:graphicFrameLocks noGrp="1"/>
          </p:cNvGraphicFramePr>
          <p:nvPr/>
        </p:nvGraphicFramePr>
        <p:xfrm>
          <a:off x="4643438" y="1916113"/>
          <a:ext cx="4249737" cy="4752975"/>
        </p:xfrm>
        <a:graphic>
          <a:graphicData uri="http://schemas.openxmlformats.org/drawingml/2006/table">
            <a:tbl>
              <a:tblPr/>
              <a:tblGrid>
                <a:gridCol w="1903412"/>
                <a:gridCol w="2346325"/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79 видов и групп видов охотничьих ресурсов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53 вида птиц,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26 видов зверей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11,7 млн.га охотугодий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86 % - закреплённых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14% -общедоступных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89 охотпользователей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40 обществ. организаций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 ИП, прочие 10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36 коммерческих обществ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ок. 800 рабочих мест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195"/>
                      </a:srgbClr>
                    </a:solidFill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35 тыс. охотников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(45 тыс. ед. охотничьего оружия)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34,4 тыс.охотников-любителей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ок.600 промысловиков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ок. 250  туристов ежегодно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205 ООПТ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416, 7 тыс. га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195"/>
                      </a:srgb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 охотничьих заказников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193,8 тыс. га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43 рыбопромысловых участка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Промышленные – 22 уч.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Товарные – 21 уч.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195"/>
                      </a:srgbClr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26 пользователей рыбопромысловыми участками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 – промышленное рыбоводство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 – товарное рыбоводство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75475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CBC2459-4E5E-4937-80C1-A23E98C0DC13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6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484" name="Группа 18"/>
          <p:cNvGrpSpPr>
            <a:grpSpLocks/>
          </p:cNvGrpSpPr>
          <p:nvPr/>
        </p:nvGrpSpPr>
        <p:grpSpPr bwMode="auto">
          <a:xfrm>
            <a:off x="0" y="28575"/>
            <a:ext cx="9144000" cy="6784975"/>
            <a:chOff x="0" y="0"/>
            <a:chExt cx="9144000" cy="6784975"/>
          </a:xfrm>
        </p:grpSpPr>
        <p:grpSp>
          <p:nvGrpSpPr>
            <p:cNvPr id="617526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12" name="Прямоугольник 11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617529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Прямоугольник 8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6" name="Номер слайда 5"/>
          <p:cNvSpPr txBox="1">
            <a:spLocks noGrp="1"/>
          </p:cNvSpPr>
          <p:nvPr/>
        </p:nvSpPr>
        <p:spPr>
          <a:xfrm>
            <a:off x="6553200" y="6265863"/>
            <a:ext cx="2411413" cy="476250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50F4264C-2A63-45C0-BFD9-0A03185CB4A8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617483" name="Диаграмма 13"/>
          <p:cNvGraphicFramePr>
            <a:graphicFrameLocks/>
          </p:cNvGraphicFramePr>
          <p:nvPr/>
        </p:nvGraphicFramePr>
        <p:xfrm>
          <a:off x="107950" y="2070100"/>
          <a:ext cx="4530725" cy="2582863"/>
        </p:xfrm>
        <a:graphic>
          <a:graphicData uri="http://schemas.openxmlformats.org/presentationml/2006/ole">
            <p:oleObj spid="_x0000_s617483" name="Лист" r:id="rId4" imgW="8410551" imgH="4791099" progId="Excel.Sheet.8">
              <p:embed/>
            </p:oleObj>
          </a:graphicData>
        </a:graphic>
      </p:graphicFrame>
      <p:graphicFrame>
        <p:nvGraphicFramePr>
          <p:cNvPr id="617532" name="Group 60"/>
          <p:cNvGraphicFramePr>
            <a:graphicFrameLocks noGrp="1"/>
          </p:cNvGraphicFramePr>
          <p:nvPr/>
        </p:nvGraphicFramePr>
        <p:xfrm>
          <a:off x="179388" y="1628775"/>
          <a:ext cx="3168650" cy="504825"/>
        </p:xfrm>
        <a:graphic>
          <a:graphicData uri="http://schemas.openxmlformats.org/drawingml/2006/table">
            <a:tbl>
              <a:tblPr/>
              <a:tblGrid>
                <a:gridCol w="792162"/>
                <a:gridCol w="792163"/>
                <a:gridCol w="792162"/>
                <a:gridCol w="792163"/>
              </a:tblGrid>
              <a:tr h="211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2012 год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2013 год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2014 год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Освоено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14,3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11,4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14,0</a:t>
                      </a:r>
                    </a:p>
                  </a:txBody>
                  <a:tcPr marL="65314" marR="65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5230" name="Rectangle 46"/>
          <p:cNvSpPr>
            <a:spLocks noChangeArrowheads="1"/>
          </p:cNvSpPr>
          <p:nvPr/>
        </p:nvSpPr>
        <p:spPr bwMode="auto">
          <a:xfrm>
            <a:off x="107950" y="1195388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 области водных отношений</a:t>
            </a:r>
          </a:p>
        </p:txBody>
      </p:sp>
      <p:sp>
        <p:nvSpPr>
          <p:cNvPr id="617510" name="Text Box 71"/>
          <p:cNvSpPr txBox="1">
            <a:spLocks noChangeArrowheads="1"/>
          </p:cNvSpPr>
          <p:nvPr/>
        </p:nvSpPr>
        <p:spPr bwMode="auto">
          <a:xfrm>
            <a:off x="2627313" y="1412875"/>
            <a:ext cx="7921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>
                <a:latin typeface="Calibri" pitchFamily="34" charset="0"/>
              </a:rPr>
              <a:t>млн.рублей</a:t>
            </a:r>
          </a:p>
        </p:txBody>
      </p:sp>
      <p:sp>
        <p:nvSpPr>
          <p:cNvPr id="617511" name="Text Box 13"/>
          <p:cNvSpPr txBox="1">
            <a:spLocks noChangeArrowheads="1"/>
          </p:cNvSpPr>
          <p:nvPr/>
        </p:nvSpPr>
        <p:spPr bwMode="auto">
          <a:xfrm>
            <a:off x="1908175" y="4508500"/>
            <a:ext cx="2303463" cy="854075"/>
          </a:xfrm>
          <a:prstGeom prst="rect">
            <a:avLst/>
          </a:prstGeom>
          <a:solidFill>
            <a:srgbClr val="DCFEA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 Определение границ водоохранных зон и прибрежных защитных полос водных объектов на территории области  общей протяженностью 1398 км</a:t>
            </a:r>
          </a:p>
        </p:txBody>
      </p:sp>
      <p:sp>
        <p:nvSpPr>
          <p:cNvPr id="2" name="Rectangle 46"/>
          <p:cNvSpPr>
            <a:spLocks noChangeArrowheads="1"/>
          </p:cNvSpPr>
          <p:nvPr/>
        </p:nvSpPr>
        <p:spPr bwMode="auto">
          <a:xfrm>
            <a:off x="1619250" y="188913"/>
            <a:ext cx="68405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Выполнение мероприятий в рамках переданных полномочий субъекта РФ в 2014 году</a:t>
            </a:r>
          </a:p>
        </p:txBody>
      </p:sp>
      <p:pic>
        <p:nvPicPr>
          <p:cNvPr id="617513" name="Рисунок 4" descr="G:\Белая Холуница_Игор Ледцки благородный олень  2013\Овсяное поле_Верхошижемский район_прав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2887663"/>
            <a:ext cx="2016125" cy="1404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7514" name="Text Box 13"/>
          <p:cNvSpPr txBox="1">
            <a:spLocks noChangeArrowheads="1"/>
          </p:cNvSpPr>
          <p:nvPr/>
        </p:nvSpPr>
        <p:spPr bwMode="auto">
          <a:xfrm>
            <a:off x="4787900" y="1463675"/>
            <a:ext cx="4249738" cy="1389063"/>
          </a:xfrm>
          <a:prstGeom prst="rect">
            <a:avLst/>
          </a:prstGeom>
          <a:solidFill>
            <a:srgbClr val="DCFE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900" b="1">
                <a:latin typeface="Times New Roman" pitchFamily="18" charset="0"/>
              </a:rPr>
              <a:t> Осуществлен посев 16 кормовых полей в Юрьянском, Богородском, Верхошижемском районах общей площадью 15,2 га.</a:t>
            </a:r>
            <a:endParaRPr lang="ru-RU" sz="900" b="1"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900" b="1">
                <a:latin typeface="Times New Roman" pitchFamily="18" charset="0"/>
              </a:rPr>
              <a:t>Произведена выкладка соли и обустройство 12 крытых солонцов для лося в 5 районах области. 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900" b="1">
                <a:latin typeface="Times New Roman" pitchFamily="18" charset="0"/>
              </a:rPr>
              <a:t>Извлечено из водных объектов рыбохозяйственного значения на путях миграции нерестовых участков 129 штук запрещенных орудий лова – сетей.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900" b="1">
                <a:latin typeface="Times New Roman" pitchFamily="18" charset="0"/>
              </a:rPr>
              <a:t>Очищено 5 км береговой полосы от мусора на озёрах: Килейное, Черное, Елховое, пруды: Липатниковский, Адаминский, Торфяное. </a:t>
            </a:r>
          </a:p>
        </p:txBody>
      </p:sp>
      <p:pic>
        <p:nvPicPr>
          <p:cNvPr id="617515" name="Picture 83" descr="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8513" y="2876550"/>
            <a:ext cx="1887537" cy="141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7516" name="Rectangle 51"/>
          <p:cNvSpPr>
            <a:spLocks/>
          </p:cNvSpPr>
          <p:nvPr/>
        </p:nvSpPr>
        <p:spPr bwMode="auto">
          <a:xfrm>
            <a:off x="5219700" y="2852738"/>
            <a:ext cx="1368425" cy="26828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lIns="54000" tIns="36000" rIns="54000" bIns="0" anchor="ctr"/>
          <a:lstStyle/>
          <a:p>
            <a:pPr algn="ctr">
              <a:lnSpc>
                <a:spcPts val="1100"/>
              </a:lnSpc>
            </a:pPr>
            <a:r>
              <a:rPr lang="ru-RU" altLang="ru-RU" sz="1200" b="1">
                <a:solidFill>
                  <a:srgbClr val="003366"/>
                </a:solidFill>
                <a:latin typeface="Calibri" pitchFamily="34" charset="0"/>
              </a:rPr>
              <a:t>Кормовое поле</a:t>
            </a:r>
          </a:p>
        </p:txBody>
      </p:sp>
      <p:sp>
        <p:nvSpPr>
          <p:cNvPr id="617517" name="Rectangle 51"/>
          <p:cNvSpPr>
            <a:spLocks/>
          </p:cNvSpPr>
          <p:nvPr/>
        </p:nvSpPr>
        <p:spPr bwMode="auto">
          <a:xfrm>
            <a:off x="7019925" y="4005263"/>
            <a:ext cx="1008063" cy="2159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lIns="54000" tIns="36000" rIns="54000" bIns="0" anchor="ctr"/>
          <a:lstStyle/>
          <a:p>
            <a:pPr algn="ctr">
              <a:lnSpc>
                <a:spcPts val="1100"/>
              </a:lnSpc>
            </a:pPr>
            <a:r>
              <a:rPr lang="ru-RU" altLang="ru-RU" sz="1200" b="1">
                <a:solidFill>
                  <a:schemeClr val="bg1"/>
                </a:solidFill>
                <a:latin typeface="Calibri" pitchFamily="34" charset="0"/>
              </a:rPr>
              <a:t>Солонцы</a:t>
            </a:r>
          </a:p>
        </p:txBody>
      </p:sp>
      <p:sp>
        <p:nvSpPr>
          <p:cNvPr id="617518" name="Text Box 13"/>
          <p:cNvSpPr txBox="1">
            <a:spLocks noChangeArrowheads="1"/>
          </p:cNvSpPr>
          <p:nvPr/>
        </p:nvSpPr>
        <p:spPr bwMode="auto">
          <a:xfrm>
            <a:off x="4787900" y="4581525"/>
            <a:ext cx="4251325" cy="706438"/>
          </a:xfrm>
          <a:prstGeom prst="rect">
            <a:avLst/>
          </a:prstGeom>
          <a:solidFill>
            <a:srgbClr val="DCFE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900" b="1">
                <a:latin typeface="Times New Roman" pitchFamily="18" charset="0"/>
              </a:rPr>
              <a:t>Извлечено из водных объектов рыбохозяйственного значения на путях миграции нерестовых участков 129 штук запрещенных орудий лова – сетей.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900" b="1">
                <a:latin typeface="Times New Roman" pitchFamily="18" charset="0"/>
              </a:rPr>
              <a:t>Очищено 5 км береговой полосы от мусора на озёрах: Килейное, Черное, Елховое, пруды: Липатниковский, Адаминский, Торфяное. </a:t>
            </a:r>
          </a:p>
        </p:txBody>
      </p:sp>
      <p:sp>
        <p:nvSpPr>
          <p:cNvPr id="3" name="Rectangle 59"/>
          <p:cNvSpPr>
            <a:spLocks noChangeArrowheads="1"/>
          </p:cNvSpPr>
          <p:nvPr/>
        </p:nvSpPr>
        <p:spPr bwMode="auto">
          <a:xfrm>
            <a:off x="4716463" y="1179513"/>
            <a:ext cx="4221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 области охраны и использования животного мира</a:t>
            </a:r>
          </a:p>
        </p:txBody>
      </p:sp>
      <p:sp>
        <p:nvSpPr>
          <p:cNvPr id="4" name="Rectangle 60"/>
          <p:cNvSpPr>
            <a:spLocks noChangeArrowheads="1"/>
          </p:cNvSpPr>
          <p:nvPr/>
        </p:nvSpPr>
        <p:spPr bwMode="auto">
          <a:xfrm>
            <a:off x="4756150" y="4276725"/>
            <a:ext cx="3487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 области водных биологических ресурсов</a:t>
            </a:r>
          </a:p>
        </p:txBody>
      </p:sp>
      <p:pic>
        <p:nvPicPr>
          <p:cNvPr id="617521" name="Picture 67" descr="IMG_20140515_132556"/>
          <p:cNvPicPr>
            <a:picLocks noChangeAspect="1" noChangeArrowheads="1"/>
          </p:cNvPicPr>
          <p:nvPr/>
        </p:nvPicPr>
        <p:blipFill>
          <a:blip r:embed="rId7"/>
          <a:srcRect l="739" r="739"/>
          <a:stretch>
            <a:fillRect/>
          </a:stretch>
        </p:blipFill>
        <p:spPr bwMode="auto">
          <a:xfrm>
            <a:off x="4787900" y="5292725"/>
            <a:ext cx="1903413" cy="14493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7522" name="Picture 70" descr="IMG_20140608_140948"/>
          <p:cNvPicPr>
            <a:picLocks noChangeAspect="1" noChangeArrowheads="1"/>
          </p:cNvPicPr>
          <p:nvPr/>
        </p:nvPicPr>
        <p:blipFill>
          <a:blip r:embed="rId8"/>
          <a:srcRect l="1477" r="1477"/>
          <a:stretch>
            <a:fillRect/>
          </a:stretch>
        </p:blipFill>
        <p:spPr bwMode="auto">
          <a:xfrm>
            <a:off x="6804025" y="5294313"/>
            <a:ext cx="1874838" cy="1447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3491" name="Picture 3" descr="Река Луза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7950" y="4508500"/>
            <a:ext cx="1798638" cy="1200150"/>
          </a:xfrm>
          <a:prstGeom prst="rect">
            <a:avLst/>
          </a:prstGeom>
          <a:noFill/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sp>
        <p:nvSpPr>
          <p:cNvPr id="617524" name="Text Box 13"/>
          <p:cNvSpPr txBox="1">
            <a:spLocks noChangeArrowheads="1"/>
          </p:cNvSpPr>
          <p:nvPr/>
        </p:nvSpPr>
        <p:spPr bwMode="auto">
          <a:xfrm>
            <a:off x="827088" y="5735638"/>
            <a:ext cx="2303462" cy="1006475"/>
          </a:xfrm>
          <a:prstGeom prst="rect">
            <a:avLst/>
          </a:prstGeom>
          <a:solidFill>
            <a:srgbClr val="DCFEA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Выполнение работ по закреплению на местности границ водоохранных зон и прибрежных защитных полос на реках специальными информационными знаками общей протяженностью 479 км</a:t>
            </a:r>
          </a:p>
        </p:txBody>
      </p:sp>
      <p:pic>
        <p:nvPicPr>
          <p:cNvPr id="46085" name="Picture 5" descr="IMG_1122"/>
          <p:cNvPicPr>
            <a:picLocks noChangeAspect="1" noChangeArrowheads="1"/>
          </p:cNvPicPr>
          <p:nvPr/>
        </p:nvPicPr>
        <p:blipFill>
          <a:blip r:embed="rId10"/>
          <a:srcRect l="14693" r="7347"/>
          <a:stretch>
            <a:fillRect/>
          </a:stretch>
        </p:blipFill>
        <p:spPr bwMode="auto">
          <a:xfrm>
            <a:off x="3132138" y="5332413"/>
            <a:ext cx="1512887" cy="14097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569" name="Группа 4"/>
          <p:cNvGrpSpPr>
            <a:grpSpLocks/>
          </p:cNvGrpSpPr>
          <p:nvPr/>
        </p:nvGrpSpPr>
        <p:grpSpPr bwMode="auto">
          <a:xfrm>
            <a:off x="0" y="28575"/>
            <a:ext cx="9144000" cy="6784975"/>
            <a:chOff x="0" y="0"/>
            <a:chExt cx="9144000" cy="6784975"/>
          </a:xfrm>
        </p:grpSpPr>
        <p:grpSp>
          <p:nvGrpSpPr>
            <p:cNvPr id="621580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8" name="Прямоугольник 7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621583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рямоугольник 6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2051050" y="260350"/>
            <a:ext cx="5400675" cy="692150"/>
          </a:xfrm>
        </p:spPr>
        <p:txBody>
          <a:bodyPr/>
          <a:lstStyle/>
          <a:p>
            <a:pPr>
              <a:defRPr/>
            </a:pPr>
            <a:r>
              <a:rPr lang="ru-RU" sz="2400" b="1" smtClean="0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Охрана водных объектов</a:t>
            </a:r>
          </a:p>
        </p:txBody>
      </p:sp>
      <p:sp>
        <p:nvSpPr>
          <p:cNvPr id="11" name="Номер слайда 10"/>
          <p:cNvSpPr txBox="1">
            <a:spLocks noGrp="1"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C93179DB-C676-463E-8902-025F0F2A9256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8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21572" name="Text Box 13"/>
          <p:cNvSpPr txBox="1">
            <a:spLocks noChangeArrowheads="1"/>
          </p:cNvSpPr>
          <p:nvPr/>
        </p:nvSpPr>
        <p:spPr bwMode="auto">
          <a:xfrm>
            <a:off x="107950" y="5202238"/>
            <a:ext cx="5111750" cy="1539875"/>
          </a:xfrm>
          <a:prstGeom prst="rect">
            <a:avLst/>
          </a:prstGeom>
          <a:solidFill>
            <a:srgbClr val="DCFE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 капитальный ремонт очистных сооружений МУП «Водоканал» г. Кирово-Чепецка, ОАО «Кировские коммунальные системы», ЗАО «Санаторий Нижнеивкино»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 реконструкция очистных сооружений ОАО «Кировские коммунальные системы», ООО «Чепецкнефтепродукт», МУП «Водоканал»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 выполнены работы по созданию  установки очистки промливневых сточных вод ООО «ГалоПолимер Кирово-Чепецк»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000" b="1">
                <a:latin typeface="Times New Roman" pitchFamily="18" charset="0"/>
              </a:rPr>
              <a:t>разработана проектная документация на реконструкцию очистных сооружений канализации мкр. Каринторф МУП «Водоканал» г. Кирово-Чепецка </a:t>
            </a:r>
          </a:p>
        </p:txBody>
      </p:sp>
      <p:pic>
        <p:nvPicPr>
          <p:cNvPr id="621573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566863"/>
            <a:ext cx="3816350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53" name="Text Box 14"/>
          <p:cNvSpPr txBox="1">
            <a:spLocks noChangeArrowheads="1"/>
          </p:cNvSpPr>
          <p:nvPr/>
        </p:nvSpPr>
        <p:spPr bwMode="auto">
          <a:xfrm>
            <a:off x="107950" y="1160463"/>
            <a:ext cx="4751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Снижение антропогенной нагрузки на водные объекты и водосборные территории </a:t>
            </a:r>
            <a:r>
              <a:rPr lang="ru-RU" sz="1200" b="1">
                <a:latin typeface="Calibri" pitchFamily="34" charset="0"/>
              </a:rPr>
              <a:t>(внебюджетные средства, млн.руб.)</a:t>
            </a:r>
          </a:p>
        </p:txBody>
      </p:sp>
      <p:pic>
        <p:nvPicPr>
          <p:cNvPr id="621575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6650" y="1743075"/>
            <a:ext cx="4017963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6"/>
          <p:cNvSpPr>
            <a:spLocks/>
          </p:cNvSpPr>
          <p:nvPr/>
        </p:nvSpPr>
        <p:spPr bwMode="auto">
          <a:xfrm>
            <a:off x="5076825" y="1268413"/>
            <a:ext cx="390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Динамика состояния поверхностных водных объектов на территории Кировской области</a:t>
            </a:r>
          </a:p>
        </p:txBody>
      </p:sp>
      <p:sp>
        <p:nvSpPr>
          <p:cNvPr id="621577" name="Text Box 13"/>
          <p:cNvSpPr txBox="1">
            <a:spLocks noChangeArrowheads="1"/>
          </p:cNvSpPr>
          <p:nvPr/>
        </p:nvSpPr>
        <p:spPr bwMode="auto">
          <a:xfrm>
            <a:off x="5148263" y="4883150"/>
            <a:ext cx="3816350" cy="185896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100" b="1" u="sng">
                <a:latin typeface="Times New Roman" pitchFamily="18" charset="0"/>
              </a:rPr>
              <a:t>наблюдения за состоянием водных объектов: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100" b="1">
                <a:latin typeface="Times New Roman" pitchFamily="18" charset="0"/>
              </a:rPr>
              <a:t> берегов– 41,1 п.км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100" b="1">
                <a:latin typeface="Times New Roman" pitchFamily="18" charset="0"/>
              </a:rPr>
              <a:t> водоохранных зон– 77,1 п.км</a:t>
            </a:r>
          </a:p>
          <a:p>
            <a:pPr>
              <a:spcBef>
                <a:spcPct val="50000"/>
              </a:spcBef>
            </a:pPr>
            <a:r>
              <a:rPr lang="ru-RU" sz="1100" b="1" u="sng">
                <a:latin typeface="Times New Roman" pitchFamily="18" charset="0"/>
              </a:rPr>
              <a:t>обследование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100" b="1">
                <a:latin typeface="Times New Roman" pitchFamily="18" charset="0"/>
              </a:rPr>
              <a:t> потенциально опасных водохранилищ и прудов, не имеющих собственника – 3,1 п.км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100" b="1">
                <a:latin typeface="Times New Roman" pitchFamily="18" charset="0"/>
              </a:rPr>
              <a:t> гидротехнических сооружений инженерной защиты от неблагоприятного воздействия вод – 17,7 п.км.</a:t>
            </a:r>
          </a:p>
        </p:txBody>
      </p:sp>
      <p:pic>
        <p:nvPicPr>
          <p:cNvPr id="621578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8525" y="3394075"/>
            <a:ext cx="2305050" cy="182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06229" name="Rectangle 21"/>
          <p:cNvSpPr>
            <a:spLocks noChangeArrowheads="1"/>
          </p:cNvSpPr>
          <p:nvPr/>
        </p:nvSpPr>
        <p:spPr bwMode="auto">
          <a:xfrm>
            <a:off x="5219700" y="4430713"/>
            <a:ext cx="3600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Ведение государственного мониторинга</a:t>
            </a:r>
          </a:p>
          <a:p>
            <a:pPr algn="ctr"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водных объектов</a:t>
            </a:r>
          </a:p>
        </p:txBody>
      </p:sp>
      <p:sp>
        <p:nvSpPr>
          <p:cNvPr id="621586" name="Text Box 15"/>
          <p:cNvSpPr txBox="1">
            <a:spLocks noChangeArrowheads="1"/>
          </p:cNvSpPr>
          <p:nvPr/>
        </p:nvSpPr>
        <p:spPr bwMode="auto">
          <a:xfrm>
            <a:off x="3563938" y="47244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2014 год</a:t>
            </a:r>
          </a:p>
        </p:txBody>
      </p:sp>
      <p:sp>
        <p:nvSpPr>
          <p:cNvPr id="13" name="Номер слайда 12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EAE16D79-D55B-4277-9A1F-953A176BCD49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8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7" name="Группа 7"/>
          <p:cNvGrpSpPr>
            <a:grpSpLocks/>
          </p:cNvGrpSpPr>
          <p:nvPr/>
        </p:nvGrpSpPr>
        <p:grpSpPr bwMode="auto">
          <a:xfrm>
            <a:off x="0" y="0"/>
            <a:ext cx="9144000" cy="6784975"/>
            <a:chOff x="0" y="0"/>
            <a:chExt cx="9144000" cy="6784975"/>
          </a:xfrm>
        </p:grpSpPr>
        <p:grpSp>
          <p:nvGrpSpPr>
            <p:cNvPr id="23576" name="Группа 12"/>
            <p:cNvGrpSpPr>
              <a:grpSpLocks/>
            </p:cNvGrpSpPr>
            <p:nvPr/>
          </p:nvGrpSpPr>
          <p:grpSpPr bwMode="auto">
            <a:xfrm>
              <a:off x="0" y="0"/>
              <a:ext cx="9144000" cy="1196752"/>
              <a:chOff x="0" y="0"/>
              <a:chExt cx="9144000" cy="1196752"/>
            </a:xfrm>
          </p:grpSpPr>
          <p:sp>
            <p:nvSpPr>
              <p:cNvPr id="11" name="Прямоугольник 10"/>
              <p:cNvSpPr/>
              <p:nvPr/>
            </p:nvSpPr>
            <p:spPr bwMode="auto">
              <a:xfrm>
                <a:off x="0" y="0"/>
                <a:ext cx="9144000" cy="1196975"/>
              </a:xfrm>
              <a:prstGeom prst="rect">
                <a:avLst/>
              </a:prstGeom>
              <a:solidFill>
                <a:srgbClr val="C0FE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/>
              </a:p>
            </p:txBody>
          </p:sp>
          <p:pic>
            <p:nvPicPr>
              <p:cNvPr id="23579" name="Рисунок 11" descr="Эмблема департамент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5739" y="138113"/>
                <a:ext cx="1342760" cy="98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60325" y="1190625"/>
                <a:ext cx="9013825" cy="317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73025" y="58738"/>
              <a:ext cx="8997950" cy="6726237"/>
            </a:xfrm>
            <a:prstGeom prst="rect">
              <a:avLst/>
            </a:prstGeom>
            <a:noFill/>
            <a:ln w="38100" cap="sq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" name="Заголовок 6"/>
          <p:cNvSpPr>
            <a:spLocks/>
          </p:cNvSpPr>
          <p:nvPr/>
        </p:nvSpPr>
        <p:spPr bwMode="auto">
          <a:xfrm>
            <a:off x="323850" y="1196975"/>
            <a:ext cx="36004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Обеспечение безопасности ГТС (млн. руб.)</a:t>
            </a:r>
          </a:p>
        </p:txBody>
      </p:sp>
      <p:sp>
        <p:nvSpPr>
          <p:cNvPr id="12" name="Номер слайда 11"/>
          <p:cNvSpPr txBox="1">
            <a:spLocks noGrp="1"/>
          </p:cNvSpPr>
          <p:nvPr/>
        </p:nvSpPr>
        <p:spPr>
          <a:xfrm>
            <a:off x="6877050" y="644842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8B8570DC-E9B2-49B4-8ED7-884F481F1182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9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23556" name="Object 10"/>
          <p:cNvGraphicFramePr>
            <a:graphicFrameLocks noChangeAspect="1"/>
          </p:cNvGraphicFramePr>
          <p:nvPr/>
        </p:nvGraphicFramePr>
        <p:xfrm>
          <a:off x="107950" y="1350963"/>
          <a:ext cx="4748213" cy="2149475"/>
        </p:xfrm>
        <a:graphic>
          <a:graphicData uri="http://schemas.openxmlformats.org/presentationml/2006/ole">
            <p:oleObj spid="_x0000_s23556" name="Лист" r:id="rId4" imgW="5038630" imgH="2276284" progId="Excel.Sheet.8">
              <p:embed/>
            </p:oleObj>
          </a:graphicData>
        </a:graphic>
      </p:graphicFrame>
      <p:sp>
        <p:nvSpPr>
          <p:cNvPr id="563213" name="Rectangle 13"/>
          <p:cNvSpPr>
            <a:spLocks noChangeArrowheads="1"/>
          </p:cNvSpPr>
          <p:nvPr/>
        </p:nvSpPr>
        <p:spPr bwMode="auto">
          <a:xfrm>
            <a:off x="1835150" y="188913"/>
            <a:ext cx="64087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Развитие водохозяйственного комплекса </a:t>
            </a:r>
          </a:p>
          <a:p>
            <a:pPr algn="ctr"/>
            <a:r>
              <a:rPr lang="ru-RU" sz="2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Кировской области</a:t>
            </a:r>
          </a:p>
        </p:txBody>
      </p:sp>
      <p:sp>
        <p:nvSpPr>
          <p:cNvPr id="425998" name="Rectangle 14"/>
          <p:cNvSpPr>
            <a:spLocks noChangeArrowheads="1"/>
          </p:cNvSpPr>
          <p:nvPr/>
        </p:nvSpPr>
        <p:spPr bwMode="auto">
          <a:xfrm>
            <a:off x="5292725" y="1196975"/>
            <a:ext cx="3743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Капитальный  ремонт гидроузла на </a:t>
            </a:r>
          </a:p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р. Шурминка у с. Шурма Уржумского района</a:t>
            </a:r>
          </a:p>
        </p:txBody>
      </p:sp>
      <p:pic>
        <p:nvPicPr>
          <p:cNvPr id="23562" name="Picture 15" descr="2804201214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1700213"/>
            <a:ext cx="2087562" cy="156527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63" name="Picture 14" descr="Шурм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8488" y="2798763"/>
            <a:ext cx="2087562" cy="156686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66" name="Text Box 13"/>
          <p:cNvSpPr txBox="1">
            <a:spLocks noChangeArrowheads="1"/>
          </p:cNvSpPr>
          <p:nvPr/>
        </p:nvSpPr>
        <p:spPr bwMode="auto">
          <a:xfrm>
            <a:off x="5148263" y="5224463"/>
            <a:ext cx="38163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Times New Roman" pitchFamily="18" charset="0"/>
              </a:rPr>
              <a:t>- Капитальный ремонт крепления верхового откоса плотины и крепления откосов водоотводящего канала гидроузла Белохолуницкого водохранилища</a:t>
            </a:r>
          </a:p>
        </p:txBody>
      </p:sp>
      <p:sp>
        <p:nvSpPr>
          <p:cNvPr id="23567" name="Rectangle 13"/>
          <p:cNvSpPr>
            <a:spLocks noChangeArrowheads="1"/>
          </p:cNvSpPr>
          <p:nvPr/>
        </p:nvSpPr>
        <p:spPr bwMode="auto">
          <a:xfrm>
            <a:off x="5148263" y="5872163"/>
            <a:ext cx="360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</a:rPr>
              <a:t>- Капитальный ремонт гидроузла на р. Ивкина у д. Воронье Верхошижемского района</a:t>
            </a:r>
          </a:p>
        </p:txBody>
      </p:sp>
      <p:sp>
        <p:nvSpPr>
          <p:cNvPr id="23568" name="Text Box 12"/>
          <p:cNvSpPr txBox="1">
            <a:spLocks noChangeArrowheads="1"/>
          </p:cNvSpPr>
          <p:nvPr/>
        </p:nvSpPr>
        <p:spPr bwMode="auto">
          <a:xfrm>
            <a:off x="5148263" y="6303963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Times New Roman" pitchFamily="18" charset="0"/>
              </a:rPr>
              <a:t>- Строительство берегоукрепления р. Тойменка г. Вятские Поляны</a:t>
            </a:r>
          </a:p>
        </p:txBody>
      </p:sp>
      <p:sp>
        <p:nvSpPr>
          <p:cNvPr id="426005" name="Rectangle 21"/>
          <p:cNvSpPr>
            <a:spLocks noChangeArrowheads="1"/>
          </p:cNvSpPr>
          <p:nvPr/>
        </p:nvSpPr>
        <p:spPr bwMode="auto">
          <a:xfrm>
            <a:off x="5148263" y="4995863"/>
            <a:ext cx="3527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159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Разработка проектной документации на:</a:t>
            </a:r>
          </a:p>
        </p:txBody>
      </p:sp>
      <p:pic>
        <p:nvPicPr>
          <p:cNvPr id="2" name="Рисунок 13" descr="\\Server1\общая\Горченко\Тойменка\IMG_4314.JPG"/>
          <p:cNvPicPr>
            <a:picLocks noChangeAspect="1" noChangeArrowheads="1"/>
          </p:cNvPicPr>
          <p:nvPr/>
        </p:nvPicPr>
        <p:blipFill>
          <a:blip r:embed="rId7"/>
          <a:srcRect r="7353"/>
          <a:stretch>
            <a:fillRect/>
          </a:stretch>
        </p:blipFill>
        <p:spPr bwMode="auto">
          <a:xfrm>
            <a:off x="3995738" y="3375025"/>
            <a:ext cx="2305050" cy="16891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/>
          <a:srcRect l="13787"/>
          <a:stretch>
            <a:fillRect/>
          </a:stretch>
        </p:blipFill>
        <p:spPr bwMode="auto">
          <a:xfrm>
            <a:off x="107950" y="3733800"/>
            <a:ext cx="2663825" cy="192722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572" name="Прямоугольник 15"/>
          <p:cNvSpPr>
            <a:spLocks noChangeArrowheads="1"/>
          </p:cNvSpPr>
          <p:nvPr/>
        </p:nvSpPr>
        <p:spPr bwMode="auto">
          <a:xfrm>
            <a:off x="107950" y="3429000"/>
            <a:ext cx="2303463" cy="3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81315" tIns="90657" rIns="181315" bIns="90657">
            <a:spAutoFit/>
          </a:bodyPr>
          <a:lstStyle/>
          <a:p>
            <a:r>
              <a:rPr lang="ru-RU" sz="1000" b="1">
                <a:solidFill>
                  <a:srgbClr val="C00000"/>
                </a:solidFill>
                <a:latin typeface="Calibri" pitchFamily="34" charset="0"/>
              </a:rPr>
              <a:t>Белохолуницкое водохранилище</a:t>
            </a:r>
          </a:p>
        </p:txBody>
      </p:sp>
      <p:pic>
        <p:nvPicPr>
          <p:cNvPr id="17" name="Picture 3" descr="2013-08-12 Воронье 06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24075" y="4722813"/>
            <a:ext cx="2592388" cy="195738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574" name="Прямоугольник 14"/>
          <p:cNvSpPr>
            <a:spLocks noChangeArrowheads="1"/>
          </p:cNvSpPr>
          <p:nvPr/>
        </p:nvSpPr>
        <p:spPr bwMode="auto">
          <a:xfrm>
            <a:off x="2051050" y="4652963"/>
            <a:ext cx="1873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1315" tIns="90657" rIns="181315" bIns="9065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solidFill>
                  <a:srgbClr val="C00000"/>
                </a:solidFill>
                <a:latin typeface="Calibri" pitchFamily="34" charset="0"/>
              </a:rPr>
              <a:t>Гидроузел у с. Воронье</a:t>
            </a:r>
          </a:p>
        </p:txBody>
      </p:sp>
      <p:sp>
        <p:nvSpPr>
          <p:cNvPr id="23575" name="Прямоугольник 17"/>
          <p:cNvSpPr>
            <a:spLocks noChangeArrowheads="1"/>
          </p:cNvSpPr>
          <p:nvPr/>
        </p:nvSpPr>
        <p:spPr bwMode="auto">
          <a:xfrm>
            <a:off x="3851275" y="3284538"/>
            <a:ext cx="23050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1315" tIns="90657" rIns="181315" bIns="90657">
            <a:spAutoFit/>
          </a:bodyPr>
          <a:lstStyle/>
          <a:p>
            <a:r>
              <a:rPr lang="ru-RU" sz="1000" b="1">
                <a:solidFill>
                  <a:srgbClr val="C00000"/>
                </a:solidFill>
                <a:latin typeface="Calibri" pitchFamily="34" charset="0"/>
              </a:rPr>
              <a:t>Обрушение берега  р. Тойменка </a:t>
            </a:r>
          </a:p>
        </p:txBody>
      </p:sp>
      <p:sp>
        <p:nvSpPr>
          <p:cNvPr id="23582" name="Text Box 15"/>
          <p:cNvSpPr txBox="1">
            <a:spLocks noChangeArrowheads="1"/>
          </p:cNvSpPr>
          <p:nvPr/>
        </p:nvSpPr>
        <p:spPr bwMode="auto">
          <a:xfrm>
            <a:off x="2843213" y="3789363"/>
            <a:ext cx="10080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600" b="1">
                <a:solidFill>
                  <a:srgbClr val="C00000"/>
                </a:solidFill>
                <a:latin typeface="Calibri" pitchFamily="34" charset="0"/>
              </a:rPr>
              <a:t>2014 год</a:t>
            </a:r>
          </a:p>
        </p:txBody>
      </p:sp>
      <p:sp>
        <p:nvSpPr>
          <p:cNvPr id="23583" name="Text Box 15"/>
          <p:cNvSpPr txBox="1">
            <a:spLocks noChangeArrowheads="1"/>
          </p:cNvSpPr>
          <p:nvPr/>
        </p:nvSpPr>
        <p:spPr bwMode="auto">
          <a:xfrm>
            <a:off x="7451725" y="1700213"/>
            <a:ext cx="576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rgbClr val="C00000"/>
                </a:solidFill>
                <a:latin typeface="Calibri" pitchFamily="34" charset="0"/>
              </a:rPr>
              <a:t>ДО</a:t>
            </a:r>
          </a:p>
        </p:txBody>
      </p:sp>
      <p:sp>
        <p:nvSpPr>
          <p:cNvPr id="23584" name="Text Box 15"/>
          <p:cNvSpPr txBox="1">
            <a:spLocks noChangeArrowheads="1"/>
          </p:cNvSpPr>
          <p:nvPr/>
        </p:nvSpPr>
        <p:spPr bwMode="auto">
          <a:xfrm>
            <a:off x="8101013" y="2420938"/>
            <a:ext cx="86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600" b="1">
                <a:solidFill>
                  <a:srgbClr val="C00000"/>
                </a:solidFill>
                <a:latin typeface="Calibri" pitchFamily="34" charset="0"/>
              </a:rPr>
              <a:t>ПОСЛЕ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14469</TotalTime>
  <Words>1692</Words>
  <Application>Microsoft Office PowerPoint</Application>
  <PresentationFormat>Экран (4:3)</PresentationFormat>
  <Paragraphs>315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Arial</vt:lpstr>
      <vt:lpstr>Calibri</vt:lpstr>
      <vt:lpstr>Times New Roman</vt:lpstr>
      <vt:lpstr>Tahoma</vt:lpstr>
      <vt:lpstr>Wingdings</vt:lpstr>
      <vt:lpstr>Тема Office</vt:lpstr>
      <vt:lpstr>Тема Office</vt:lpstr>
      <vt:lpstr>Лист Microsoft Excel</vt:lpstr>
      <vt:lpstr>Диаграмма</vt:lpstr>
      <vt:lpstr>Лист Microsoft Office Excel</vt:lpstr>
      <vt:lpstr>Acrobat Document</vt:lpstr>
      <vt:lpstr>Диаграмма Microsoft Graph</vt:lpstr>
      <vt:lpstr>Лист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Охрана водных объектов</vt:lpstr>
      <vt:lpstr>Слайд 9</vt:lpstr>
      <vt:lpstr>Охрана атмосферного воздуха</vt:lpstr>
      <vt:lpstr>Слайд 11</vt:lpstr>
      <vt:lpstr>Частные инвестиции в геологическое изучение недр Кировской области в части ОПИ (тыс. руб.)</vt:lpstr>
      <vt:lpstr>Слайд 13</vt:lpstr>
      <vt:lpstr>Слайд 14</vt:lpstr>
      <vt:lpstr>Информирование населения в вопросах окружающей среды и природопользования</vt:lpstr>
      <vt:lpstr>Слайд 16</vt:lpstr>
    </vt:vector>
  </TitlesOfParts>
  <Company>Centr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NEO</dc:creator>
  <cp:lastModifiedBy>Babkina</cp:lastModifiedBy>
  <cp:revision>1238</cp:revision>
  <dcterms:created xsi:type="dcterms:W3CDTF">2009-02-13T08:43:23Z</dcterms:created>
  <dcterms:modified xsi:type="dcterms:W3CDTF">2015-03-16T08:15:06Z</dcterms:modified>
</cp:coreProperties>
</file>