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2.xml" ContentType="application/vnd.openxmlformats-officedocument.drawingml.chart+xml"/>
  <Override PartName="/ppt/notesSlides/notesSlide13.xml" ContentType="application/vnd.openxmlformats-officedocument.presentationml.notesSlide+xml"/>
  <Override PartName="/ppt/charts/chart3.xml" ContentType="application/vnd.openxmlformats-officedocument.drawingml.chart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49" r:id="rId2"/>
  </p:sldMasterIdLst>
  <p:notesMasterIdLst>
    <p:notesMasterId r:id="rId19"/>
  </p:notesMasterIdLst>
  <p:sldIdLst>
    <p:sldId id="256" r:id="rId3"/>
    <p:sldId id="285" r:id="rId4"/>
    <p:sldId id="277" r:id="rId5"/>
    <p:sldId id="283" r:id="rId6"/>
    <p:sldId id="286" r:id="rId7"/>
    <p:sldId id="272" r:id="rId8"/>
    <p:sldId id="273" r:id="rId9"/>
    <p:sldId id="280" r:id="rId10"/>
    <p:sldId id="274" r:id="rId11"/>
    <p:sldId id="282" r:id="rId12"/>
    <p:sldId id="275" r:id="rId13"/>
    <p:sldId id="284" r:id="rId14"/>
    <p:sldId id="279" r:id="rId15"/>
    <p:sldId id="267" r:id="rId16"/>
    <p:sldId id="258" r:id="rId17"/>
    <p:sldId id="266" r:id="rId18"/>
  </p:sldIdLst>
  <p:sldSz cx="9144000" cy="6858000" type="screen4x3"/>
  <p:notesSz cx="6858000" cy="9144000"/>
  <p:defaultTextStyle>
    <a:defPPr>
      <a:defRPr lang="en-GB"/>
    </a:defPPr>
    <a:lvl1pPr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Microsoft YaHei" charset="-122"/>
        <a:cs typeface="+mn-cs"/>
      </a:defRPr>
    </a:lvl1pPr>
    <a:lvl2pPr marL="742950" indent="-28575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Microsoft YaHei" charset="-122"/>
        <a:cs typeface="+mn-cs"/>
      </a:defRPr>
    </a:lvl2pPr>
    <a:lvl3pPr marL="11430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Microsoft YaHei" charset="-122"/>
        <a:cs typeface="+mn-cs"/>
      </a:defRPr>
    </a:lvl3pPr>
    <a:lvl4pPr marL="16002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Microsoft YaHei" charset="-122"/>
        <a:cs typeface="+mn-cs"/>
      </a:defRPr>
    </a:lvl4pPr>
    <a:lvl5pPr marL="20574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Microsoft YaHei" charset="-122"/>
        <a:cs typeface="+mn-cs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Microsoft YaHei" charset="-122"/>
        <a:cs typeface="+mn-cs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Microsoft YaHei" charset="-122"/>
        <a:cs typeface="+mn-cs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Microsoft YaHei" charset="-122"/>
        <a:cs typeface="+mn-cs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Microsoft YaHei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192FF"/>
    <a:srgbClr val="A5CEF3"/>
    <a:srgbClr val="17375E"/>
    <a:srgbClr val="EEECE1"/>
    <a:srgbClr val="D2F3C9"/>
    <a:srgbClr val="C8F6C6"/>
    <a:srgbClr val="808080"/>
    <a:srgbClr val="5E5E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25" autoAdjust="0"/>
    <p:restoredTop sz="96322" autoAdjust="0"/>
  </p:normalViewPr>
  <p:slideViewPr>
    <p:cSldViewPr>
      <p:cViewPr varScale="1">
        <p:scale>
          <a:sx n="110" d="100"/>
          <a:sy n="110" d="100"/>
        </p:scale>
        <p:origin x="1710" y="108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image" Target="../media/image40.emf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>
        <c:manualLayout>
          <c:layoutTarget val="inner"/>
          <c:xMode val="edge"/>
          <c:yMode val="edge"/>
          <c:x val="8.1125319596470194E-2"/>
          <c:y val="5.4905297210868413E-3"/>
          <c:w val="0.58585043593572461"/>
          <c:h val="0.54885233107496034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3"/>
          <c:dPt>
            <c:idx val="0"/>
            <c:bubble3D val="0"/>
            <c:spPr>
              <a:solidFill>
                <a:schemeClr val="accent2">
                  <a:tint val="54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C06A-48AC-8039-CE2ABEEE9EE7}"/>
              </c:ext>
            </c:extLst>
          </c:dPt>
          <c:dPt>
            <c:idx val="1"/>
            <c:bubble3D val="0"/>
            <c:spPr>
              <a:solidFill>
                <a:schemeClr val="accent2">
                  <a:tint val="77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C06A-48AC-8039-CE2ABEEE9EE7}"/>
              </c:ext>
            </c:extLst>
          </c:dPt>
          <c:dPt>
            <c:idx val="2"/>
            <c:bubble3D val="0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C06A-48AC-8039-CE2ABEEE9EE7}"/>
              </c:ext>
            </c:extLst>
          </c:dPt>
          <c:dPt>
            <c:idx val="3"/>
            <c:bubble3D val="0"/>
            <c:spPr>
              <a:solidFill>
                <a:schemeClr val="accent2">
                  <a:shade val="76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C06A-48AC-8039-CE2ABEEE9EE7}"/>
              </c:ext>
            </c:extLst>
          </c:dPt>
          <c:dPt>
            <c:idx val="4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C06A-48AC-8039-CE2ABEEE9EE7}"/>
              </c:ext>
            </c:extLst>
          </c:dPt>
          <c:dLbls>
            <c:dLbl>
              <c:idx val="0"/>
              <c:layout>
                <c:manualLayout>
                  <c:x val="1.0416666666666666E-2"/>
                  <c:y val="-1.1237667599968247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06A-48AC-8039-CE2ABEEE9EE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5"/>
                <c:pt idx="0">
                  <c:v>Государственный природный заповедник федерального значения "Нургуш"</c:v>
                </c:pt>
                <c:pt idx="1">
                  <c:v>Зеленая зона городов Кирова, Кирово-Чепецка и Слободского</c:v>
                </c:pt>
                <c:pt idx="2">
                  <c:v>Государственный природный заказник регионального значения (3)</c:v>
                </c:pt>
                <c:pt idx="3">
                  <c:v>Памятник природы регионального значения (145)</c:v>
                </c:pt>
                <c:pt idx="4">
                  <c:v>ООПТ местного значения (3)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23449.599999999999</c:v>
                </c:pt>
                <c:pt idx="1">
                  <c:v>166653.79999999999</c:v>
                </c:pt>
                <c:pt idx="2">
                  <c:v>88280.31</c:v>
                </c:pt>
                <c:pt idx="3">
                  <c:v>98121.987500000003</c:v>
                </c:pt>
                <c:pt idx="4">
                  <c:v>61.766199999999998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C06A-48AC-8039-CE2ABEEE9EE7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3.5296833264272444E-2"/>
          <c:y val="0.57558846776393202"/>
          <c:w val="0.7114771981627297"/>
          <c:h val="0.3592589421859607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  <c:spPr>
        <a:blipFill>
          <a:blip xmlns:r="http://schemas.openxmlformats.org/officeDocument/2006/relationships" r:embed="rId1"/>
          <a:stretch>
            <a:fillRect/>
          </a:stretch>
        </a:blipFill>
      </c:spPr>
    </c:backWall>
    <c:plotArea>
      <c:layout>
        <c:manualLayout>
          <c:layoutTarget val="inner"/>
          <c:xMode val="edge"/>
          <c:yMode val="edge"/>
          <c:x val="7.3820484592533014E-2"/>
          <c:y val="5.6019228629292504E-2"/>
          <c:w val="0.78316167940148451"/>
          <c:h val="0.70397667638483952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местный бюджет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dLbl>
              <c:idx val="0"/>
              <c:layout>
                <c:manualLayout>
                  <c:x val="2.3226974840693155E-2"/>
                  <c:y val="1.79340796296708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F01-4A79-8AD5-51D08D85CC79}"/>
                </c:ext>
              </c:extLst>
            </c:dLbl>
            <c:dLbl>
              <c:idx val="1"/>
              <c:layout>
                <c:manualLayout>
                  <c:x val="1.2161428030598415E-2"/>
                  <c:y val="1.34117908886563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F01-4A79-8AD5-51D08D85CC7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план</c:v>
                </c:pt>
                <c:pt idx="1">
                  <c:v>факт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5.3</c:v>
                </c:pt>
                <c:pt idx="1">
                  <c:v>4.4000000000000004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F01-4A79-8AD5-51D08D85CC79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областной бюджет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dLbls>
            <c:dLbl>
              <c:idx val="0"/>
              <c:layout>
                <c:manualLayout>
                  <c:x val="2.3226873780360514E-2"/>
                  <c:y val="-1.496126382707053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F01-4A79-8AD5-51D08D85CC79}"/>
                </c:ext>
              </c:extLst>
            </c:dLbl>
            <c:dLbl>
              <c:idx val="1"/>
              <c:layout>
                <c:manualLayout>
                  <c:x val="3.318124825765776E-2"/>
                  <c:y val="-1.024482347987122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8F01-4A79-8AD5-51D08D85CC7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Лист1!$A$2:$A$3</c:f>
              <c:strCache>
                <c:ptCount val="2"/>
                <c:pt idx="0">
                  <c:v>план</c:v>
                </c:pt>
                <c:pt idx="1">
                  <c:v>факт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316.60000000000002</c:v>
                </c:pt>
                <c:pt idx="1">
                  <c:v>265.60000000000002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8F01-4A79-8AD5-51D08D85CC79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федеральный бюджет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dLbls>
            <c:dLbl>
              <c:idx val="0"/>
              <c:layout>
                <c:manualLayout>
                  <c:x val="1.9985728058523673E-2"/>
                  <c:y val="-1.12386690089105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8F01-4A79-8AD5-51D08D85CC79}"/>
                </c:ext>
              </c:extLst>
            </c:dLbl>
            <c:dLbl>
              <c:idx val="1"/>
              <c:layout>
                <c:manualLayout>
                  <c:x val="2.9241796574298394E-2"/>
                  <c:y val="-2.22431920764879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8F01-4A79-8AD5-51D08D85CC7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план</c:v>
                </c:pt>
                <c:pt idx="1">
                  <c:v>факт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1368.6499999999999</c:v>
                </c:pt>
                <c:pt idx="1">
                  <c:v>1368.6499999999999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8F01-4A79-8AD5-51D08D85CC7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cylinder"/>
        <c:axId val="145209600"/>
        <c:axId val="148897792"/>
        <c:axId val="0"/>
      </c:bar3DChart>
      <c:catAx>
        <c:axId val="1452096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148897792"/>
        <c:crosses val="autoZero"/>
        <c:auto val="1"/>
        <c:lblAlgn val="ctr"/>
        <c:lblOffset val="100"/>
        <c:noMultiLvlLbl val="0"/>
      </c:catAx>
      <c:valAx>
        <c:axId val="14889779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145209600"/>
        <c:crosses val="autoZero"/>
        <c:crossBetween val="between"/>
      </c:valAx>
      <c:spPr>
        <a:noFill/>
        <a:ln w="25379">
          <a:noFill/>
        </a:ln>
      </c:spPr>
    </c:plotArea>
    <c:legend>
      <c:legendPos val="r"/>
      <c:layout>
        <c:manualLayout>
          <c:xMode val="edge"/>
          <c:yMode val="edge"/>
          <c:x val="0.10512269469590003"/>
          <c:y val="0.83566056128012822"/>
          <c:w val="0.70952939623501299"/>
          <c:h val="0.14999814518361254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799"/>
      </a:pPr>
      <a:endParaRPr lang="ru-RU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spPr>
            <a:ln>
              <a:solidFill>
                <a:schemeClr val="accent2">
                  <a:lumMod val="75000"/>
                </a:schemeClr>
              </a:solidFill>
            </a:ln>
          </c:spPr>
          <c:marker>
            <c:symbol val="none"/>
          </c:marker>
          <c:dLbls>
            <c:dLbl>
              <c:idx val="3"/>
              <c:tx>
                <c:rich>
                  <a:bodyPr/>
                  <a:lstStyle/>
                  <a:p>
                    <a:r>
                      <a:rPr lang="en-US"/>
                      <a:t>50,0</a:t>
                    </a:r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100E-4398-87E2-D519760DF22E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/>
                      <a:t>53,6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100E-4398-87E2-D519760DF22E}"/>
                </c:ext>
              </c:extLst>
            </c:dLbl>
            <c:dLbl>
              <c:idx val="6"/>
              <c:layout>
                <c:manualLayout>
                  <c:x val="-3.9661361715178971E-2"/>
                  <c:y val="4.982787555061593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7AD-4FB6-A78A-651289C3D9D2}"/>
                </c:ext>
              </c:extLst>
            </c:dLbl>
            <c:dLbl>
              <c:idx val="7"/>
              <c:layout>
                <c:manualLayout>
                  <c:x val="-3.1701427351888155E-2"/>
                  <c:y val="4.982787555061593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B8CA-4566-B2B4-AEFCAB21E742}"/>
                </c:ext>
              </c:extLst>
            </c:dLbl>
            <c:dLbl>
              <c:idx val="8"/>
              <c:layout>
                <c:manualLayout>
                  <c:x val="-5.29284761277184E-2"/>
                  <c:y val="5.989069820142228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8CA-4566-B2B4-AEFCAB21E742}"/>
                </c:ext>
              </c:extLst>
            </c:dLbl>
            <c:dLbl>
              <c:idx val="9"/>
              <c:layout>
                <c:manualLayout>
                  <c:x val="-4.7621505006115297E-2"/>
                  <c:y val="4.647360133368059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7AD-4FB6-A78A-651289C3D9D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accent2">
                        <a:lumMod val="75000"/>
                      </a:schemeClr>
                    </a:solidFill>
                  </a:defRPr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Лист1!$A$2:$A$14</c:f>
              <c:numCache>
                <c:formatCode>General</c:formatCode>
                <c:ptCount val="1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  <c:pt idx="7">
                  <c:v>2025</c:v>
                </c:pt>
                <c:pt idx="8">
                  <c:v>2026</c:v>
                </c:pt>
                <c:pt idx="9">
                  <c:v>2027</c:v>
                </c:pt>
                <c:pt idx="10">
                  <c:v>2028</c:v>
                </c:pt>
                <c:pt idx="11">
                  <c:v>2029</c:v>
                </c:pt>
                <c:pt idx="12">
                  <c:v>2030</c:v>
                </c:pt>
              </c:numCache>
            </c:numRef>
          </c:cat>
          <c:val>
            <c:numRef>
              <c:f>Лист1!$B$2:$B$14</c:f>
              <c:numCache>
                <c:formatCode>General</c:formatCode>
                <c:ptCount val="13"/>
                <c:pt idx="0">
                  <c:v>39.299999999999997</c:v>
                </c:pt>
                <c:pt idx="1">
                  <c:v>42.9</c:v>
                </c:pt>
                <c:pt idx="2">
                  <c:v>46.4</c:v>
                </c:pt>
                <c:pt idx="3" formatCode="0.0">
                  <c:v>50</c:v>
                </c:pt>
                <c:pt idx="4">
                  <c:v>53.6</c:v>
                </c:pt>
                <c:pt idx="5">
                  <c:v>57.1</c:v>
                </c:pt>
                <c:pt idx="6">
                  <c:v>57.1</c:v>
                </c:pt>
                <c:pt idx="7">
                  <c:v>57.1</c:v>
                </c:pt>
                <c:pt idx="8">
                  <c:v>60.7</c:v>
                </c:pt>
                <c:pt idx="9">
                  <c:v>64.3</c:v>
                </c:pt>
                <c:pt idx="10">
                  <c:v>67.900000000000006</c:v>
                </c:pt>
                <c:pt idx="11">
                  <c:v>71.400000000000006</c:v>
                </c:pt>
                <c:pt idx="12">
                  <c:v>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100E-4398-87E2-D519760DF22E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Факт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ymbol val="none"/>
          </c:marker>
          <c:dLbls>
            <c:dLbl>
              <c:idx val="2"/>
              <c:layout>
                <c:manualLayout>
                  <c:x val="-3.967873395330803E-2"/>
                  <c:y val="-5.258885648547944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00E-4398-87E2-D519760DF22E}"/>
                </c:ext>
              </c:extLst>
            </c:dLbl>
            <c:dLbl>
              <c:idx val="3"/>
              <c:layout>
                <c:manualLayout>
                  <c:x val="-6.3557414698162729E-2"/>
                  <c:y val="-5.3085875984251955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50,0</a:t>
                    </a:r>
                  </a:p>
                </c:rich>
              </c:tx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100E-4398-87E2-D519760DF22E}"/>
                </c:ext>
              </c:extLst>
            </c:dLbl>
            <c:dLbl>
              <c:idx val="4"/>
              <c:layout>
                <c:manualLayout>
                  <c:x val="-7.3213441863420894E-2"/>
                  <c:y val="-4.488390874398222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100E-4398-87E2-D519760DF22E}"/>
                </c:ext>
              </c:extLst>
            </c:dLbl>
            <c:dLbl>
              <c:idx val="5"/>
              <c:layout>
                <c:manualLayout>
                  <c:x val="-5.8235238321675868E-2"/>
                  <c:y val="-6.324470830227768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B8CA-4566-B2B4-AEFCAB21E742}"/>
                </c:ext>
              </c:extLst>
            </c:dLbl>
            <c:dLbl>
              <c:idx val="6"/>
              <c:layout>
                <c:manualLayout>
                  <c:x val="-5.2928267200072876E-2"/>
                  <c:y val="-6.324470830227768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47AD-4FB6-A78A-651289C3D9D2}"/>
                </c:ext>
              </c:extLst>
            </c:dLbl>
            <c:dLbl>
              <c:idx val="7"/>
              <c:layout>
                <c:manualLayout>
                  <c:x val="-4.7621713933760745E-2"/>
                  <c:y val="-6.324470830227768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8CA-4566-B2B4-AEFCAB21E74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rgbClr val="FF0000"/>
                    </a:solidFill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Лист1!$A$2:$A$14</c:f>
              <c:numCache>
                <c:formatCode>General</c:formatCode>
                <c:ptCount val="1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  <c:pt idx="7">
                  <c:v>2025</c:v>
                </c:pt>
                <c:pt idx="8">
                  <c:v>2026</c:v>
                </c:pt>
                <c:pt idx="9">
                  <c:v>2027</c:v>
                </c:pt>
                <c:pt idx="10">
                  <c:v>2028</c:v>
                </c:pt>
                <c:pt idx="11">
                  <c:v>2029</c:v>
                </c:pt>
                <c:pt idx="12">
                  <c:v>2030</c:v>
                </c:pt>
              </c:numCache>
            </c:numRef>
          </c:cat>
          <c:val>
            <c:numRef>
              <c:f>Лист1!$C$2:$C$14</c:f>
              <c:numCache>
                <c:formatCode>General</c:formatCode>
                <c:ptCount val="13"/>
                <c:pt idx="0">
                  <c:v>39.299999999999997</c:v>
                </c:pt>
                <c:pt idx="1">
                  <c:v>42.9</c:v>
                </c:pt>
                <c:pt idx="2">
                  <c:v>46.4</c:v>
                </c:pt>
                <c:pt idx="3" formatCode="0.0">
                  <c:v>50</c:v>
                </c:pt>
                <c:pt idx="4">
                  <c:v>53.6</c:v>
                </c:pt>
                <c:pt idx="5">
                  <c:v>57.1</c:v>
                </c:pt>
                <c:pt idx="6">
                  <c:v>57.1</c:v>
                </c:pt>
                <c:pt idx="7">
                  <c:v>57.1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100E-4398-87E2-D519760DF22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51348352"/>
        <c:axId val="151349888"/>
      </c:lineChart>
      <c:catAx>
        <c:axId val="1513483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51349888"/>
        <c:crosses val="autoZero"/>
        <c:auto val="1"/>
        <c:lblAlgn val="ctr"/>
        <c:lblOffset val="100"/>
        <c:noMultiLvlLbl val="0"/>
      </c:catAx>
      <c:valAx>
        <c:axId val="151349888"/>
        <c:scaling>
          <c:orientation val="minMax"/>
          <c:min val="2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51348352"/>
        <c:crosses val="autoZero"/>
        <c:crossBetween val="between"/>
      </c:valAx>
      <c:spPr>
        <a:noFill/>
        <a:ln w="18162">
          <a:noFill/>
        </a:ln>
      </c:spPr>
    </c:plotArea>
    <c:legend>
      <c:legendPos val="b"/>
      <c:overlay val="0"/>
    </c:legend>
    <c:plotVisOnly val="1"/>
    <c:dispBlanksAs val="gap"/>
    <c:showDLblsOverMax val="0"/>
  </c:chart>
  <c:txPr>
    <a:bodyPr/>
    <a:lstStyle/>
    <a:p>
      <a:pPr>
        <a:defRPr sz="1287"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Reversed" id="22">
  <a:schemeClr val="accent2"/>
</cs:colorStyle>
</file>

<file path=ppt/charts/style1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1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altLang="ru-RU">
              <a:cs typeface="Arial" charset="0"/>
            </a:endParaRPr>
          </a:p>
        </p:txBody>
      </p:sp>
      <p:sp>
        <p:nvSpPr>
          <p:cNvPr id="14339" name="Text Box 2"/>
          <p:cNvSpPr txBox="1"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altLang="ru-RU">
              <a:cs typeface="Arial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3884613" y="0"/>
            <a:ext cx="2970212" cy="4556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4341" name="Rectangle 4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0413" cy="3427413"/>
          </a:xfrm>
          <a:prstGeom prst="rect">
            <a:avLst/>
          </a:prstGeom>
          <a:noFill/>
          <a:ln w="12600" cap="sq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4813" cy="41132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altLang="ru-RU" noProof="0"/>
          </a:p>
        </p:txBody>
      </p:sp>
      <p:sp>
        <p:nvSpPr>
          <p:cNvPr id="14343" name="Text Box 6"/>
          <p:cNvSpPr txBox="1">
            <a:spLocks noChangeArrowheads="1"/>
          </p:cNvSpPr>
          <p:nvPr/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altLang="ru-RU">
              <a:cs typeface="Arial" charset="0"/>
            </a:endParaRP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/>
          </p:nvPr>
        </p:nvSpPr>
        <p:spPr bwMode="auto">
          <a:xfrm>
            <a:off x="3884613" y="8685213"/>
            <a:ext cx="2970212" cy="45561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ea typeface="+mn-ea"/>
                <a:cs typeface="Arial" charset="0"/>
              </a:defRPr>
            </a:lvl1pPr>
          </a:lstStyle>
          <a:p>
            <a:pPr>
              <a:defRPr/>
            </a:pPr>
            <a:fld id="{3CE1732F-7B2D-42DF-A00D-FBFEB0FF3CB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337501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/>
            <a:fld id="{83FC42ED-2F84-4DB5-92E7-DA638A3C8D7C}" type="slidenum">
              <a:rPr lang="ru-RU" altLang="ru-RU" smtClean="0">
                <a:solidFill>
                  <a:srgbClr val="000000"/>
                </a:solidFill>
              </a:rPr>
              <a:pPr eaLnBrk="1" hangingPunct="1"/>
              <a:t>1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536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536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/>
            <a:fld id="{D7CE6BF9-D135-4BB4-8C7E-E071FBE44625}" type="slidenum">
              <a:rPr lang="ru-RU" altLang="ru-RU" smtClean="0">
                <a:solidFill>
                  <a:srgbClr val="000000"/>
                </a:solidFill>
              </a:rPr>
              <a:pPr eaLnBrk="1" hangingPunct="1"/>
              <a:t>11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945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946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6979932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/>
            <a:fld id="{74BE5ED1-B8EB-4849-AFD5-6AF6987F0D19}" type="slidenum">
              <a:rPr lang="ru-RU" altLang="ru-RU" smtClean="0">
                <a:solidFill>
                  <a:srgbClr val="000000"/>
                </a:solidFill>
              </a:rPr>
              <a:pPr eaLnBrk="1" hangingPunct="1"/>
              <a:t>12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2150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2150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/>
            <a:fld id="{4CD7C10D-1D04-4BCF-87CB-33DFBC7E12AE}" type="slidenum">
              <a:rPr lang="ru-RU" altLang="ru-RU" smtClean="0">
                <a:solidFill>
                  <a:srgbClr val="000000"/>
                </a:solidFill>
              </a:rPr>
              <a:pPr eaLnBrk="1" hangingPunct="1"/>
              <a:t>13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2355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2355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018202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/>
            <a:fld id="{B64A0B56-204D-4000-8EBC-3940B6EEBD41}" type="slidenum">
              <a:rPr lang="ru-RU" altLang="ru-RU" smtClean="0">
                <a:solidFill>
                  <a:srgbClr val="000000"/>
                </a:solidFill>
              </a:rPr>
              <a:pPr eaLnBrk="1" hangingPunct="1"/>
              <a:t>15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638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638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16389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r" eaLnBrk="1" hangingPunct="1">
              <a:buClrTx/>
              <a:buFontTx/>
              <a:buNone/>
            </a:pPr>
            <a:fld id="{610CA74D-CE59-4035-9F4E-FEEAB81CA3FD}" type="slidenum">
              <a:rPr lang="ru-RU" altLang="ru-RU" sz="1200">
                <a:solidFill>
                  <a:srgbClr val="000000"/>
                </a:solidFill>
              </a:rPr>
              <a:pPr algn="r" eaLnBrk="1" hangingPunct="1">
                <a:buClrTx/>
                <a:buFontTx/>
                <a:buNone/>
              </a:pPr>
              <a:t>15</a:t>
            </a:fld>
            <a:endParaRPr lang="ru-RU" altLang="ru-RU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/>
            <a:fld id="{7B1446D8-F67D-41EF-941A-5612B2AF9EB2}" type="slidenum">
              <a:rPr lang="ru-RU" altLang="ru-RU" smtClean="0">
                <a:solidFill>
                  <a:srgbClr val="000000"/>
                </a:solidFill>
              </a:rPr>
              <a:pPr eaLnBrk="1" hangingPunct="1"/>
              <a:t>16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2457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2458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/>
          </p:nvPr>
        </p:nvSpPr>
        <p:spPr/>
        <p:txBody>
          <a:bodyPr/>
          <a:lstStyle/>
          <a:p>
            <a:pPr>
              <a:defRPr/>
            </a:pPr>
            <a:fld id="{3CE1732F-7B2D-42DF-A00D-FBFEB0FF3CB3}" type="slidenum">
              <a:rPr lang="ru-RU" altLang="ru-RU" smtClean="0"/>
              <a:pPr>
                <a:defRPr/>
              </a:pPr>
              <a:t>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800455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/>
            <a:fld id="{92C7A5C7-C3FC-4F69-A26B-7B74E37D6DE6}" type="slidenum">
              <a:rPr lang="ru-RU" altLang="ru-RU" smtClean="0">
                <a:solidFill>
                  <a:srgbClr val="000000"/>
                </a:solidFill>
              </a:rPr>
              <a:pPr eaLnBrk="1" hangingPunct="1"/>
              <a:t>3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2048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2048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4869382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/>
            <a:fld id="{D7CE6BF9-D135-4BB4-8C7E-E071FBE44625}" type="slidenum">
              <a:rPr lang="ru-RU" altLang="ru-RU" smtClean="0">
                <a:solidFill>
                  <a:srgbClr val="000000"/>
                </a:solidFill>
              </a:rPr>
              <a:pPr eaLnBrk="1" hangingPunct="1"/>
              <a:t>4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945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946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0865353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/>
            <a:fld id="{7B764995-F2D8-46DD-9A42-E8D6FE7E9446}" type="slidenum">
              <a:rPr lang="ru-RU" altLang="ru-RU" smtClean="0">
                <a:solidFill>
                  <a:srgbClr val="000000"/>
                </a:solidFill>
              </a:rPr>
              <a:pPr eaLnBrk="1" hangingPunct="1"/>
              <a:t>6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741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741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/>
            <a:fld id="{74BE5ED1-B8EB-4849-AFD5-6AF6987F0D19}" type="slidenum">
              <a:rPr lang="ru-RU" altLang="ru-RU" smtClean="0">
                <a:solidFill>
                  <a:srgbClr val="000000"/>
                </a:solidFill>
              </a:rPr>
              <a:pPr eaLnBrk="1" hangingPunct="1"/>
              <a:t>7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2150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2150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/>
            <a:fld id="{5DD3AD40-E85F-45FA-84F3-BD8016FA7859}" type="slidenum">
              <a:rPr lang="ru-RU" altLang="ru-RU" smtClean="0">
                <a:solidFill>
                  <a:srgbClr val="000000"/>
                </a:solidFill>
              </a:rPr>
              <a:pPr eaLnBrk="1" hangingPunct="1"/>
              <a:t>8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2253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2253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/>
          </p:nvPr>
        </p:nvSpPr>
        <p:spPr/>
        <p:txBody>
          <a:bodyPr/>
          <a:lstStyle/>
          <a:p>
            <a:pPr>
              <a:defRPr/>
            </a:pPr>
            <a:fld id="{3CE1732F-7B2D-42DF-A00D-FBFEB0FF3CB3}" type="slidenum">
              <a:rPr lang="ru-RU" altLang="ru-RU" smtClean="0"/>
              <a:pPr>
                <a:defRPr/>
              </a:pPr>
              <a:t>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685934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/>
            <a:fld id="{5DD3AD40-E85F-45FA-84F3-BD8016FA7859}" type="slidenum">
              <a:rPr lang="ru-RU" altLang="ru-RU" smtClean="0">
                <a:solidFill>
                  <a:srgbClr val="000000"/>
                </a:solidFill>
              </a:rPr>
              <a:pPr eaLnBrk="1" hangingPunct="1"/>
              <a:t>10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2253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2253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4D8628-CF99-42DF-AE61-4F4D1DDD346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317008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B4E216-AF96-4027-9666-068748E561F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514886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5813" cy="5849937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4993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C72BCB-AC5D-46A2-874C-AD9460DD147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960923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17.03.21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9ECB38-F518-42FF-BDFF-BD337F1FE4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615623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17.03.21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38E583-D1CF-4629-BDED-446FE99388D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002424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17.03.21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B57414-1FDD-4715-B6BA-8C3482B9D2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618776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7013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6613" y="1600200"/>
            <a:ext cx="4038600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17.03.21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DAA1B9-DF00-4B0B-91BC-4DB9045F81F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777529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17.03.21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81C02D-B4B3-4DC9-A490-BBC542257E8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743752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17.03.21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2EA496-6620-457E-8DDB-3EEBA755871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738308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17.03.21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9E8D37-51A3-42DA-9563-C6AF896389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99423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17.03.21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4F24BB-E708-408A-9A2B-54E780DF531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614654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19BDD0-A860-4522-B3D6-1C73D4FC349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4931603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17.03.21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371F4E-8CA2-4A52-BF7A-98A7B193A2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1603172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17.03.21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69D730-0442-45D2-8C16-D7BFCB37BF5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352694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5813" cy="5849937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4993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17.03.21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20E512-3177-48F9-BD17-CFFBA47D68D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971044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F7DB6B-7AD2-4F3B-87C4-60BFAA664F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09157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7013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6613" y="1600200"/>
            <a:ext cx="4038600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2FE054-51A1-4B2F-AEE9-4B2C2012D55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286020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068474-38C1-4E66-A092-27E8E3CDCE5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912329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B1EA8E-CEF2-4B5C-9EF1-8E22603F1C9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110075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F60C6A-4F73-4D09-933D-75B772BBD82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227426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F25E9B-BEA2-401E-AD15-F10469AED8E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363454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65DCDB-D3CB-405F-A361-C54486A9A1D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321550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8013" cy="1141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/>
              <a:t>Для правки текста заглавия щёлкните мышью</a:t>
            </a:r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8013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/>
              <a:t>Для правки структуры щёлкните мышью</a:t>
            </a:r>
          </a:p>
          <a:p>
            <a:pPr lvl="1"/>
            <a:r>
              <a:rPr lang="en-GB" altLang="ru-RU"/>
              <a:t>Второй уровень структуры</a:t>
            </a:r>
          </a:p>
          <a:p>
            <a:pPr lvl="2"/>
            <a:r>
              <a:rPr lang="en-GB" altLang="ru-RU"/>
              <a:t>Третий уровень структуры</a:t>
            </a:r>
          </a:p>
          <a:p>
            <a:pPr lvl="3"/>
            <a:r>
              <a:rPr lang="en-GB" altLang="ru-RU"/>
              <a:t>Четвёртый уровень структуры</a:t>
            </a:r>
          </a:p>
          <a:p>
            <a:pPr lvl="4"/>
            <a:r>
              <a:rPr lang="en-GB" altLang="ru-RU"/>
              <a:t>Пятый уровень структуры</a:t>
            </a:r>
          </a:p>
          <a:p>
            <a:pPr lvl="4"/>
            <a:r>
              <a:rPr lang="en-GB" altLang="ru-RU"/>
              <a:t>Шестой уровень структуры</a:t>
            </a:r>
          </a:p>
          <a:p>
            <a:pPr lvl="4"/>
            <a:r>
              <a:rPr lang="en-GB" altLang="ru-RU"/>
              <a:t>Седьмой уровень структуры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356350"/>
            <a:ext cx="2132013" cy="36353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898989"/>
                </a:solidFill>
                <a:latin typeface="+mn-lt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029" name="Text Box 4"/>
          <p:cNvSpPr txBox="1">
            <a:spLocks noChangeArrowheads="1"/>
          </p:cNvSpPr>
          <p:nvPr/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altLang="ru-RU">
              <a:cs typeface="Arial" charset="0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356350"/>
            <a:ext cx="2132013" cy="36353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898989"/>
                </a:solidFill>
                <a:latin typeface="+mn-lt"/>
                <a:ea typeface="+mn-ea"/>
                <a:cs typeface="Arial" charset="0"/>
              </a:defRPr>
            </a:lvl1pPr>
          </a:lstStyle>
          <a:p>
            <a:pPr>
              <a:defRPr/>
            </a:pPr>
            <a:fld id="{66EDB0F3-517C-47F9-BB63-4B348F8BD98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2pPr>
      <a:lvl3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3pPr>
      <a:lvl4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4pPr>
      <a:lvl5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5pPr>
      <a:lvl6pPr marL="25146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6pPr>
      <a:lvl7pPr marL="29718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7pPr>
      <a:lvl8pPr marL="34290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8pPr>
      <a:lvl9pPr marL="38862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buChar char="•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buChar char="–"/>
        <a:defRPr sz="2800">
          <a:solidFill>
            <a:srgbClr val="000000"/>
          </a:solidFill>
          <a:latin typeface="+mn-lt"/>
          <a:ea typeface="+mn-ea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buChar char="•"/>
        <a:defRPr sz="2400">
          <a:solidFill>
            <a:srgbClr val="000000"/>
          </a:solidFill>
          <a:latin typeface="+mn-lt"/>
          <a:ea typeface="+mn-ea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buChar char="–"/>
        <a:defRPr sz="2000">
          <a:solidFill>
            <a:srgbClr val="000000"/>
          </a:solidFill>
          <a:latin typeface="+mn-lt"/>
          <a:ea typeface="+mn-ea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buChar char="»"/>
        <a:defRPr sz="2000">
          <a:solidFill>
            <a:srgbClr val="000000"/>
          </a:solidFill>
          <a:latin typeface="+mn-lt"/>
          <a:ea typeface="+mn-ea"/>
        </a:defRPr>
      </a:lvl5pPr>
      <a:lvl6pPr marL="25146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6pPr>
      <a:lvl7pPr marL="29718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7pPr>
      <a:lvl8pPr marL="34290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8pPr>
      <a:lvl9pPr marL="3886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8013" cy="1141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/>
              <a:t>Для правки текста заглавия щёлкните мышью</a:t>
            </a:r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8013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/>
              <a:t>Для правки структуры щёлкните мышью</a:t>
            </a:r>
          </a:p>
          <a:p>
            <a:pPr lvl="1"/>
            <a:r>
              <a:rPr lang="en-GB" altLang="ru-RU"/>
              <a:t>Второй уровень структуры</a:t>
            </a:r>
          </a:p>
          <a:p>
            <a:pPr lvl="2"/>
            <a:r>
              <a:rPr lang="en-GB" altLang="ru-RU"/>
              <a:t>Третий уровень структуры</a:t>
            </a:r>
          </a:p>
          <a:p>
            <a:pPr lvl="3"/>
            <a:r>
              <a:rPr lang="en-GB" altLang="ru-RU"/>
              <a:t>Четвёртый уровень структуры</a:t>
            </a:r>
          </a:p>
          <a:p>
            <a:pPr lvl="4"/>
            <a:r>
              <a:rPr lang="en-GB" altLang="ru-RU"/>
              <a:t>Пятый уровень структуры</a:t>
            </a:r>
          </a:p>
          <a:p>
            <a:pPr lvl="4"/>
            <a:r>
              <a:rPr lang="en-GB" altLang="ru-RU"/>
              <a:t>Шестой уровень структуры</a:t>
            </a:r>
          </a:p>
          <a:p>
            <a:pPr lvl="4"/>
            <a:r>
              <a:rPr lang="en-GB" altLang="ru-RU"/>
              <a:t>Седьмой уровень структуры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245225"/>
            <a:ext cx="2132013" cy="47466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898989"/>
                </a:solidFill>
                <a:latin typeface="+mn-lt"/>
                <a:ea typeface="+mn-ea"/>
                <a:cs typeface="Arial" charset="0"/>
              </a:defRPr>
            </a:lvl1pPr>
          </a:lstStyle>
          <a:p>
            <a:pPr>
              <a:defRPr/>
            </a:pPr>
            <a:r>
              <a:rPr lang="ru-RU" altLang="ru-RU"/>
              <a:t>17.03.21</a:t>
            </a:r>
          </a:p>
        </p:txBody>
      </p:sp>
      <p:sp>
        <p:nvSpPr>
          <p:cNvPr id="2053" name="Text Box 4"/>
          <p:cNvSpPr txBox="1">
            <a:spLocks noChangeArrowheads="1"/>
          </p:cNvSpPr>
          <p:nvPr/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altLang="ru-RU">
              <a:cs typeface="Arial" charset="0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245225"/>
            <a:ext cx="2132013" cy="47466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898989"/>
                </a:solidFill>
                <a:latin typeface="+mn-lt"/>
                <a:ea typeface="+mn-ea"/>
                <a:cs typeface="Arial" charset="0"/>
              </a:defRPr>
            </a:lvl1pPr>
          </a:lstStyle>
          <a:p>
            <a:pPr>
              <a:defRPr/>
            </a:pPr>
            <a:fld id="{3E92840E-C1E4-4ED5-8DA6-99B25CBAA74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/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2pPr>
      <a:lvl3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3pPr>
      <a:lvl4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4pPr>
      <a:lvl5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5pPr>
      <a:lvl6pPr marL="25146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6pPr>
      <a:lvl7pPr marL="29718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7pPr>
      <a:lvl8pPr marL="34290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8pPr>
      <a:lvl9pPr marL="38862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buChar char="•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buChar char="–"/>
        <a:defRPr sz="2800">
          <a:solidFill>
            <a:srgbClr val="000000"/>
          </a:solidFill>
          <a:latin typeface="+mn-lt"/>
          <a:ea typeface="+mn-ea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buChar char="•"/>
        <a:defRPr sz="2400">
          <a:solidFill>
            <a:srgbClr val="000000"/>
          </a:solidFill>
          <a:latin typeface="+mn-lt"/>
          <a:ea typeface="+mn-ea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buChar char="–"/>
        <a:defRPr sz="2000">
          <a:solidFill>
            <a:srgbClr val="000000"/>
          </a:solidFill>
          <a:latin typeface="+mn-lt"/>
          <a:ea typeface="+mn-ea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buChar char="»"/>
        <a:defRPr sz="2000">
          <a:solidFill>
            <a:srgbClr val="000000"/>
          </a:solidFill>
          <a:latin typeface="+mn-lt"/>
          <a:ea typeface="+mn-ea"/>
        </a:defRPr>
      </a:lvl5pPr>
      <a:lvl6pPr marL="25146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6pPr>
      <a:lvl7pPr marL="29718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7pPr>
      <a:lvl8pPr marL="34290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8pPr>
      <a:lvl9pPr marL="3886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Relationship Id="rId9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chart" Target="../charts/char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1"/>
          <p:cNvSpPr txBox="1">
            <a:spLocks noChangeArrowheads="1"/>
          </p:cNvSpPr>
          <p:nvPr/>
        </p:nvSpPr>
        <p:spPr bwMode="auto">
          <a:xfrm>
            <a:off x="611188" y="1844675"/>
            <a:ext cx="7772400" cy="936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3200" b="1" dirty="0">
                <a:solidFill>
                  <a:srgbClr val="17375E"/>
                </a:solidFill>
                <a:latin typeface="Calibri" pitchFamily="32" charset="0"/>
              </a:rPr>
              <a:t>Государственная программа</a:t>
            </a:r>
            <a:br>
              <a:rPr lang="ru-RU" altLang="ru-RU" sz="3200" b="1" dirty="0">
                <a:solidFill>
                  <a:srgbClr val="17375E"/>
                </a:solidFill>
                <a:latin typeface="Calibri" pitchFamily="32" charset="0"/>
              </a:rPr>
            </a:br>
            <a:r>
              <a:rPr lang="ru-RU" altLang="ru-RU" sz="3200" b="1" dirty="0">
                <a:solidFill>
                  <a:srgbClr val="17375E"/>
                </a:solidFill>
                <a:latin typeface="Calibri" pitchFamily="32" charset="0"/>
              </a:rPr>
              <a:t>Кировской области</a:t>
            </a:r>
            <a:br>
              <a:rPr lang="ru-RU" altLang="ru-RU" sz="3200" b="1" dirty="0">
                <a:solidFill>
                  <a:srgbClr val="17375E"/>
                </a:solidFill>
                <a:latin typeface="Calibri" pitchFamily="32" charset="0"/>
              </a:rPr>
            </a:br>
            <a:r>
              <a:rPr lang="ru-RU" altLang="ru-RU" sz="3200" b="1" dirty="0">
                <a:solidFill>
                  <a:srgbClr val="17375E"/>
                </a:solidFill>
                <a:latin typeface="Calibri" pitchFamily="32" charset="0"/>
              </a:rPr>
              <a:t> </a:t>
            </a:r>
            <a:r>
              <a:rPr lang="ru-RU" altLang="ru-RU" sz="3200" b="1" i="1" dirty="0">
                <a:solidFill>
                  <a:srgbClr val="17375E"/>
                </a:solidFill>
                <a:latin typeface="Calibri" pitchFamily="32" charset="0"/>
              </a:rPr>
              <a:t>«Охрана окружающей среды, воспроизводство и использование природных ресурсов»</a:t>
            </a:r>
            <a:br>
              <a:rPr lang="ru-RU" altLang="ru-RU" sz="3200" b="1" i="1" dirty="0">
                <a:solidFill>
                  <a:srgbClr val="17375E"/>
                </a:solidFill>
                <a:latin typeface="Times New Roman" pitchFamily="16" charset="0"/>
                <a:cs typeface="Times New Roman" pitchFamily="16" charset="0"/>
              </a:rPr>
            </a:br>
            <a:endParaRPr lang="ru-RU" altLang="ru-RU" sz="3200" b="1" i="1" dirty="0">
              <a:solidFill>
                <a:srgbClr val="17375E"/>
              </a:solidFill>
              <a:latin typeface="Times New Roman" pitchFamily="16" charset="0"/>
              <a:cs typeface="Times New Roman" pitchFamily="16" charset="0"/>
            </a:endParaRPr>
          </a:p>
        </p:txBody>
      </p:sp>
      <p:sp>
        <p:nvSpPr>
          <p:cNvPr id="7171" name="Text Box 2"/>
          <p:cNvSpPr txBox="1">
            <a:spLocks noChangeArrowheads="1"/>
          </p:cNvSpPr>
          <p:nvPr/>
        </p:nvSpPr>
        <p:spPr bwMode="auto">
          <a:xfrm>
            <a:off x="1403648" y="4365104"/>
            <a:ext cx="6336704" cy="1385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spcBef>
                <a:spcPts val="450"/>
              </a:spcBef>
              <a:buClrTx/>
              <a:buFontTx/>
              <a:buNone/>
            </a:pPr>
            <a:r>
              <a:rPr lang="ru-RU" altLang="ru-RU" b="1" dirty="0">
                <a:solidFill>
                  <a:srgbClr val="17375E"/>
                </a:solidFill>
                <a:latin typeface="Calibri" pitchFamily="32" charset="0"/>
                <a:cs typeface="Times New Roman" pitchFamily="16" charset="0"/>
              </a:rPr>
              <a:t>Куратор - </a:t>
            </a:r>
            <a:r>
              <a:rPr lang="ru-RU" altLang="ru-RU" dirty="0">
                <a:solidFill>
                  <a:srgbClr val="17375E"/>
                </a:solidFill>
                <a:latin typeface="Calibri" pitchFamily="32" charset="0"/>
                <a:cs typeface="Times New Roman" pitchFamily="16" charset="0"/>
              </a:rPr>
              <a:t>Терешков Юрий Игоревич,</a:t>
            </a:r>
          </a:p>
          <a:p>
            <a:pPr algn="ctr" eaLnBrk="1" hangingPunct="1">
              <a:spcBef>
                <a:spcPts val="450"/>
              </a:spcBef>
              <a:buClrTx/>
              <a:buFontTx/>
              <a:buNone/>
            </a:pPr>
            <a:r>
              <a:rPr lang="ru-RU" altLang="ru-RU" dirty="0">
                <a:solidFill>
                  <a:srgbClr val="17375E"/>
                </a:solidFill>
                <a:latin typeface="Calibri" pitchFamily="32" charset="0"/>
                <a:cs typeface="Times New Roman" pitchFamily="16" charset="0"/>
              </a:rPr>
              <a:t>заместитель Председателя Правительства Кировской области</a:t>
            </a:r>
          </a:p>
          <a:p>
            <a:pPr algn="ctr" eaLnBrk="1" hangingPunct="1">
              <a:spcBef>
                <a:spcPts val="450"/>
              </a:spcBef>
              <a:buClrTx/>
              <a:buFontTx/>
              <a:buNone/>
            </a:pPr>
            <a:r>
              <a:rPr lang="ru-RU" altLang="ru-RU" b="1" dirty="0">
                <a:solidFill>
                  <a:srgbClr val="17375E"/>
                </a:solidFill>
                <a:latin typeface="Calibri" pitchFamily="32" charset="0"/>
                <a:cs typeface="Times New Roman" pitchFamily="16" charset="0"/>
              </a:rPr>
              <a:t>Ответственный исполнитель</a:t>
            </a:r>
            <a:br>
              <a:rPr lang="ru-RU" altLang="ru-RU" dirty="0">
                <a:solidFill>
                  <a:srgbClr val="17375E"/>
                </a:solidFill>
                <a:latin typeface="Calibri" pitchFamily="32" charset="0"/>
                <a:cs typeface="Times New Roman" pitchFamily="16" charset="0"/>
              </a:rPr>
            </a:br>
            <a:r>
              <a:rPr lang="ru-RU" altLang="ru-RU" dirty="0">
                <a:solidFill>
                  <a:srgbClr val="17375E"/>
                </a:solidFill>
                <a:latin typeface="Calibri" pitchFamily="32" charset="0"/>
                <a:cs typeface="Times New Roman" pitchFamily="16" charset="0"/>
              </a:rPr>
              <a:t>министерство охраны окружающей среды Кировской области</a:t>
            </a:r>
          </a:p>
        </p:txBody>
      </p:sp>
      <p:sp>
        <p:nvSpPr>
          <p:cNvPr id="7172" name="Text Box 3"/>
          <p:cNvSpPr txBox="1">
            <a:spLocks noChangeArrowheads="1"/>
          </p:cNvSpPr>
          <p:nvPr/>
        </p:nvSpPr>
        <p:spPr bwMode="auto">
          <a:xfrm>
            <a:off x="1371600" y="3356992"/>
            <a:ext cx="6400800" cy="81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spcBef>
                <a:spcPts val="800"/>
              </a:spcBef>
              <a:buClrTx/>
              <a:buFontTx/>
              <a:buNone/>
            </a:pPr>
            <a:r>
              <a:rPr lang="ru-RU" altLang="ru-RU" sz="3200" b="1" dirty="0">
                <a:solidFill>
                  <a:srgbClr val="17375E"/>
                </a:solidFill>
                <a:latin typeface="Calibri" pitchFamily="32" charset="0"/>
              </a:rPr>
              <a:t>итоги за 2025 год</a:t>
            </a:r>
          </a:p>
        </p:txBody>
      </p:sp>
      <p:pic>
        <p:nvPicPr>
          <p:cNvPr id="7173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947988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2" name="Объект 4">
            <a:extLst>
              <a:ext uri="{FF2B5EF4-FFF2-40B4-BE49-F238E27FC236}">
                <a16:creationId xmlns:a16="http://schemas.microsoft.com/office/drawing/2014/main" id="{3AAFBE74-A951-340C-62DB-8BC4EF166224}"/>
              </a:ext>
            </a:extLst>
          </p:cNvPr>
          <p:cNvPicPr>
            <a:picLocks noGrp="1"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2603" y="6453337"/>
            <a:ext cx="2701397" cy="423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Text Box 2"/>
          <p:cNvSpPr txBox="1">
            <a:spLocks noChangeArrowheads="1"/>
          </p:cNvSpPr>
          <p:nvPr/>
        </p:nvSpPr>
        <p:spPr bwMode="auto">
          <a:xfrm>
            <a:off x="6902896" y="6492875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r" eaLnBrk="1" hangingPunct="1">
              <a:buClrTx/>
              <a:buFontTx/>
              <a:buNone/>
            </a:pPr>
            <a:fld id="{3BA68FEE-C3DB-4249-BA45-1D302617F409}" type="slidenum">
              <a:rPr lang="ru-RU" altLang="ru-RU" sz="1200">
                <a:solidFill>
                  <a:srgbClr val="898989"/>
                </a:solidFill>
                <a:latin typeface="Calibri" pitchFamily="32" charset="0"/>
              </a:rPr>
              <a:pPr algn="r" eaLnBrk="1" hangingPunct="1">
                <a:buClrTx/>
                <a:buFontTx/>
                <a:buNone/>
              </a:pPr>
              <a:t>10</a:t>
            </a:fld>
            <a:endParaRPr lang="ru-RU" altLang="ru-RU" sz="1200" dirty="0">
              <a:solidFill>
                <a:srgbClr val="898989"/>
              </a:solidFill>
              <a:latin typeface="Calibri" pitchFamily="32" charset="0"/>
            </a:endParaRPr>
          </a:p>
        </p:txBody>
      </p:sp>
      <p:sp>
        <p:nvSpPr>
          <p:cNvPr id="3" name="Freeform 13">
            <a:extLst>
              <a:ext uri="{FF2B5EF4-FFF2-40B4-BE49-F238E27FC236}">
                <a16:creationId xmlns:a16="http://schemas.microsoft.com/office/drawing/2014/main" id="{79334D35-D0E7-8CC8-A04F-89E9997642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74748" y="2830577"/>
            <a:ext cx="2944222" cy="1728192"/>
          </a:xfrm>
          <a:custGeom>
            <a:avLst/>
            <a:gdLst>
              <a:gd name="T0" fmla="*/ 1663 w 3643313"/>
              <a:gd name="T1" fmla="*/ 0 h 1500187"/>
              <a:gd name="T2" fmla="*/ 24237 w 3643313"/>
              <a:gd name="T3" fmla="*/ 0 h 1500187"/>
              <a:gd name="T4" fmla="*/ 24237 w 3643313"/>
              <a:gd name="T5" fmla="*/ 0 h 1500187"/>
              <a:gd name="T6" fmla="*/ 24237 w 3643313"/>
              <a:gd name="T7" fmla="*/ 10726 h 1500187"/>
              <a:gd name="T8" fmla="*/ 22574 w 3643313"/>
              <a:gd name="T9" fmla="*/ 12871 h 1500187"/>
              <a:gd name="T10" fmla="*/ 0 w 3643313"/>
              <a:gd name="T11" fmla="*/ 12871 h 1500187"/>
              <a:gd name="T12" fmla="*/ 0 w 3643313"/>
              <a:gd name="T13" fmla="*/ 12871 h 1500187"/>
              <a:gd name="T14" fmla="*/ 0 w 3643313"/>
              <a:gd name="T15" fmla="*/ 2145 h 1500187"/>
              <a:gd name="T16" fmla="*/ 1663 w 3643313"/>
              <a:gd name="T17" fmla="*/ 0 h 150018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643313"/>
              <a:gd name="T28" fmla="*/ 0 h 1500187"/>
              <a:gd name="T29" fmla="*/ 3643313 w 3643313"/>
              <a:gd name="T30" fmla="*/ 1500187 h 150018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643313" h="1500187">
                <a:moveTo>
                  <a:pt x="250036" y="0"/>
                </a:moveTo>
                <a:lnTo>
                  <a:pt x="3643313" y="0"/>
                </a:lnTo>
                <a:lnTo>
                  <a:pt x="3643313" y="1250151"/>
                </a:lnTo>
                <a:cubicBezTo>
                  <a:pt x="3643313" y="1388242"/>
                  <a:pt x="3531368" y="1500187"/>
                  <a:pt x="3393277" y="1500187"/>
                </a:cubicBezTo>
                <a:lnTo>
                  <a:pt x="0" y="1500187"/>
                </a:lnTo>
                <a:lnTo>
                  <a:pt x="0" y="250036"/>
                </a:lnTo>
                <a:cubicBezTo>
                  <a:pt x="0" y="111945"/>
                  <a:pt x="111945" y="0"/>
                  <a:pt x="250036" y="0"/>
                </a:cubicBezTo>
                <a:close/>
              </a:path>
            </a:pathLst>
          </a:custGeom>
          <a:solidFill>
            <a:srgbClr val="FFFFFF"/>
          </a:solidFill>
          <a:ln w="19050">
            <a:solidFill>
              <a:srgbClr val="17375E">
                <a:alpha val="72940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ts val="1800"/>
              </a:lnSpc>
              <a:buClr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altLang="ru-RU" sz="1400" dirty="0">
              <a:solidFill>
                <a:srgbClr val="000000"/>
              </a:solidFill>
            </a:endParaRPr>
          </a:p>
        </p:txBody>
      </p:sp>
      <p:sp>
        <p:nvSpPr>
          <p:cNvPr id="4" name="Freeform 13">
            <a:extLst>
              <a:ext uri="{FF2B5EF4-FFF2-40B4-BE49-F238E27FC236}">
                <a16:creationId xmlns:a16="http://schemas.microsoft.com/office/drawing/2014/main" id="{B54ED8A8-0830-9DD0-4676-BDCFE9D14C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26408" y="3337130"/>
            <a:ext cx="2687225" cy="1041089"/>
          </a:xfrm>
          <a:custGeom>
            <a:avLst/>
            <a:gdLst>
              <a:gd name="T0" fmla="*/ 1663 w 3643313"/>
              <a:gd name="T1" fmla="*/ 0 h 1500187"/>
              <a:gd name="T2" fmla="*/ 24237 w 3643313"/>
              <a:gd name="T3" fmla="*/ 0 h 1500187"/>
              <a:gd name="T4" fmla="*/ 24237 w 3643313"/>
              <a:gd name="T5" fmla="*/ 0 h 1500187"/>
              <a:gd name="T6" fmla="*/ 24237 w 3643313"/>
              <a:gd name="T7" fmla="*/ 10726 h 1500187"/>
              <a:gd name="T8" fmla="*/ 22574 w 3643313"/>
              <a:gd name="T9" fmla="*/ 12871 h 1500187"/>
              <a:gd name="T10" fmla="*/ 0 w 3643313"/>
              <a:gd name="T11" fmla="*/ 12871 h 1500187"/>
              <a:gd name="T12" fmla="*/ 0 w 3643313"/>
              <a:gd name="T13" fmla="*/ 12871 h 1500187"/>
              <a:gd name="T14" fmla="*/ 0 w 3643313"/>
              <a:gd name="T15" fmla="*/ 2145 h 1500187"/>
              <a:gd name="T16" fmla="*/ 1663 w 3643313"/>
              <a:gd name="T17" fmla="*/ 0 h 150018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643313"/>
              <a:gd name="T28" fmla="*/ 0 h 1500187"/>
              <a:gd name="T29" fmla="*/ 3643313 w 3643313"/>
              <a:gd name="T30" fmla="*/ 1500187 h 150018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643313" h="1500187">
                <a:moveTo>
                  <a:pt x="250036" y="0"/>
                </a:moveTo>
                <a:lnTo>
                  <a:pt x="3643313" y="0"/>
                </a:lnTo>
                <a:lnTo>
                  <a:pt x="3643313" y="1250151"/>
                </a:lnTo>
                <a:cubicBezTo>
                  <a:pt x="3643313" y="1388242"/>
                  <a:pt x="3531368" y="1500187"/>
                  <a:pt x="3393277" y="1500187"/>
                </a:cubicBezTo>
                <a:lnTo>
                  <a:pt x="0" y="1500187"/>
                </a:lnTo>
                <a:lnTo>
                  <a:pt x="0" y="250036"/>
                </a:lnTo>
                <a:cubicBezTo>
                  <a:pt x="0" y="111945"/>
                  <a:pt x="111945" y="0"/>
                  <a:pt x="250036" y="0"/>
                </a:cubicBezTo>
                <a:close/>
              </a:path>
            </a:pathLst>
          </a:custGeom>
          <a:solidFill>
            <a:srgbClr val="FFFFFF"/>
          </a:solidFill>
          <a:ln w="19050">
            <a:solidFill>
              <a:srgbClr val="17375E">
                <a:alpha val="72940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b="1" dirty="0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  <p:sp>
        <p:nvSpPr>
          <p:cNvPr id="6" name="Freeform 13">
            <a:extLst>
              <a:ext uri="{FF2B5EF4-FFF2-40B4-BE49-F238E27FC236}">
                <a16:creationId xmlns:a16="http://schemas.microsoft.com/office/drawing/2014/main" id="{88A64BDA-FD27-A8A1-6B87-B1680C700B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26410" y="1703447"/>
            <a:ext cx="2687224" cy="1581537"/>
          </a:xfrm>
          <a:custGeom>
            <a:avLst/>
            <a:gdLst>
              <a:gd name="T0" fmla="*/ 1663 w 3643313"/>
              <a:gd name="T1" fmla="*/ 0 h 1500187"/>
              <a:gd name="T2" fmla="*/ 24237 w 3643313"/>
              <a:gd name="T3" fmla="*/ 0 h 1500187"/>
              <a:gd name="T4" fmla="*/ 24237 w 3643313"/>
              <a:gd name="T5" fmla="*/ 0 h 1500187"/>
              <a:gd name="T6" fmla="*/ 24237 w 3643313"/>
              <a:gd name="T7" fmla="*/ 10726 h 1500187"/>
              <a:gd name="T8" fmla="*/ 22574 w 3643313"/>
              <a:gd name="T9" fmla="*/ 12871 h 1500187"/>
              <a:gd name="T10" fmla="*/ 0 w 3643313"/>
              <a:gd name="T11" fmla="*/ 12871 h 1500187"/>
              <a:gd name="T12" fmla="*/ 0 w 3643313"/>
              <a:gd name="T13" fmla="*/ 12871 h 1500187"/>
              <a:gd name="T14" fmla="*/ 0 w 3643313"/>
              <a:gd name="T15" fmla="*/ 2145 h 1500187"/>
              <a:gd name="T16" fmla="*/ 1663 w 3643313"/>
              <a:gd name="T17" fmla="*/ 0 h 150018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643313"/>
              <a:gd name="T28" fmla="*/ 0 h 1500187"/>
              <a:gd name="T29" fmla="*/ 3643313 w 3643313"/>
              <a:gd name="T30" fmla="*/ 1500187 h 150018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643313" h="1500187">
                <a:moveTo>
                  <a:pt x="250036" y="0"/>
                </a:moveTo>
                <a:lnTo>
                  <a:pt x="3643313" y="0"/>
                </a:lnTo>
                <a:lnTo>
                  <a:pt x="3643313" y="1250151"/>
                </a:lnTo>
                <a:cubicBezTo>
                  <a:pt x="3643313" y="1388242"/>
                  <a:pt x="3531368" y="1500187"/>
                  <a:pt x="3393277" y="1500187"/>
                </a:cubicBezTo>
                <a:lnTo>
                  <a:pt x="0" y="1500187"/>
                </a:lnTo>
                <a:lnTo>
                  <a:pt x="0" y="250036"/>
                </a:lnTo>
                <a:cubicBezTo>
                  <a:pt x="0" y="111945"/>
                  <a:pt x="111945" y="0"/>
                  <a:pt x="250036" y="0"/>
                </a:cubicBezTo>
                <a:close/>
              </a:path>
            </a:pathLst>
          </a:custGeom>
          <a:solidFill>
            <a:srgbClr val="FFFFFF"/>
          </a:solidFill>
          <a:ln w="19050">
            <a:solidFill>
              <a:srgbClr val="17375E">
                <a:alpha val="72940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b="1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  <a:endParaRPr lang="ru-RU" altLang="ru-RU" b="1" dirty="0">
              <a:solidFill>
                <a:srgbClr val="C00000"/>
              </a:solidFill>
              <a:latin typeface="Calibri" pitchFamily="32" charset="0"/>
              <a:cs typeface="Arial" charset="0"/>
            </a:endParaRPr>
          </a:p>
        </p:txBody>
      </p:sp>
      <p:sp>
        <p:nvSpPr>
          <p:cNvPr id="7" name="Text Box 3">
            <a:extLst>
              <a:ext uri="{FF2B5EF4-FFF2-40B4-BE49-F238E27FC236}">
                <a16:creationId xmlns:a16="http://schemas.microsoft.com/office/drawing/2014/main" id="{65897AAA-17FF-2B22-BBD3-91CF9C835F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7545" y="116632"/>
            <a:ext cx="8496944" cy="648072"/>
          </a:xfrm>
          <a:prstGeom prst="rect">
            <a:avLst/>
          </a:prstGeom>
          <a:solidFill>
            <a:srgbClr val="EEECE1"/>
          </a:solidFill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000" tIns="46800" rIns="90000" bIns="46800"/>
          <a:lstStyle/>
          <a:p>
            <a:pPr algn="ctr">
              <a:buClr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altLang="ru-RU" sz="1600" b="1" dirty="0">
                <a:solidFill>
                  <a:srgbClr val="17375E"/>
                </a:solidFill>
                <a:latin typeface="Calibri" pitchFamily="32" charset="0"/>
              </a:rPr>
              <a:t>КОМПЛЕКС ПРОЦЕССНЫХ МЕРОПРИЯТИЙ</a:t>
            </a:r>
          </a:p>
          <a:p>
            <a:pPr algn="ctr">
              <a:buClr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altLang="ru-RU" sz="1600" b="1" dirty="0">
                <a:solidFill>
                  <a:srgbClr val="17375E"/>
                </a:solidFill>
                <a:latin typeface="Calibri" pitchFamily="32" charset="0"/>
              </a:rPr>
              <a:t>«Улучшение качества окружающей среды и рациональное природопользование»</a:t>
            </a:r>
            <a:endParaRPr lang="ru-RU" altLang="ru-RU" sz="1100" b="1" dirty="0">
              <a:solidFill>
                <a:srgbClr val="17375E"/>
              </a:solidFill>
              <a:latin typeface="Calibri" pitchFamily="32" charset="0"/>
            </a:endParaRPr>
          </a:p>
        </p:txBody>
      </p:sp>
      <p:sp>
        <p:nvSpPr>
          <p:cNvPr id="18" name="Freeform 13">
            <a:extLst>
              <a:ext uri="{FF2B5EF4-FFF2-40B4-BE49-F238E27FC236}">
                <a16:creationId xmlns:a16="http://schemas.microsoft.com/office/drawing/2014/main" id="{CE49BB04-BE9E-1949-F995-F32A10118B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8648" y="1723174"/>
            <a:ext cx="2886026" cy="1057753"/>
          </a:xfrm>
          <a:custGeom>
            <a:avLst/>
            <a:gdLst>
              <a:gd name="T0" fmla="*/ 1663 w 3643313"/>
              <a:gd name="T1" fmla="*/ 0 h 1500187"/>
              <a:gd name="T2" fmla="*/ 24237 w 3643313"/>
              <a:gd name="T3" fmla="*/ 0 h 1500187"/>
              <a:gd name="T4" fmla="*/ 24237 w 3643313"/>
              <a:gd name="T5" fmla="*/ 0 h 1500187"/>
              <a:gd name="T6" fmla="*/ 24237 w 3643313"/>
              <a:gd name="T7" fmla="*/ 10726 h 1500187"/>
              <a:gd name="T8" fmla="*/ 22574 w 3643313"/>
              <a:gd name="T9" fmla="*/ 12871 h 1500187"/>
              <a:gd name="T10" fmla="*/ 0 w 3643313"/>
              <a:gd name="T11" fmla="*/ 12871 h 1500187"/>
              <a:gd name="T12" fmla="*/ 0 w 3643313"/>
              <a:gd name="T13" fmla="*/ 12871 h 1500187"/>
              <a:gd name="T14" fmla="*/ 0 w 3643313"/>
              <a:gd name="T15" fmla="*/ 2145 h 1500187"/>
              <a:gd name="T16" fmla="*/ 1663 w 3643313"/>
              <a:gd name="T17" fmla="*/ 0 h 150018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643313"/>
              <a:gd name="T28" fmla="*/ 0 h 1500187"/>
              <a:gd name="T29" fmla="*/ 3643313 w 3643313"/>
              <a:gd name="T30" fmla="*/ 1500187 h 150018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643313" h="1500187">
                <a:moveTo>
                  <a:pt x="250036" y="0"/>
                </a:moveTo>
                <a:lnTo>
                  <a:pt x="3643313" y="0"/>
                </a:lnTo>
                <a:lnTo>
                  <a:pt x="3643313" y="1250151"/>
                </a:lnTo>
                <a:cubicBezTo>
                  <a:pt x="3643313" y="1388242"/>
                  <a:pt x="3531368" y="1500187"/>
                  <a:pt x="3393277" y="1500187"/>
                </a:cubicBezTo>
                <a:lnTo>
                  <a:pt x="0" y="1500187"/>
                </a:lnTo>
                <a:lnTo>
                  <a:pt x="0" y="250036"/>
                </a:lnTo>
                <a:cubicBezTo>
                  <a:pt x="0" y="111945"/>
                  <a:pt x="111945" y="0"/>
                  <a:pt x="250036" y="0"/>
                </a:cubicBezTo>
                <a:close/>
              </a:path>
            </a:pathLst>
          </a:custGeom>
          <a:solidFill>
            <a:srgbClr val="FFFFFF"/>
          </a:solidFill>
          <a:ln w="19050">
            <a:solidFill>
              <a:srgbClr val="17375E">
                <a:alpha val="72940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19" name="Oval 24">
            <a:extLst>
              <a:ext uri="{FF2B5EF4-FFF2-40B4-BE49-F238E27FC236}">
                <a16:creationId xmlns:a16="http://schemas.microsoft.com/office/drawing/2014/main" id="{81537883-AD16-B145-8DBC-F3A1621F0C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8648" y="1728537"/>
            <a:ext cx="242788" cy="235655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AD8F14A-0A99-F90F-6278-C84BD8661063}"/>
              </a:ext>
            </a:extLst>
          </p:cNvPr>
          <p:cNvSpPr txBox="1"/>
          <p:nvPr/>
        </p:nvSpPr>
        <p:spPr>
          <a:xfrm>
            <a:off x="3138648" y="1765265"/>
            <a:ext cx="280831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  <a:buClr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1600" dirty="0">
                <a:solidFill>
                  <a:srgbClr val="000000"/>
                </a:solidFill>
              </a:rPr>
              <a:t>       Проведено </a:t>
            </a:r>
            <a:r>
              <a:rPr lang="ru-RU" altLang="ru-RU" sz="1600" b="1" dirty="0">
                <a:solidFill>
                  <a:srgbClr val="0070C0"/>
                </a:solidFill>
              </a:rPr>
              <a:t>19 </a:t>
            </a:r>
            <a:r>
              <a:rPr lang="ru-RU" altLang="ru-RU" sz="1600" dirty="0">
                <a:solidFill>
                  <a:srgbClr val="000000"/>
                </a:solidFill>
              </a:rPr>
              <a:t>внеплановых проверок, Наложено штрафов </a:t>
            </a:r>
            <a:r>
              <a:rPr lang="ru-RU" altLang="ru-RU" sz="1600" b="1" dirty="0">
                <a:solidFill>
                  <a:srgbClr val="0070C0"/>
                </a:solidFill>
              </a:rPr>
              <a:t>1,6</a:t>
            </a:r>
            <a:r>
              <a:rPr lang="ru-RU" altLang="ru-RU" sz="1600" dirty="0">
                <a:solidFill>
                  <a:srgbClr val="000000"/>
                </a:solidFill>
              </a:rPr>
              <a:t> млн. рублей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95F21D6C-AB5B-A1F3-9D2B-B8F4AF095B18}"/>
              </a:ext>
            </a:extLst>
          </p:cNvPr>
          <p:cNvSpPr/>
          <p:nvPr/>
        </p:nvSpPr>
        <p:spPr>
          <a:xfrm>
            <a:off x="6274447" y="1768146"/>
            <a:ext cx="264257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  <a:buClr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 </a:t>
            </a: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Рассмотрено </a:t>
            </a:r>
            <a:r>
              <a:rPr lang="ru-RU" sz="1600" b="1" dirty="0">
                <a:solidFill>
                  <a:srgbClr val="0070C0"/>
                </a:solidFill>
              </a:rPr>
              <a:t>121 </a:t>
            </a: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административное дело, по результатам рассмотрения назначено </a:t>
            </a:r>
            <a:r>
              <a:rPr lang="ru-RU" sz="1600" b="1" dirty="0">
                <a:solidFill>
                  <a:srgbClr val="0070C0"/>
                </a:solidFill>
              </a:rPr>
              <a:t>53 </a:t>
            </a: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штрафа на общую сумму </a:t>
            </a:r>
            <a:r>
              <a:rPr lang="ru-RU" sz="1600" b="1" dirty="0">
                <a:solidFill>
                  <a:srgbClr val="0070C0"/>
                </a:solidFill>
              </a:rPr>
              <a:t>1 623 тыс. рублей</a:t>
            </a:r>
            <a:endParaRPr lang="ru-RU" altLang="ru-RU" sz="1600" b="1" dirty="0">
              <a:solidFill>
                <a:srgbClr val="0070C0"/>
              </a:solidFill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FD189A15-D632-A2EF-3E59-EA071BF3F4E0}"/>
              </a:ext>
            </a:extLst>
          </p:cNvPr>
          <p:cNvSpPr/>
          <p:nvPr/>
        </p:nvSpPr>
        <p:spPr>
          <a:xfrm>
            <a:off x="6307755" y="3379886"/>
            <a:ext cx="272874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  <a:buClr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1600" dirty="0">
                <a:solidFill>
                  <a:srgbClr val="000000"/>
                </a:solidFill>
              </a:rPr>
              <a:t> Предъявлено ущербов, причиненных окружающей среде, на общую сумму </a:t>
            </a:r>
          </a:p>
          <a:p>
            <a:pPr algn="ctr">
              <a:lnSpc>
                <a:spcPts val="1800"/>
              </a:lnSpc>
              <a:buClr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1600" b="1" dirty="0">
                <a:solidFill>
                  <a:srgbClr val="0070C0"/>
                </a:solidFill>
              </a:rPr>
              <a:t>10,5</a:t>
            </a:r>
            <a:r>
              <a:rPr lang="ru-RU" altLang="ru-RU" sz="1600" dirty="0">
                <a:solidFill>
                  <a:srgbClr val="000000"/>
                </a:solidFill>
              </a:rPr>
              <a:t> млн. рублей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F85893B9-A883-1D8D-2340-3A24442F09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00192" y="3356992"/>
            <a:ext cx="242788" cy="235655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8EF4168A-4497-4498-DD9D-5D174F917080}"/>
              </a:ext>
            </a:extLst>
          </p:cNvPr>
          <p:cNvSpPr/>
          <p:nvPr/>
        </p:nvSpPr>
        <p:spPr>
          <a:xfrm>
            <a:off x="3100788" y="2872541"/>
            <a:ext cx="2775281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800"/>
              </a:lnSpc>
              <a:buClr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1600" dirty="0">
                <a:solidFill>
                  <a:srgbClr val="000000"/>
                </a:solidFill>
              </a:rPr>
              <a:t>    </a:t>
            </a:r>
            <a:r>
              <a:rPr lang="ru-RU" altLang="ru-RU" sz="1500" dirty="0">
                <a:solidFill>
                  <a:srgbClr val="000000"/>
                </a:solidFill>
              </a:rPr>
              <a:t>Проведено </a:t>
            </a:r>
            <a:r>
              <a:rPr lang="ru-RU" altLang="ru-RU" sz="1500" b="1" dirty="0">
                <a:solidFill>
                  <a:srgbClr val="0070C0"/>
                </a:solidFill>
              </a:rPr>
              <a:t>10</a:t>
            </a:r>
            <a:r>
              <a:rPr lang="ru-RU" altLang="ru-RU" sz="1500" dirty="0">
                <a:solidFill>
                  <a:srgbClr val="000000"/>
                </a:solidFill>
              </a:rPr>
              <a:t> профилактических визитов,</a:t>
            </a:r>
          </a:p>
          <a:p>
            <a:pPr>
              <a:lnSpc>
                <a:spcPts val="1800"/>
              </a:lnSpc>
              <a:buClr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1500" dirty="0">
                <a:solidFill>
                  <a:srgbClr val="000000"/>
                </a:solidFill>
              </a:rPr>
              <a:t>направлено </a:t>
            </a:r>
            <a:r>
              <a:rPr lang="ru-RU" altLang="ru-RU" sz="1500" b="1" dirty="0">
                <a:solidFill>
                  <a:srgbClr val="0070C0"/>
                </a:solidFill>
              </a:rPr>
              <a:t>352 </a:t>
            </a:r>
            <a:r>
              <a:rPr lang="ru-RU" altLang="ru-RU" sz="1500" dirty="0">
                <a:solidFill>
                  <a:srgbClr val="000000"/>
                </a:solidFill>
              </a:rPr>
              <a:t>предостережения о</a:t>
            </a:r>
            <a:br>
              <a:rPr lang="ru-RU" altLang="ru-RU" sz="1500" dirty="0">
                <a:solidFill>
                  <a:srgbClr val="000000"/>
                </a:solidFill>
              </a:rPr>
            </a:br>
            <a:r>
              <a:rPr lang="ru-RU" altLang="ru-RU" sz="1500" dirty="0">
                <a:solidFill>
                  <a:srgbClr val="000000"/>
                </a:solidFill>
              </a:rPr>
              <a:t>недопустимости нарушения обязательных требований </a:t>
            </a:r>
          </a:p>
          <a:p>
            <a:pPr>
              <a:lnSpc>
                <a:spcPts val="1800"/>
              </a:lnSpc>
              <a:buClr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1600" b="1" dirty="0">
                <a:solidFill>
                  <a:srgbClr val="0070C0"/>
                </a:solidFill>
              </a:rPr>
              <a:t>Итого 362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7" name="Oval 24">
            <a:extLst>
              <a:ext uri="{FF2B5EF4-FFF2-40B4-BE49-F238E27FC236}">
                <a16:creationId xmlns:a16="http://schemas.microsoft.com/office/drawing/2014/main" id="{980B4BFF-1284-AAD7-C7BE-A22A5F3FA9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68842" y="2852509"/>
            <a:ext cx="242788" cy="235655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  <p:sp>
        <p:nvSpPr>
          <p:cNvPr id="29" name="Oval 24">
            <a:extLst>
              <a:ext uri="{FF2B5EF4-FFF2-40B4-BE49-F238E27FC236}">
                <a16:creationId xmlns:a16="http://schemas.microsoft.com/office/drawing/2014/main" id="{20B16AF5-D937-6F67-57C5-7FBAD1B40A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45436" y="1700808"/>
            <a:ext cx="242788" cy="235655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sz="2000" dirty="0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258CEDAE-2637-09F9-AE87-317427ECCA3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171" y="1052736"/>
            <a:ext cx="2570588" cy="1927941"/>
          </a:xfrm>
          <a:prstGeom prst="rect">
            <a:avLst/>
          </a:prstGeom>
        </p:spPr>
      </p:pic>
      <p:pic>
        <p:nvPicPr>
          <p:cNvPr id="40" name="Рисунок 39">
            <a:extLst>
              <a:ext uri="{FF2B5EF4-FFF2-40B4-BE49-F238E27FC236}">
                <a16:creationId xmlns:a16="http://schemas.microsoft.com/office/drawing/2014/main" id="{01AAA215-CFD9-89CE-1DE5-DC2EC2AE633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60" r="14527" b="14215"/>
          <a:stretch>
            <a:fillRect/>
          </a:stretch>
        </p:blipFill>
        <p:spPr>
          <a:xfrm>
            <a:off x="202480" y="3107594"/>
            <a:ext cx="2569320" cy="1684108"/>
          </a:xfrm>
          <a:prstGeom prst="rect">
            <a:avLst/>
          </a:prstGeom>
        </p:spPr>
      </p:pic>
      <p:pic>
        <p:nvPicPr>
          <p:cNvPr id="14351" name="Picture 1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48052" y="4597298"/>
            <a:ext cx="2765582" cy="1966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6" name="Freeform 12"/>
          <p:cNvSpPr>
            <a:spLocks noChangeArrowheads="1"/>
          </p:cNvSpPr>
          <p:nvPr/>
        </p:nvSpPr>
        <p:spPr bwMode="auto">
          <a:xfrm>
            <a:off x="131555" y="4890554"/>
            <a:ext cx="2775281" cy="1697228"/>
          </a:xfrm>
          <a:custGeom>
            <a:avLst/>
            <a:gdLst>
              <a:gd name="T0" fmla="*/ 6673 w 2357437"/>
              <a:gd name="T1" fmla="*/ 0 h 642938"/>
              <a:gd name="T2" fmla="*/ 146794 w 2357437"/>
              <a:gd name="T3" fmla="*/ 0 h 642938"/>
              <a:gd name="T4" fmla="*/ 146794 w 2357437"/>
              <a:gd name="T5" fmla="*/ 0 h 642938"/>
              <a:gd name="T6" fmla="*/ 146794 w 2357437"/>
              <a:gd name="T7" fmla="*/ 9514125 h 642938"/>
              <a:gd name="T8" fmla="*/ 140121 w 2357437"/>
              <a:gd name="T9" fmla="*/ 11416963 h 642938"/>
              <a:gd name="T10" fmla="*/ 0 w 2357437"/>
              <a:gd name="T11" fmla="*/ 11416963 h 642938"/>
              <a:gd name="T12" fmla="*/ 0 w 2357437"/>
              <a:gd name="T13" fmla="*/ 11416963 h 642938"/>
              <a:gd name="T14" fmla="*/ 0 w 2357437"/>
              <a:gd name="T15" fmla="*/ 1902870 h 642938"/>
              <a:gd name="T16" fmla="*/ 6673 w 2357437"/>
              <a:gd name="T17" fmla="*/ 0 h 64293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357437"/>
              <a:gd name="T28" fmla="*/ 0 h 642938"/>
              <a:gd name="T29" fmla="*/ 2357437 w 2357437"/>
              <a:gd name="T30" fmla="*/ 642938 h 64293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357437" h="642938">
                <a:moveTo>
                  <a:pt x="107158" y="0"/>
                </a:moveTo>
                <a:lnTo>
                  <a:pt x="2357437" y="0"/>
                </a:lnTo>
                <a:lnTo>
                  <a:pt x="2357437" y="535780"/>
                </a:lnTo>
                <a:cubicBezTo>
                  <a:pt x="2357437" y="594962"/>
                  <a:pt x="2309461" y="642938"/>
                  <a:pt x="2250279" y="642938"/>
                </a:cubicBezTo>
                <a:lnTo>
                  <a:pt x="0" y="642938"/>
                </a:lnTo>
                <a:lnTo>
                  <a:pt x="0" y="107158"/>
                </a:lnTo>
                <a:cubicBezTo>
                  <a:pt x="0" y="47976"/>
                  <a:pt x="47976" y="0"/>
                  <a:pt x="107158" y="0"/>
                </a:cubicBezTo>
                <a:close/>
              </a:path>
            </a:pathLst>
          </a:custGeom>
          <a:solidFill>
            <a:srgbClr val="FFFFFF"/>
          </a:solidFill>
          <a:ln w="19050">
            <a:solidFill>
              <a:srgbClr val="17375E">
                <a:alpha val="72940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8" name="Rectangle 15"/>
          <p:cNvSpPr>
            <a:spLocks noChangeArrowheads="1"/>
          </p:cNvSpPr>
          <p:nvPr/>
        </p:nvSpPr>
        <p:spPr bwMode="auto">
          <a:xfrm>
            <a:off x="110681" y="4869160"/>
            <a:ext cx="2775281" cy="175650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 algn="ctr" eaLnBrk="1" hangingPunct="1">
              <a:buClr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dirty="0">
                <a:solidFill>
                  <a:srgbClr val="000000"/>
                </a:solidFill>
                <a:latin typeface="Calibri" pitchFamily="32" charset="0"/>
              </a:rPr>
              <a:t>    Выявлено </a:t>
            </a:r>
            <a:r>
              <a:rPr lang="ru-RU" altLang="ru-RU" b="1" dirty="0">
                <a:solidFill>
                  <a:srgbClr val="0070C0"/>
                </a:solidFill>
                <a:latin typeface="Calibri" pitchFamily="32" charset="0"/>
              </a:rPr>
              <a:t>59</a:t>
            </a:r>
            <a:r>
              <a:rPr lang="ru-RU" altLang="ru-RU" dirty="0">
                <a:solidFill>
                  <a:srgbClr val="000000"/>
                </a:solidFill>
                <a:latin typeface="Calibri" pitchFamily="32" charset="0"/>
              </a:rPr>
              <a:t> стихийных свалок общей площадью </a:t>
            </a:r>
            <a:r>
              <a:rPr lang="ru-RU" altLang="ru-RU" b="1" dirty="0">
                <a:solidFill>
                  <a:srgbClr val="0070C0"/>
                </a:solidFill>
                <a:latin typeface="Calibri" pitchFamily="32" charset="0"/>
              </a:rPr>
              <a:t>52,52 тыс. кв. м.</a:t>
            </a:r>
            <a:endParaRPr lang="ru-RU" altLang="ru-RU" dirty="0">
              <a:solidFill>
                <a:srgbClr val="000000"/>
              </a:solidFill>
              <a:latin typeface="Calibri" pitchFamily="32" charset="0"/>
            </a:endParaRPr>
          </a:p>
          <a:p>
            <a:pPr algn="ctr" eaLnBrk="1" hangingPunct="1">
              <a:buClr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dirty="0">
                <a:solidFill>
                  <a:srgbClr val="000000"/>
                </a:solidFill>
                <a:latin typeface="Calibri" pitchFamily="32" charset="0"/>
              </a:rPr>
              <a:t>ликвидировано </a:t>
            </a:r>
            <a:r>
              <a:rPr lang="ru-RU" altLang="ru-RU" b="1" dirty="0">
                <a:solidFill>
                  <a:srgbClr val="0070C0"/>
                </a:solidFill>
                <a:latin typeface="Calibri" pitchFamily="32" charset="0"/>
              </a:rPr>
              <a:t>92</a:t>
            </a:r>
            <a:r>
              <a:rPr lang="ru-RU" altLang="ru-RU" dirty="0">
                <a:solidFill>
                  <a:srgbClr val="000000"/>
                </a:solidFill>
                <a:latin typeface="Calibri" pitchFamily="32" charset="0"/>
              </a:rPr>
              <a:t> свалки общей площадью </a:t>
            </a:r>
          </a:p>
          <a:p>
            <a:pPr algn="ctr" eaLnBrk="1" hangingPunct="1">
              <a:buClr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b="1" dirty="0">
                <a:solidFill>
                  <a:srgbClr val="0070C0"/>
                </a:solidFill>
                <a:latin typeface="Calibri" pitchFamily="32" charset="0"/>
              </a:rPr>
              <a:t>100,33 тыс. кв. м.</a:t>
            </a:r>
            <a:endParaRPr lang="ru-RU" altLang="ru-RU" sz="1400" b="1" dirty="0">
              <a:solidFill>
                <a:srgbClr val="0070C0"/>
              </a:solidFill>
              <a:cs typeface="Times New Roman" pitchFamily="16" charset="0"/>
            </a:endParaRPr>
          </a:p>
        </p:txBody>
      </p:sp>
      <p:sp>
        <p:nvSpPr>
          <p:cNvPr id="60" name="Oval 48"/>
          <p:cNvSpPr>
            <a:spLocks noChangeArrowheads="1"/>
          </p:cNvSpPr>
          <p:nvPr/>
        </p:nvSpPr>
        <p:spPr bwMode="auto">
          <a:xfrm>
            <a:off x="110681" y="4890555"/>
            <a:ext cx="309810" cy="287337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</a:rPr>
              <a:t> </a:t>
            </a:r>
          </a:p>
        </p:txBody>
      </p:sp>
      <p:sp>
        <p:nvSpPr>
          <p:cNvPr id="2" name="Прямоугольник 1"/>
          <p:cNvSpPr/>
          <p:nvPr/>
        </p:nvSpPr>
        <p:spPr>
          <a:xfrm flipH="1">
            <a:off x="7834224" y="4613066"/>
            <a:ext cx="93100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000" b="1" i="1" dirty="0">
                <a:solidFill>
                  <a:schemeClr val="tx2">
                    <a:lumMod val="85000"/>
                    <a:lumOff val="15000"/>
                  </a:schemeClr>
                </a:solidFill>
                <a:latin typeface="Calibri" pitchFamily="32" charset="0"/>
              </a:rPr>
              <a:t>после</a:t>
            </a:r>
          </a:p>
        </p:txBody>
      </p:sp>
      <p:pic>
        <p:nvPicPr>
          <p:cNvPr id="30" name="Picture 1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59832" y="4597298"/>
            <a:ext cx="2955962" cy="2000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Прямоугольник 30"/>
          <p:cNvSpPr/>
          <p:nvPr/>
        </p:nvSpPr>
        <p:spPr>
          <a:xfrm rot="10800000" flipV="1">
            <a:off x="5370897" y="4565739"/>
            <a:ext cx="57606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000" b="1" i="1" dirty="0">
                <a:solidFill>
                  <a:schemeClr val="tx2">
                    <a:lumMod val="85000"/>
                    <a:lumOff val="15000"/>
                  </a:schemeClr>
                </a:solidFill>
                <a:latin typeface="Calibri" pitchFamily="32" charset="0"/>
              </a:rPr>
              <a:t>до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3955275-47E2-56A1-1E22-DB7D4BE78025}"/>
              </a:ext>
            </a:extLst>
          </p:cNvPr>
          <p:cNvSpPr txBox="1"/>
          <p:nvPr/>
        </p:nvSpPr>
        <p:spPr>
          <a:xfrm>
            <a:off x="2663281" y="809086"/>
            <a:ext cx="648071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chemeClr val="tx1"/>
                </a:solidFill>
              </a:rPr>
              <a:t>Региональный государственный экологический контроль (надзор), региональный государственный геологический контроль (надзор), региональный государственный контроль (надзор) в области охраны и использования особо охраняемых природных территорий регионального значения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9567FADB-E163-1830-2F09-A2FE0F7EE84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529" y="2276872"/>
            <a:ext cx="2998941" cy="1703846"/>
          </a:xfrm>
          <a:prstGeom prst="rect">
            <a:avLst/>
          </a:prstGeom>
        </p:spPr>
      </p:pic>
      <p:sp>
        <p:nvSpPr>
          <p:cNvPr id="38" name="Text Box 4"/>
          <p:cNvSpPr txBox="1">
            <a:spLocks noChangeArrowheads="1"/>
          </p:cNvSpPr>
          <p:nvPr/>
        </p:nvSpPr>
        <p:spPr bwMode="auto">
          <a:xfrm>
            <a:off x="7020272" y="6453336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r" eaLnBrk="1" hangingPunct="1">
              <a:buClrTx/>
              <a:buFontTx/>
              <a:buNone/>
            </a:pPr>
            <a:fld id="{AA69F743-9D54-420E-9ACD-E89599FFFA34}" type="slidenum">
              <a:rPr lang="ru-RU" altLang="ru-RU" sz="1200">
                <a:solidFill>
                  <a:srgbClr val="898989"/>
                </a:solidFill>
                <a:latin typeface="Calibri" pitchFamily="32" charset="0"/>
              </a:rPr>
              <a:pPr algn="r" eaLnBrk="1" hangingPunct="1">
                <a:buClrTx/>
                <a:buFontTx/>
                <a:buNone/>
              </a:pPr>
              <a:t>11</a:t>
            </a:fld>
            <a:endParaRPr lang="ru-RU" altLang="ru-RU" sz="1200" dirty="0">
              <a:solidFill>
                <a:srgbClr val="898989"/>
              </a:solidFill>
              <a:latin typeface="Calibri" pitchFamily="32" charset="0"/>
            </a:endParaRPr>
          </a:p>
        </p:txBody>
      </p:sp>
      <p:sp>
        <p:nvSpPr>
          <p:cNvPr id="50" name="AutoShape 18"/>
          <p:cNvSpPr>
            <a:spLocks noChangeArrowheads="1"/>
          </p:cNvSpPr>
          <p:nvPr/>
        </p:nvSpPr>
        <p:spPr bwMode="auto">
          <a:xfrm>
            <a:off x="119446" y="4221088"/>
            <a:ext cx="5869162" cy="740896"/>
          </a:xfrm>
          <a:custGeom>
            <a:avLst/>
            <a:gdLst>
              <a:gd name="T0" fmla="*/ 138457 w 2714625"/>
              <a:gd name="T1" fmla="*/ 0 h 857250"/>
              <a:gd name="T2" fmla="*/ 2630603 w 2714625"/>
              <a:gd name="T3" fmla="*/ 0 h 857250"/>
              <a:gd name="T4" fmla="*/ 2630603 w 2714625"/>
              <a:gd name="T5" fmla="*/ 0 h 857250"/>
              <a:gd name="T6" fmla="*/ 2630603 w 2714625"/>
              <a:gd name="T7" fmla="*/ 3055294 h 857250"/>
              <a:gd name="T8" fmla="*/ 2492149 w 2714625"/>
              <a:gd name="T9" fmla="*/ 3666365 h 857250"/>
              <a:gd name="T10" fmla="*/ 0 w 2714625"/>
              <a:gd name="T11" fmla="*/ 3666365 h 857250"/>
              <a:gd name="T12" fmla="*/ 0 w 2714625"/>
              <a:gd name="T13" fmla="*/ 3666365 h 857250"/>
              <a:gd name="T14" fmla="*/ 0 w 2714625"/>
              <a:gd name="T15" fmla="*/ 611075 h 857250"/>
              <a:gd name="T16" fmla="*/ 138457 w 2714625"/>
              <a:gd name="T17" fmla="*/ 0 h 85725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714625"/>
              <a:gd name="T28" fmla="*/ 0 h 857250"/>
              <a:gd name="T29" fmla="*/ 2714625 w 2714625"/>
              <a:gd name="T30" fmla="*/ 857250 h 85725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714625" h="857250">
                <a:moveTo>
                  <a:pt x="142878" y="0"/>
                </a:moveTo>
                <a:lnTo>
                  <a:pt x="2714625" y="0"/>
                </a:lnTo>
                <a:lnTo>
                  <a:pt x="2714625" y="714372"/>
                </a:lnTo>
                <a:cubicBezTo>
                  <a:pt x="2714625" y="793281"/>
                  <a:pt x="2650656" y="857250"/>
                  <a:pt x="2571747" y="857250"/>
                </a:cubicBezTo>
                <a:lnTo>
                  <a:pt x="0" y="857250"/>
                </a:lnTo>
                <a:lnTo>
                  <a:pt x="0" y="142878"/>
                </a:lnTo>
                <a:cubicBezTo>
                  <a:pt x="0" y="63969"/>
                  <a:pt x="63969" y="0"/>
                  <a:pt x="142878" y="0"/>
                </a:cubicBezTo>
                <a:close/>
              </a:path>
            </a:pathLst>
          </a:custGeom>
          <a:solidFill>
            <a:srgbClr val="FFFFFF"/>
          </a:solidFill>
          <a:ln w="19050" cap="sq">
            <a:solidFill>
              <a:srgbClr val="17375E">
                <a:alpha val="72940"/>
              </a:srgbClr>
            </a:solidFill>
            <a:miter lim="800000"/>
            <a:headEnd/>
            <a:tailEnd/>
          </a:ln>
        </p:spPr>
        <p:txBody>
          <a:bodyPr lIns="90000" tIns="46800" rIns="90000" bIns="46800" anchor="ctr"/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>
                <a:solidFill>
                  <a:srgbClr val="FFFFFF"/>
                </a:solidFill>
                <a:latin typeface="Calibri" pitchFamily="32" charset="0"/>
              </a:rPr>
              <a:t>8,376943</a:t>
            </a:r>
          </a:p>
        </p:txBody>
      </p:sp>
      <p:sp>
        <p:nvSpPr>
          <p:cNvPr id="51" name="Text Box 22"/>
          <p:cNvSpPr txBox="1">
            <a:spLocks noChangeArrowheads="1"/>
          </p:cNvSpPr>
          <p:nvPr/>
        </p:nvSpPr>
        <p:spPr bwMode="auto">
          <a:xfrm>
            <a:off x="155958" y="4221088"/>
            <a:ext cx="5148064" cy="6485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1600" dirty="0">
                <a:solidFill>
                  <a:srgbClr val="000000"/>
                </a:solidFill>
                <a:latin typeface="Calibri" pitchFamily="32" charset="0"/>
              </a:rPr>
              <a:t>           </a:t>
            </a:r>
            <a:r>
              <a:rPr lang="ru-RU" altLang="ru-RU" dirty="0">
                <a:solidFill>
                  <a:schemeClr val="tx1"/>
                </a:solidFill>
                <a:latin typeface="Calibri" pitchFamily="32" charset="0"/>
              </a:rPr>
              <a:t>Принято </a:t>
            </a:r>
            <a:r>
              <a:rPr lang="ru-RU" altLang="ru-RU" b="1" dirty="0">
                <a:solidFill>
                  <a:srgbClr val="0070C0"/>
                </a:solidFill>
                <a:latin typeface="Calibri" pitchFamily="32" charset="0"/>
              </a:rPr>
              <a:t>2,5 </a:t>
            </a:r>
            <a:r>
              <a:rPr lang="ru-RU" altLang="ru-RU" dirty="0">
                <a:solidFill>
                  <a:schemeClr val="tx1"/>
                </a:solidFill>
                <a:latin typeface="Calibri" pitchFamily="32" charset="0"/>
              </a:rPr>
              <a:t>тонны ртутьсодержащих ламп </a:t>
            </a:r>
            <a:r>
              <a:rPr lang="ru-RU" altLang="ru-RU" b="1" dirty="0">
                <a:solidFill>
                  <a:srgbClr val="0070C0"/>
                </a:solidFill>
                <a:latin typeface="Calibri" pitchFamily="32" charset="0"/>
              </a:rPr>
              <a:t>1,8</a:t>
            </a:r>
            <a:r>
              <a:rPr lang="ru-RU" altLang="ru-RU" dirty="0">
                <a:solidFill>
                  <a:schemeClr val="tx1"/>
                </a:solidFill>
                <a:latin typeface="Calibri" pitchFamily="32" charset="0"/>
              </a:rPr>
              <a:t> тонны источников малого тока (батареек)</a:t>
            </a:r>
          </a:p>
        </p:txBody>
      </p:sp>
      <p:sp>
        <p:nvSpPr>
          <p:cNvPr id="52" name="AutoShape 23"/>
          <p:cNvSpPr>
            <a:spLocks noChangeArrowheads="1"/>
          </p:cNvSpPr>
          <p:nvPr/>
        </p:nvSpPr>
        <p:spPr bwMode="auto">
          <a:xfrm>
            <a:off x="389704" y="860641"/>
            <a:ext cx="5681766" cy="1200207"/>
          </a:xfrm>
          <a:custGeom>
            <a:avLst/>
            <a:gdLst>
              <a:gd name="T0" fmla="*/ 10160112 w 2928937"/>
              <a:gd name="T1" fmla="*/ 0 h 857250"/>
              <a:gd name="T2" fmla="*/ 208277991 w 2928937"/>
              <a:gd name="T3" fmla="*/ 0 h 857250"/>
              <a:gd name="T4" fmla="*/ 208277991 w 2928937"/>
              <a:gd name="T5" fmla="*/ 0 h 857250"/>
              <a:gd name="T6" fmla="*/ 208277991 w 2928937"/>
              <a:gd name="T7" fmla="*/ 20246035 h 857250"/>
              <a:gd name="T8" fmla="*/ 198117267 w 2928937"/>
              <a:gd name="T9" fmla="*/ 24295359 h 857250"/>
              <a:gd name="T10" fmla="*/ 0 w 2928937"/>
              <a:gd name="T11" fmla="*/ 24295359 h 857250"/>
              <a:gd name="T12" fmla="*/ 0 w 2928937"/>
              <a:gd name="T13" fmla="*/ 24295359 h 857250"/>
              <a:gd name="T14" fmla="*/ 0 w 2928937"/>
              <a:gd name="T15" fmla="*/ 4049304 h 857250"/>
              <a:gd name="T16" fmla="*/ 10160112 w 2928937"/>
              <a:gd name="T17" fmla="*/ 0 h 85725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928937"/>
              <a:gd name="T28" fmla="*/ 0 h 857250"/>
              <a:gd name="T29" fmla="*/ 2928937 w 2928937"/>
              <a:gd name="T30" fmla="*/ 857250 h 85725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928937" h="857250">
                <a:moveTo>
                  <a:pt x="142878" y="0"/>
                </a:moveTo>
                <a:lnTo>
                  <a:pt x="2928937" y="0"/>
                </a:lnTo>
                <a:lnTo>
                  <a:pt x="2928937" y="714372"/>
                </a:lnTo>
                <a:cubicBezTo>
                  <a:pt x="2928937" y="793281"/>
                  <a:pt x="2864968" y="857250"/>
                  <a:pt x="2786059" y="857250"/>
                </a:cubicBezTo>
                <a:lnTo>
                  <a:pt x="0" y="857250"/>
                </a:lnTo>
                <a:lnTo>
                  <a:pt x="0" y="142878"/>
                </a:lnTo>
                <a:cubicBezTo>
                  <a:pt x="0" y="63969"/>
                  <a:pt x="63969" y="0"/>
                  <a:pt x="142878" y="0"/>
                </a:cubicBezTo>
                <a:close/>
              </a:path>
            </a:pathLst>
          </a:custGeom>
          <a:solidFill>
            <a:srgbClr val="FFFFFF"/>
          </a:solidFill>
          <a:ln w="19050" cap="sq">
            <a:solidFill>
              <a:srgbClr val="17375E">
                <a:alpha val="72940"/>
              </a:srgbClr>
            </a:solidFill>
            <a:miter lim="800000"/>
            <a:headEnd/>
            <a:tailEnd/>
          </a:ln>
        </p:spPr>
        <p:txBody>
          <a:bodyPr lIns="90000" tIns="46800" rIns="90000" bIns="46800" anchor="ctr"/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>
                <a:solidFill>
                  <a:srgbClr val="FFFFFF"/>
                </a:solidFill>
                <a:latin typeface="Calibri" pitchFamily="32" charset="0"/>
              </a:rPr>
              <a:t>общей площадью 8,376943 га</a:t>
            </a:r>
          </a:p>
        </p:txBody>
      </p:sp>
      <p:pic>
        <p:nvPicPr>
          <p:cNvPr id="53" name="Picture 24"/>
          <p:cNvPicPr>
            <a:picLocks noChangeAspect="1" noChangeArrowheads="1"/>
          </p:cNvPicPr>
          <p:nvPr/>
        </p:nvPicPr>
        <p:blipFill>
          <a:blip r:embed="rId4" cstate="print"/>
          <a:srcRect t="7692" b="3845"/>
          <a:stretch>
            <a:fillRect/>
          </a:stretch>
        </p:blipFill>
        <p:spPr bwMode="auto">
          <a:xfrm>
            <a:off x="107504" y="2276872"/>
            <a:ext cx="2834050" cy="1673270"/>
          </a:xfrm>
          <a:prstGeom prst="rect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</p:spPr>
      </p:pic>
      <p:sp>
        <p:nvSpPr>
          <p:cNvPr id="61" name="Oval 48"/>
          <p:cNvSpPr>
            <a:spLocks noChangeArrowheads="1"/>
          </p:cNvSpPr>
          <p:nvPr/>
        </p:nvSpPr>
        <p:spPr bwMode="auto">
          <a:xfrm>
            <a:off x="395536" y="860520"/>
            <a:ext cx="266845" cy="280911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</a:rPr>
              <a:t> </a:t>
            </a:r>
          </a:p>
        </p:txBody>
      </p:sp>
      <p:sp>
        <p:nvSpPr>
          <p:cNvPr id="63" name="Oval 48"/>
          <p:cNvSpPr>
            <a:spLocks noChangeArrowheads="1"/>
          </p:cNvSpPr>
          <p:nvPr/>
        </p:nvSpPr>
        <p:spPr bwMode="auto">
          <a:xfrm>
            <a:off x="119446" y="4149080"/>
            <a:ext cx="287338" cy="287337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</a:rPr>
              <a:t> </a:t>
            </a:r>
          </a:p>
        </p:txBody>
      </p:sp>
      <p:pic>
        <p:nvPicPr>
          <p:cNvPr id="2" name="Picture 2" descr="C:\Users\Nekrasova\Desktop\отчет за 2019 год\от специалистов\rtutnyelampy.jpg">
            <a:extLst>
              <a:ext uri="{FF2B5EF4-FFF2-40B4-BE49-F238E27FC236}">
                <a16:creationId xmlns:a16="http://schemas.microsoft.com/office/drawing/2014/main" id="{703253F4-CA6F-A743-D941-2285B1822B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757" y="5246592"/>
            <a:ext cx="2092299" cy="1385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3" name="Picture 3" descr="C:\Users\Nekrasova\Desktop\отчет за 2019 год\от специалистов\scale_1200.jpg">
            <a:extLst>
              <a:ext uri="{FF2B5EF4-FFF2-40B4-BE49-F238E27FC236}">
                <a16:creationId xmlns:a16="http://schemas.microsoft.com/office/drawing/2014/main" id="{3A427BEE-24D7-F9BE-221C-43F7A7F236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23928" y="5246592"/>
            <a:ext cx="2160240" cy="140500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06C61F5-C515-31F1-D431-F28F1D6D77EC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172"/>
          <a:stretch/>
        </p:blipFill>
        <p:spPr>
          <a:xfrm>
            <a:off x="2195736" y="5246592"/>
            <a:ext cx="1729257" cy="1422768"/>
          </a:xfrm>
          <a:prstGeom prst="rect">
            <a:avLst/>
          </a:prstGeom>
        </p:spPr>
      </p:pic>
      <p:sp>
        <p:nvSpPr>
          <p:cNvPr id="14338" name="AutoShape 2" descr="blob:https://web.telegram.org/4925c3c9-f90e-4a62-b291-23c553ba649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0" name="AutoShape 4" descr="blob:https://web.telegram.org/4925c3c9-f90e-4a62-b291-23c553ba649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2" name="AutoShape 6" descr="blob:https://web.telegram.org/4925c3c9-f90e-4a62-b291-23c553ba649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7" name="AutoShape 11" descr="blob:https://web.telegram.org/4925c3c9-f90e-4a62-b291-23c553ba649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3FA7C24-5379-55E2-3BA9-69B43AE4D28B}"/>
              </a:ext>
            </a:extLst>
          </p:cNvPr>
          <p:cNvSpPr txBox="1"/>
          <p:nvPr/>
        </p:nvSpPr>
        <p:spPr>
          <a:xfrm>
            <a:off x="1043608" y="154009"/>
            <a:ext cx="726678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chemeClr val="tx1"/>
                </a:solidFill>
              </a:rPr>
              <a:t>Контроль (надзор) за деятельностью регионального оператора </a:t>
            </a:r>
          </a:p>
          <a:p>
            <a:pPr algn="ctr"/>
            <a:r>
              <a:rPr lang="ru-RU" sz="1400" b="1" dirty="0">
                <a:solidFill>
                  <a:schemeClr val="tx1"/>
                </a:solidFill>
              </a:rPr>
              <a:t>по обращению с твердыми коммунальными отходами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1587A59-64C5-B2B0-B4A0-6779F43E0948}"/>
              </a:ext>
            </a:extLst>
          </p:cNvPr>
          <p:cNvSpPr txBox="1"/>
          <p:nvPr/>
        </p:nvSpPr>
        <p:spPr>
          <a:xfrm>
            <a:off x="294651" y="809782"/>
            <a:ext cx="590465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dirty="0">
                <a:solidFill>
                  <a:srgbClr val="000000"/>
                </a:solidFill>
                <a:latin typeface="Calibri" pitchFamily="32" charset="0"/>
              </a:rPr>
              <a:t>Обеспечено транспортирование отходов, 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dirty="0">
                <a:solidFill>
                  <a:srgbClr val="000000"/>
                </a:solidFill>
                <a:latin typeface="Calibri" pitchFamily="32" charset="0"/>
              </a:rPr>
              <a:t>приобретены </a:t>
            </a:r>
            <a:r>
              <a:rPr lang="ru-RU" altLang="ru-RU" b="1" dirty="0">
                <a:solidFill>
                  <a:srgbClr val="0070C0"/>
                </a:solidFill>
                <a:latin typeface="Calibri" pitchFamily="32" charset="0"/>
              </a:rPr>
              <a:t>3 </a:t>
            </a:r>
            <a:r>
              <a:rPr lang="ru-RU" altLang="ru-RU" dirty="0">
                <a:solidFill>
                  <a:schemeClr val="tx1"/>
                </a:solidFill>
                <a:latin typeface="Calibri" pitchFamily="32" charset="0"/>
              </a:rPr>
              <a:t>единицы специализированной техники,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dirty="0">
                <a:solidFill>
                  <a:schemeClr val="tx1"/>
                </a:solidFill>
                <a:latin typeface="Calibri" pitchFamily="32" charset="0"/>
              </a:rPr>
              <a:t> закуплено </a:t>
            </a:r>
            <a:r>
              <a:rPr lang="ru-RU" altLang="ru-RU" b="1" dirty="0">
                <a:solidFill>
                  <a:srgbClr val="0070C0"/>
                </a:solidFill>
                <a:latin typeface="Calibri" pitchFamily="32" charset="0"/>
              </a:rPr>
              <a:t>3198</a:t>
            </a:r>
            <a:r>
              <a:rPr lang="ru-RU" altLang="ru-RU" dirty="0">
                <a:solidFill>
                  <a:schemeClr val="tx1"/>
                </a:solidFill>
                <a:latin typeface="Calibri" pitchFamily="32" charset="0"/>
              </a:rPr>
              <a:t> контейнеров (бункеров), 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b="1" dirty="0">
                <a:solidFill>
                  <a:srgbClr val="0070C0"/>
                </a:solidFill>
                <a:latin typeface="Calibri" pitchFamily="32" charset="0"/>
              </a:rPr>
              <a:t>220 </a:t>
            </a:r>
            <a:r>
              <a:rPr lang="ru-RU" altLang="ru-RU" dirty="0">
                <a:solidFill>
                  <a:schemeClr val="tx1"/>
                </a:solidFill>
                <a:latin typeface="Calibri" pitchFamily="32" charset="0"/>
              </a:rPr>
              <a:t>контейнеров для раздельного накопления отходов</a:t>
            </a:r>
          </a:p>
        </p:txBody>
      </p:sp>
      <p:pic>
        <p:nvPicPr>
          <p:cNvPr id="6" name="Picture 4">
            <a:extLst>
              <a:ext uri="{FF2B5EF4-FFF2-40B4-BE49-F238E27FC236}">
                <a16:creationId xmlns:a16="http://schemas.microsoft.com/office/drawing/2014/main" id="{E0EC4E32-2F54-BD7E-897D-93DDD2FD937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/>
          <a:srcRect l="1950" t="21093" r="5767" b="9574"/>
          <a:stretch>
            <a:fillRect/>
          </a:stretch>
        </p:blipFill>
        <p:spPr bwMode="auto">
          <a:xfrm>
            <a:off x="6155755" y="877882"/>
            <a:ext cx="2734093" cy="176439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/>
        </p:spPr>
      </p:pic>
      <p:pic>
        <p:nvPicPr>
          <p:cNvPr id="8" name="Picture 3">
            <a:extLst>
              <a:ext uri="{FF2B5EF4-FFF2-40B4-BE49-F238E27FC236}">
                <a16:creationId xmlns:a16="http://schemas.microsoft.com/office/drawing/2014/main" id="{B6539C95-9DA4-1A87-FC1C-A99D4B33D98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/>
          <a:srcRect l="1200" t="13523" r="5474" b="13998"/>
          <a:stretch>
            <a:fillRect/>
          </a:stretch>
        </p:blipFill>
        <p:spPr bwMode="auto">
          <a:xfrm>
            <a:off x="6155755" y="2816738"/>
            <a:ext cx="2734093" cy="176439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/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B2328534-C03A-2AB1-E8BB-3CAAE85991C0}"/>
              </a:ext>
            </a:extLst>
          </p:cNvPr>
          <p:cNvSpPr txBox="1"/>
          <p:nvPr/>
        </p:nvSpPr>
        <p:spPr>
          <a:xfrm>
            <a:off x="6199307" y="4677542"/>
            <a:ext cx="2690541" cy="19543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700" dirty="0">
                <a:solidFill>
                  <a:schemeClr val="tx1"/>
                </a:solidFill>
                <a:latin typeface="Calibri" pitchFamily="32" charset="0"/>
              </a:rPr>
              <a:t>На федеральном уровне деятельность </a:t>
            </a:r>
            <a:r>
              <a:rPr lang="ru-RU" sz="1700" b="1" dirty="0">
                <a:solidFill>
                  <a:srgbClr val="0070C0"/>
                </a:solidFill>
                <a:latin typeface="Calibri" pitchFamily="32" charset="0"/>
              </a:rPr>
              <a:t>АО «Куприт» </a:t>
            </a:r>
            <a:r>
              <a:rPr lang="ru-RU" sz="1700" dirty="0">
                <a:solidFill>
                  <a:schemeClr val="tx1"/>
                </a:solidFill>
                <a:latin typeface="Calibri" pitchFamily="32" charset="0"/>
              </a:rPr>
              <a:t>оценивается положительно. </a:t>
            </a:r>
          </a:p>
          <a:p>
            <a:pPr algn="ctr"/>
            <a:r>
              <a:rPr lang="ru-RU" sz="1700" dirty="0">
                <a:solidFill>
                  <a:schemeClr val="tx1"/>
                </a:solidFill>
                <a:latin typeface="Calibri" pitchFamily="32" charset="0"/>
              </a:rPr>
              <a:t>Кировская область входит в числе субъектов </a:t>
            </a:r>
            <a:r>
              <a:rPr lang="ru-RU" b="1" dirty="0">
                <a:solidFill>
                  <a:srgbClr val="00B050"/>
                </a:solidFill>
                <a:latin typeface="Calibri" pitchFamily="32" charset="0"/>
              </a:rPr>
              <a:t>«зеленой» зоны</a:t>
            </a:r>
            <a:endParaRPr lang="ru-RU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21">
            <a:extLst>
              <a:ext uri="{FF2B5EF4-FFF2-40B4-BE49-F238E27FC236}">
                <a16:creationId xmlns:a16="http://schemas.microsoft.com/office/drawing/2014/main" id="{5257B36C-F27D-0CD7-90E2-23EB089048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61619" y="507611"/>
            <a:ext cx="4730859" cy="2815475"/>
          </a:xfrm>
          <a:custGeom>
            <a:avLst/>
            <a:gdLst>
              <a:gd name="T0" fmla="*/ 526747 w 3571875"/>
              <a:gd name="T1" fmla="*/ 0 h 1000125"/>
              <a:gd name="T2" fmla="*/ 11287180 w 3571875"/>
              <a:gd name="T3" fmla="*/ 0 h 1000125"/>
              <a:gd name="T4" fmla="*/ 11287180 w 3571875"/>
              <a:gd name="T5" fmla="*/ 0 h 1000125"/>
              <a:gd name="T6" fmla="*/ 11287180 w 3571875"/>
              <a:gd name="T7" fmla="*/ 522056 h 1000125"/>
              <a:gd name="T8" fmla="*/ 10760424 w 3571875"/>
              <a:gd name="T9" fmla="*/ 626471 h 1000125"/>
              <a:gd name="T10" fmla="*/ 0 w 3571875"/>
              <a:gd name="T11" fmla="*/ 626471 h 1000125"/>
              <a:gd name="T12" fmla="*/ 0 w 3571875"/>
              <a:gd name="T13" fmla="*/ 626471 h 1000125"/>
              <a:gd name="T14" fmla="*/ 0 w 3571875"/>
              <a:gd name="T15" fmla="*/ 104413 h 1000125"/>
              <a:gd name="T16" fmla="*/ 526747 w 3571875"/>
              <a:gd name="T17" fmla="*/ 0 h 100012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571875"/>
              <a:gd name="T28" fmla="*/ 0 h 1000125"/>
              <a:gd name="T29" fmla="*/ 3571875 w 3571875"/>
              <a:gd name="T30" fmla="*/ 1000125 h 100012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571875" h="1000125">
                <a:moveTo>
                  <a:pt x="166691" y="0"/>
                </a:moveTo>
                <a:lnTo>
                  <a:pt x="3571875" y="0"/>
                </a:lnTo>
                <a:lnTo>
                  <a:pt x="3571875" y="833434"/>
                </a:lnTo>
                <a:cubicBezTo>
                  <a:pt x="3571875" y="925495"/>
                  <a:pt x="3497245" y="1000125"/>
                  <a:pt x="3405184" y="1000125"/>
                </a:cubicBezTo>
                <a:lnTo>
                  <a:pt x="0" y="1000125"/>
                </a:lnTo>
                <a:lnTo>
                  <a:pt x="0" y="166691"/>
                </a:lnTo>
                <a:cubicBezTo>
                  <a:pt x="0" y="74630"/>
                  <a:pt x="74630" y="0"/>
                  <a:pt x="166691" y="0"/>
                </a:cubicBezTo>
                <a:close/>
              </a:path>
            </a:pathLst>
          </a:custGeom>
          <a:solidFill>
            <a:srgbClr val="FFFFFF"/>
          </a:solidFill>
          <a:ln w="19050">
            <a:solidFill>
              <a:srgbClr val="17375E">
                <a:alpha val="72940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8" name="Text Box 4"/>
          <p:cNvSpPr txBox="1">
            <a:spLocks noChangeArrowheads="1"/>
          </p:cNvSpPr>
          <p:nvPr/>
        </p:nvSpPr>
        <p:spPr bwMode="auto">
          <a:xfrm>
            <a:off x="8665096" y="6487499"/>
            <a:ext cx="478904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r" eaLnBrk="1" hangingPunct="1">
              <a:buClrTx/>
              <a:buFontTx/>
              <a:buNone/>
            </a:pPr>
            <a:fld id="{5E8758EA-1206-4903-8366-7882EBEC03D4}" type="slidenum">
              <a:rPr lang="ru-RU" altLang="ru-RU" sz="1200">
                <a:solidFill>
                  <a:srgbClr val="898989"/>
                </a:solidFill>
                <a:latin typeface="Calibri" pitchFamily="32" charset="0"/>
              </a:rPr>
              <a:pPr algn="r" eaLnBrk="1" hangingPunct="1">
                <a:buClrTx/>
                <a:buFontTx/>
                <a:buNone/>
              </a:pPr>
              <a:t>12</a:t>
            </a:fld>
            <a:endParaRPr lang="ru-RU" altLang="ru-RU" sz="1200" dirty="0">
              <a:solidFill>
                <a:srgbClr val="898989"/>
              </a:solidFill>
              <a:latin typeface="Calibri" pitchFamily="32" charset="0"/>
            </a:endParaRPr>
          </a:p>
        </p:txBody>
      </p:sp>
      <p:sp>
        <p:nvSpPr>
          <p:cNvPr id="3082" name="Freeform 12"/>
          <p:cNvSpPr>
            <a:spLocks noChangeArrowheads="1"/>
          </p:cNvSpPr>
          <p:nvPr/>
        </p:nvSpPr>
        <p:spPr bwMode="auto">
          <a:xfrm>
            <a:off x="4509056" y="3429000"/>
            <a:ext cx="4248472" cy="1584176"/>
          </a:xfrm>
          <a:custGeom>
            <a:avLst/>
            <a:gdLst>
              <a:gd name="T0" fmla="*/ 413873 w 3571875"/>
              <a:gd name="T1" fmla="*/ 0 h 785813"/>
              <a:gd name="T2" fmla="*/ 11287180 w 3571875"/>
              <a:gd name="T3" fmla="*/ 0 h 785813"/>
              <a:gd name="T4" fmla="*/ 11287180 w 3571875"/>
              <a:gd name="T5" fmla="*/ 0 h 785813"/>
              <a:gd name="T6" fmla="*/ 11287180 w 3571875"/>
              <a:gd name="T7" fmla="*/ 7302813 h 785813"/>
              <a:gd name="T8" fmla="*/ 10873311 w 3571875"/>
              <a:gd name="T9" fmla="*/ 8763399 h 785813"/>
              <a:gd name="T10" fmla="*/ 0 w 3571875"/>
              <a:gd name="T11" fmla="*/ 8763399 h 785813"/>
              <a:gd name="T12" fmla="*/ 0 w 3571875"/>
              <a:gd name="T13" fmla="*/ 8763399 h 785813"/>
              <a:gd name="T14" fmla="*/ 0 w 3571875"/>
              <a:gd name="T15" fmla="*/ 1460585 h 785813"/>
              <a:gd name="T16" fmla="*/ 413873 w 3571875"/>
              <a:gd name="T17" fmla="*/ 0 h 78581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571875"/>
              <a:gd name="T28" fmla="*/ 0 h 785813"/>
              <a:gd name="T29" fmla="*/ 3571875 w 3571875"/>
              <a:gd name="T30" fmla="*/ 785813 h 78581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571875" h="785813">
                <a:moveTo>
                  <a:pt x="130971" y="0"/>
                </a:moveTo>
                <a:lnTo>
                  <a:pt x="3571875" y="0"/>
                </a:lnTo>
                <a:lnTo>
                  <a:pt x="3571875" y="654842"/>
                </a:lnTo>
                <a:cubicBezTo>
                  <a:pt x="3571875" y="727175"/>
                  <a:pt x="3513237" y="785813"/>
                  <a:pt x="3440904" y="785813"/>
                </a:cubicBezTo>
                <a:lnTo>
                  <a:pt x="0" y="785813"/>
                </a:lnTo>
                <a:lnTo>
                  <a:pt x="0" y="130971"/>
                </a:lnTo>
                <a:cubicBezTo>
                  <a:pt x="0" y="58638"/>
                  <a:pt x="58638" y="0"/>
                  <a:pt x="130971" y="0"/>
                </a:cubicBezTo>
                <a:close/>
              </a:path>
            </a:pathLst>
          </a:custGeom>
          <a:solidFill>
            <a:srgbClr val="FFFFFF"/>
          </a:solidFill>
          <a:ln w="19050">
            <a:solidFill>
              <a:srgbClr val="17375E">
                <a:alpha val="72940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65" name="Oval 24"/>
          <p:cNvSpPr>
            <a:spLocks noChangeArrowheads="1"/>
          </p:cNvSpPr>
          <p:nvPr/>
        </p:nvSpPr>
        <p:spPr bwMode="auto">
          <a:xfrm>
            <a:off x="4530190" y="3430502"/>
            <a:ext cx="290512" cy="287337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  <p:sp>
        <p:nvSpPr>
          <p:cNvPr id="37" name="Text Box 4"/>
          <p:cNvSpPr txBox="1">
            <a:spLocks noChangeArrowheads="1"/>
          </p:cNvSpPr>
          <p:nvPr/>
        </p:nvSpPr>
        <p:spPr bwMode="auto">
          <a:xfrm>
            <a:off x="551264" y="82964"/>
            <a:ext cx="8041471" cy="33855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GB"/>
            </a:defPPr>
            <a:lvl1pPr algn="ctr" eaLnBrk="1" hangingPunct="1">
              <a:defRPr sz="1400" b="1">
                <a:solidFill>
                  <a:srgbClr val="0070C0"/>
                </a:solidFill>
              </a:defRPr>
            </a:lvl1pPr>
          </a:lstStyle>
          <a:p>
            <a:r>
              <a:rPr lang="ru-RU" altLang="ru-RU" sz="1600" dirty="0">
                <a:solidFill>
                  <a:srgbClr val="000000"/>
                </a:solidFill>
              </a:rPr>
              <a:t>Экологическое образование и просвещение</a:t>
            </a:r>
          </a:p>
        </p:txBody>
      </p:sp>
      <p:sp>
        <p:nvSpPr>
          <p:cNvPr id="5" name="Freeform 21">
            <a:extLst>
              <a:ext uri="{FF2B5EF4-FFF2-40B4-BE49-F238E27FC236}">
                <a16:creationId xmlns:a16="http://schemas.microsoft.com/office/drawing/2014/main" id="{49DB74F2-A193-7BAD-130A-5335F2E861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1280" y="5085184"/>
            <a:ext cx="4677104" cy="1495899"/>
          </a:xfrm>
          <a:custGeom>
            <a:avLst/>
            <a:gdLst>
              <a:gd name="T0" fmla="*/ 526747 w 3571875"/>
              <a:gd name="T1" fmla="*/ 0 h 1000125"/>
              <a:gd name="T2" fmla="*/ 11287180 w 3571875"/>
              <a:gd name="T3" fmla="*/ 0 h 1000125"/>
              <a:gd name="T4" fmla="*/ 11287180 w 3571875"/>
              <a:gd name="T5" fmla="*/ 0 h 1000125"/>
              <a:gd name="T6" fmla="*/ 11287180 w 3571875"/>
              <a:gd name="T7" fmla="*/ 522056 h 1000125"/>
              <a:gd name="T8" fmla="*/ 10760424 w 3571875"/>
              <a:gd name="T9" fmla="*/ 626471 h 1000125"/>
              <a:gd name="T10" fmla="*/ 0 w 3571875"/>
              <a:gd name="T11" fmla="*/ 626471 h 1000125"/>
              <a:gd name="T12" fmla="*/ 0 w 3571875"/>
              <a:gd name="T13" fmla="*/ 626471 h 1000125"/>
              <a:gd name="T14" fmla="*/ 0 w 3571875"/>
              <a:gd name="T15" fmla="*/ 104413 h 1000125"/>
              <a:gd name="T16" fmla="*/ 526747 w 3571875"/>
              <a:gd name="T17" fmla="*/ 0 h 100012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571875"/>
              <a:gd name="T28" fmla="*/ 0 h 1000125"/>
              <a:gd name="T29" fmla="*/ 3571875 w 3571875"/>
              <a:gd name="T30" fmla="*/ 1000125 h 100012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571875" h="1000125">
                <a:moveTo>
                  <a:pt x="166691" y="0"/>
                </a:moveTo>
                <a:lnTo>
                  <a:pt x="3571875" y="0"/>
                </a:lnTo>
                <a:lnTo>
                  <a:pt x="3571875" y="833434"/>
                </a:lnTo>
                <a:cubicBezTo>
                  <a:pt x="3571875" y="925495"/>
                  <a:pt x="3497245" y="1000125"/>
                  <a:pt x="3405184" y="1000125"/>
                </a:cubicBezTo>
                <a:lnTo>
                  <a:pt x="0" y="1000125"/>
                </a:lnTo>
                <a:lnTo>
                  <a:pt x="0" y="166691"/>
                </a:lnTo>
                <a:cubicBezTo>
                  <a:pt x="0" y="74630"/>
                  <a:pt x="74630" y="0"/>
                  <a:pt x="166691" y="0"/>
                </a:cubicBezTo>
                <a:close/>
              </a:path>
            </a:pathLst>
          </a:custGeom>
          <a:solidFill>
            <a:srgbClr val="FFFFFF"/>
          </a:solidFill>
          <a:ln w="19050">
            <a:solidFill>
              <a:srgbClr val="17375E">
                <a:alpha val="72940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" name="Oval 25">
            <a:extLst>
              <a:ext uri="{FF2B5EF4-FFF2-40B4-BE49-F238E27FC236}">
                <a16:creationId xmlns:a16="http://schemas.microsoft.com/office/drawing/2014/main" id="{D6D9188C-B8BA-D6C1-7DAE-F6B7FA37D7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7864" y="5088884"/>
            <a:ext cx="290512" cy="287338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2A8C624-6FF8-A173-C62E-4A184FA38E6F}"/>
              </a:ext>
            </a:extLst>
          </p:cNvPr>
          <p:cNvSpPr txBox="1"/>
          <p:nvPr/>
        </p:nvSpPr>
        <p:spPr>
          <a:xfrm>
            <a:off x="4211960" y="5103755"/>
            <a:ext cx="474911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rgbClr val="000000"/>
                </a:solidFill>
              </a:rPr>
              <a:t>  Проведено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</a:rPr>
              <a:t> </a:t>
            </a:r>
            <a:r>
              <a:rPr lang="ru-RU" b="1" dirty="0">
                <a:solidFill>
                  <a:srgbClr val="0070C0"/>
                </a:solidFill>
              </a:rPr>
              <a:t>3124 </a:t>
            </a:r>
            <a:r>
              <a:rPr lang="ru-RU" dirty="0">
                <a:solidFill>
                  <a:srgbClr val="000000"/>
                </a:solidFill>
              </a:rPr>
              <a:t>субботника, </a:t>
            </a:r>
          </a:p>
          <a:p>
            <a:pPr algn="ctr"/>
            <a:r>
              <a:rPr lang="ru-RU" dirty="0">
                <a:solidFill>
                  <a:srgbClr val="000000"/>
                </a:solidFill>
              </a:rPr>
              <a:t>вывезено порядка </a:t>
            </a:r>
            <a:r>
              <a:rPr lang="ru-RU" b="1" dirty="0">
                <a:solidFill>
                  <a:srgbClr val="0070C0"/>
                </a:solidFill>
              </a:rPr>
              <a:t>13 </a:t>
            </a:r>
            <a:r>
              <a:rPr lang="ru-RU" dirty="0">
                <a:solidFill>
                  <a:srgbClr val="000000"/>
                </a:solidFill>
              </a:rPr>
              <a:t>тыс. тонн мусора</a:t>
            </a:r>
          </a:p>
          <a:p>
            <a:pPr algn="ctr"/>
            <a:r>
              <a:rPr lang="ru-RU" dirty="0">
                <a:solidFill>
                  <a:srgbClr val="000000"/>
                </a:solidFill>
              </a:rPr>
              <a:t>высажено </a:t>
            </a:r>
            <a:r>
              <a:rPr lang="ru-RU" b="1" dirty="0">
                <a:solidFill>
                  <a:srgbClr val="0070C0"/>
                </a:solidFill>
              </a:rPr>
              <a:t>18 000 </a:t>
            </a:r>
            <a:r>
              <a:rPr lang="ru-RU" dirty="0">
                <a:solidFill>
                  <a:srgbClr val="000000"/>
                </a:solidFill>
              </a:rPr>
              <a:t>деревьев и кустарников,</a:t>
            </a:r>
            <a:r>
              <a:rPr lang="ru-RU" b="1" dirty="0">
                <a:solidFill>
                  <a:srgbClr val="0070C0"/>
                </a:solidFill>
              </a:rPr>
              <a:t> </a:t>
            </a:r>
            <a:r>
              <a:rPr lang="ru-RU" dirty="0">
                <a:solidFill>
                  <a:srgbClr val="000000"/>
                </a:solidFill>
              </a:rPr>
              <a:t>собрано</a:t>
            </a:r>
            <a:r>
              <a:rPr lang="ru-RU" b="1" dirty="0">
                <a:solidFill>
                  <a:srgbClr val="0070C0"/>
                </a:solidFill>
              </a:rPr>
              <a:t> 116 </a:t>
            </a:r>
            <a:r>
              <a:rPr lang="ru-RU" dirty="0">
                <a:solidFill>
                  <a:srgbClr val="000000"/>
                </a:solidFill>
              </a:rPr>
              <a:t>тонн макулатуры, </a:t>
            </a:r>
          </a:p>
          <a:p>
            <a:pPr algn="ctr"/>
            <a:r>
              <a:rPr lang="ru-RU" b="1" dirty="0">
                <a:solidFill>
                  <a:srgbClr val="0070C0"/>
                </a:solidFill>
              </a:rPr>
              <a:t>113 173 </a:t>
            </a:r>
            <a:r>
              <a:rPr lang="ru-RU" dirty="0">
                <a:solidFill>
                  <a:schemeClr val="tx1"/>
                </a:solidFill>
              </a:rPr>
              <a:t>жителя приняло участие </a:t>
            </a:r>
            <a:endParaRPr lang="ru-RU" baseline="30000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7" name="Text Box 14">
            <a:extLst>
              <a:ext uri="{FF2B5EF4-FFF2-40B4-BE49-F238E27FC236}">
                <a16:creationId xmlns:a16="http://schemas.microsoft.com/office/drawing/2014/main" id="{220A6AAA-A09B-24B6-64DF-E2A7BC8DB0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27984" y="3478513"/>
            <a:ext cx="4344319" cy="1479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lnSpc>
                <a:spcPts val="1800"/>
              </a:lnSpc>
            </a:pPr>
            <a:r>
              <a:rPr lang="ru-RU" altLang="ru-RU" sz="1400" dirty="0">
                <a:solidFill>
                  <a:srgbClr val="000000"/>
                </a:solidFill>
              </a:rPr>
              <a:t>     </a:t>
            </a:r>
            <a:r>
              <a:rPr lang="ru-RU" altLang="ru-RU" dirty="0">
                <a:solidFill>
                  <a:srgbClr val="000000"/>
                </a:solidFill>
              </a:rPr>
              <a:t>Подготовлено: </a:t>
            </a:r>
          </a:p>
          <a:p>
            <a:pPr algn="ctr" eaLnBrk="1" hangingPunct="1">
              <a:lnSpc>
                <a:spcPts val="1800"/>
              </a:lnSpc>
            </a:pPr>
            <a:r>
              <a:rPr lang="ru-RU" altLang="ru-RU" b="1" dirty="0">
                <a:solidFill>
                  <a:srgbClr val="0070C0"/>
                </a:solidFill>
              </a:rPr>
              <a:t>1192</a:t>
            </a:r>
            <a:r>
              <a:rPr lang="ru-RU" altLang="ru-RU" dirty="0">
                <a:solidFill>
                  <a:srgbClr val="0070C0"/>
                </a:solidFill>
              </a:rPr>
              <a:t> </a:t>
            </a:r>
            <a:r>
              <a:rPr lang="ru-RU" altLang="ru-RU" dirty="0" err="1">
                <a:solidFill>
                  <a:srgbClr val="000000"/>
                </a:solidFill>
              </a:rPr>
              <a:t>информповода</a:t>
            </a:r>
            <a:r>
              <a:rPr lang="ru-RU" altLang="ru-RU" dirty="0">
                <a:solidFill>
                  <a:srgbClr val="000000"/>
                </a:solidFill>
              </a:rPr>
              <a:t>:</a:t>
            </a:r>
            <a:endParaRPr lang="en-US" altLang="ru-RU" dirty="0">
              <a:solidFill>
                <a:srgbClr val="000000"/>
              </a:solidFill>
            </a:endParaRPr>
          </a:p>
          <a:p>
            <a:pPr algn="ctr" eaLnBrk="1" hangingPunct="1">
              <a:lnSpc>
                <a:spcPts val="1800"/>
              </a:lnSpc>
            </a:pPr>
            <a:r>
              <a:rPr lang="ru-RU" altLang="ru-RU" b="1" dirty="0">
                <a:solidFill>
                  <a:srgbClr val="0070C0"/>
                </a:solidFill>
              </a:rPr>
              <a:t>32 </a:t>
            </a:r>
            <a:r>
              <a:rPr lang="ru-RU" altLang="ru-RU" dirty="0">
                <a:solidFill>
                  <a:srgbClr val="000000"/>
                </a:solidFill>
              </a:rPr>
              <a:t>видео сюжета, </a:t>
            </a:r>
          </a:p>
          <a:p>
            <a:pPr algn="ctr" eaLnBrk="1" hangingPunct="1">
              <a:lnSpc>
                <a:spcPts val="1800"/>
              </a:lnSpc>
            </a:pPr>
            <a:r>
              <a:rPr lang="ru-RU" altLang="ru-RU" b="1" dirty="0">
                <a:solidFill>
                  <a:srgbClr val="0070C0"/>
                </a:solidFill>
              </a:rPr>
              <a:t>13</a:t>
            </a:r>
            <a:r>
              <a:rPr lang="ru-RU" altLang="ru-RU" dirty="0">
                <a:solidFill>
                  <a:srgbClr val="000000"/>
                </a:solidFill>
              </a:rPr>
              <a:t> </a:t>
            </a:r>
            <a:r>
              <a:rPr lang="en-US" altLang="ru-RU" dirty="0">
                <a:solidFill>
                  <a:srgbClr val="000000"/>
                </a:solidFill>
              </a:rPr>
              <a:t>р</a:t>
            </a:r>
            <a:r>
              <a:rPr lang="ru-RU" altLang="ru-RU" dirty="0" err="1">
                <a:solidFill>
                  <a:srgbClr val="000000"/>
                </a:solidFill>
              </a:rPr>
              <a:t>адиокомментариев</a:t>
            </a:r>
            <a:r>
              <a:rPr lang="en-US" altLang="ru-RU" dirty="0">
                <a:solidFill>
                  <a:srgbClr val="000000"/>
                </a:solidFill>
              </a:rPr>
              <a:t>,</a:t>
            </a:r>
            <a:r>
              <a:rPr lang="ru-RU" altLang="ru-RU" dirty="0">
                <a:solidFill>
                  <a:srgbClr val="000000"/>
                </a:solidFill>
              </a:rPr>
              <a:t> </a:t>
            </a:r>
          </a:p>
          <a:p>
            <a:pPr algn="ctr" eaLnBrk="1" hangingPunct="1">
              <a:lnSpc>
                <a:spcPts val="1800"/>
              </a:lnSpc>
            </a:pPr>
            <a:r>
              <a:rPr lang="ru-RU" altLang="ru-RU" b="1" dirty="0">
                <a:solidFill>
                  <a:srgbClr val="0070C0"/>
                </a:solidFill>
              </a:rPr>
              <a:t>38</a:t>
            </a:r>
            <a:r>
              <a:rPr lang="ru-RU" altLang="ru-RU" dirty="0">
                <a:solidFill>
                  <a:srgbClr val="000000"/>
                </a:solidFill>
              </a:rPr>
              <a:t> видеокомментариев, </a:t>
            </a:r>
          </a:p>
          <a:p>
            <a:pPr algn="ctr" eaLnBrk="1" hangingPunct="1">
              <a:lnSpc>
                <a:spcPts val="1800"/>
              </a:lnSpc>
            </a:pPr>
            <a:r>
              <a:rPr lang="ru-RU" altLang="ru-RU" b="1" dirty="0">
                <a:solidFill>
                  <a:srgbClr val="0070C0"/>
                </a:solidFill>
              </a:rPr>
              <a:t>5</a:t>
            </a:r>
            <a:r>
              <a:rPr lang="ru-RU" altLang="ru-RU" dirty="0">
                <a:solidFill>
                  <a:srgbClr val="000000"/>
                </a:solidFill>
              </a:rPr>
              <a:t> видео-интервью, </a:t>
            </a:r>
            <a:r>
              <a:rPr lang="ru-RU" altLang="ru-RU" b="1" dirty="0">
                <a:solidFill>
                  <a:srgbClr val="0070C0"/>
                </a:solidFill>
              </a:rPr>
              <a:t>3 </a:t>
            </a:r>
            <a:r>
              <a:rPr lang="ru-RU" altLang="ru-RU" dirty="0">
                <a:solidFill>
                  <a:srgbClr val="000000"/>
                </a:solidFill>
              </a:rPr>
              <a:t>прямых эфиров</a:t>
            </a:r>
            <a:r>
              <a:rPr lang="en-US" altLang="ru-RU" dirty="0">
                <a:solidFill>
                  <a:srgbClr val="000000"/>
                </a:solidFill>
              </a:rPr>
              <a:t> </a:t>
            </a:r>
            <a:endParaRPr lang="ru-RU" altLang="ru-RU" dirty="0">
              <a:solidFill>
                <a:srgbClr val="000000"/>
              </a:solidFill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25E9FEF-03F6-CB24-D64E-CA97DD806A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738257"/>
            <a:ext cx="3859758" cy="2834759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13E7CC3-BA68-76A9-B410-B0F19F358E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521" y="3750039"/>
            <a:ext cx="3886486" cy="2825085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D597DCC-609B-B7A5-5B71-149A5A6B051A}"/>
              </a:ext>
            </a:extLst>
          </p:cNvPr>
          <p:cNvSpPr txBox="1"/>
          <p:nvPr/>
        </p:nvSpPr>
        <p:spPr>
          <a:xfrm>
            <a:off x="4366465" y="476672"/>
            <a:ext cx="4576354" cy="28315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     </a:t>
            </a:r>
            <a:r>
              <a:rPr lang="ru-RU" b="1" u="sng" dirty="0">
                <a:solidFill>
                  <a:srgbClr val="00B050"/>
                </a:solidFill>
              </a:rPr>
              <a:t>Проведено 6 экологических акций:</a:t>
            </a:r>
          </a:p>
          <a:p>
            <a:r>
              <a:rPr lang="ru-RU" sz="1600" dirty="0">
                <a:solidFill>
                  <a:srgbClr val="000000"/>
                </a:solidFill>
                <a:latin typeface="Open Sans" panose="020B0606030504020204" pitchFamily="34" charset="0"/>
              </a:rPr>
              <a:t>1</a:t>
            </a:r>
            <a:r>
              <a:rPr lang="ru-RU" sz="1600" dirty="0">
                <a:solidFill>
                  <a:srgbClr val="000000"/>
                </a:solidFill>
              </a:rPr>
              <a:t> акция в поддержку Всероссийской акции </a:t>
            </a:r>
            <a:r>
              <a:rPr lang="ru-RU" sz="1600" b="1" dirty="0">
                <a:solidFill>
                  <a:srgbClr val="0070C0"/>
                </a:solidFill>
              </a:rPr>
              <a:t>«Марафон зеленых дел»</a:t>
            </a:r>
            <a:r>
              <a:rPr lang="ru-RU" sz="1600" dirty="0">
                <a:solidFill>
                  <a:srgbClr val="000000"/>
                </a:solidFill>
              </a:rPr>
              <a:t>, </a:t>
            </a:r>
          </a:p>
          <a:p>
            <a:r>
              <a:rPr lang="ru-RU" sz="1600" dirty="0">
                <a:solidFill>
                  <a:srgbClr val="000000"/>
                </a:solidFill>
              </a:rPr>
              <a:t>1 акция </a:t>
            </a:r>
            <a:r>
              <a:rPr lang="ru-RU" sz="1600" b="1" dirty="0">
                <a:solidFill>
                  <a:srgbClr val="0070C0"/>
                </a:solidFill>
              </a:rPr>
              <a:t>"Зеленая Весна"</a:t>
            </a:r>
            <a:r>
              <a:rPr lang="ru-RU" sz="1600" dirty="0">
                <a:solidFill>
                  <a:srgbClr val="000000"/>
                </a:solidFill>
              </a:rPr>
              <a:t>, в рамках которой прошли субботники на территории области, </a:t>
            </a:r>
          </a:p>
          <a:p>
            <a:r>
              <a:rPr lang="ru-RU" sz="1600" dirty="0">
                <a:solidFill>
                  <a:srgbClr val="000000"/>
                </a:solidFill>
              </a:rPr>
              <a:t>2 акции прошли в 2 муниципальных образованиях в рамках регионального этапа Всероссийской акции </a:t>
            </a:r>
            <a:r>
              <a:rPr lang="ru-RU" sz="1600" b="1" dirty="0">
                <a:solidFill>
                  <a:srgbClr val="0070C0"/>
                </a:solidFill>
              </a:rPr>
              <a:t>"Зеленая Россия"</a:t>
            </a:r>
            <a:r>
              <a:rPr lang="ru-RU" sz="1600" dirty="0">
                <a:solidFill>
                  <a:schemeClr val="tx1"/>
                </a:solidFill>
              </a:rPr>
              <a:t>,</a:t>
            </a:r>
            <a:r>
              <a:rPr lang="ru-RU" sz="1600" b="1" dirty="0">
                <a:solidFill>
                  <a:srgbClr val="0070C0"/>
                </a:solidFill>
              </a:rPr>
              <a:t> </a:t>
            </a:r>
          </a:p>
          <a:p>
            <a:r>
              <a:rPr lang="ru-RU" sz="1600" dirty="0">
                <a:solidFill>
                  <a:srgbClr val="000000"/>
                </a:solidFill>
              </a:rPr>
              <a:t>2 акции прошли в г. Кирове в рамках регионального этапа Всероссийской акции </a:t>
            </a:r>
            <a:r>
              <a:rPr lang="ru-RU" sz="1600" b="1" dirty="0">
                <a:solidFill>
                  <a:srgbClr val="0070C0"/>
                </a:solidFill>
              </a:rPr>
              <a:t>"Вода России"</a:t>
            </a:r>
          </a:p>
        </p:txBody>
      </p:sp>
      <p:sp>
        <p:nvSpPr>
          <p:cNvPr id="11" name="Oval 25">
            <a:extLst>
              <a:ext uri="{FF2B5EF4-FFF2-40B4-BE49-F238E27FC236}">
                <a16:creationId xmlns:a16="http://schemas.microsoft.com/office/drawing/2014/main" id="{788A8692-E622-0070-B423-ABB4425161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09480" y="476672"/>
            <a:ext cx="290512" cy="287338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Text Box 4"/>
          <p:cNvSpPr txBox="1">
            <a:spLocks noChangeArrowheads="1"/>
          </p:cNvSpPr>
          <p:nvPr/>
        </p:nvSpPr>
        <p:spPr bwMode="auto">
          <a:xfrm>
            <a:off x="8676456" y="6492875"/>
            <a:ext cx="467544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r" eaLnBrk="1" hangingPunct="1">
              <a:buClrTx/>
              <a:buFontTx/>
              <a:buNone/>
            </a:pPr>
            <a:fld id="{D77053BD-9BA5-4F5C-80D7-603379A3EFF6}" type="slidenum">
              <a:rPr lang="ru-RU" altLang="ru-RU" sz="1200">
                <a:solidFill>
                  <a:srgbClr val="898989"/>
                </a:solidFill>
                <a:latin typeface="Calibri" pitchFamily="32" charset="0"/>
              </a:rPr>
              <a:pPr algn="r" eaLnBrk="1" hangingPunct="1">
                <a:buClrTx/>
                <a:buFontTx/>
                <a:buNone/>
              </a:pPr>
              <a:t>13</a:t>
            </a:fld>
            <a:endParaRPr lang="ru-RU" altLang="ru-RU" sz="1200">
              <a:solidFill>
                <a:srgbClr val="898989"/>
              </a:solidFill>
              <a:latin typeface="Calibri" pitchFamily="32" charset="0"/>
            </a:endParaRPr>
          </a:p>
        </p:txBody>
      </p:sp>
      <p:sp>
        <p:nvSpPr>
          <p:cNvPr id="27" name="AutoShape 3"/>
          <p:cNvSpPr>
            <a:spLocks noChangeArrowheads="1"/>
          </p:cNvSpPr>
          <p:nvPr/>
        </p:nvSpPr>
        <p:spPr bwMode="auto">
          <a:xfrm>
            <a:off x="227630" y="5208605"/>
            <a:ext cx="4214812" cy="720725"/>
          </a:xfrm>
          <a:custGeom>
            <a:avLst/>
            <a:gdLst>
              <a:gd name="T0" fmla="*/ 178597 w 4214812"/>
              <a:gd name="T1" fmla="*/ 0 h 1071563"/>
              <a:gd name="T2" fmla="*/ 4214812 w 4214812"/>
              <a:gd name="T3" fmla="*/ 0 h 1071563"/>
              <a:gd name="T4" fmla="*/ 4214812 w 4214812"/>
              <a:gd name="T5" fmla="*/ 0 h 1071563"/>
              <a:gd name="T6" fmla="*/ 4214812 w 4214812"/>
              <a:gd name="T7" fmla="*/ 182581 h 1071563"/>
              <a:gd name="T8" fmla="*/ 4036207 w 4214812"/>
              <a:gd name="T9" fmla="*/ 219097 h 1071563"/>
              <a:gd name="T10" fmla="*/ 0 w 4214812"/>
              <a:gd name="T11" fmla="*/ 219097 h 1071563"/>
              <a:gd name="T12" fmla="*/ 0 w 4214812"/>
              <a:gd name="T13" fmla="*/ 219097 h 1071563"/>
              <a:gd name="T14" fmla="*/ 0 w 4214812"/>
              <a:gd name="T15" fmla="*/ 36516 h 1071563"/>
              <a:gd name="T16" fmla="*/ 178597 w 4214812"/>
              <a:gd name="T17" fmla="*/ 0 h 107156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214812"/>
              <a:gd name="T28" fmla="*/ 0 h 1071563"/>
              <a:gd name="T29" fmla="*/ 4214812 w 4214812"/>
              <a:gd name="T30" fmla="*/ 1071563 h 107156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214812" h="1071563">
                <a:moveTo>
                  <a:pt x="178597" y="0"/>
                </a:moveTo>
                <a:lnTo>
                  <a:pt x="4214812" y="0"/>
                </a:lnTo>
                <a:lnTo>
                  <a:pt x="4214812" y="892966"/>
                </a:lnTo>
                <a:cubicBezTo>
                  <a:pt x="4214812" y="991602"/>
                  <a:pt x="4134851" y="1071563"/>
                  <a:pt x="4036215" y="1071563"/>
                </a:cubicBezTo>
                <a:lnTo>
                  <a:pt x="0" y="1071563"/>
                </a:lnTo>
                <a:lnTo>
                  <a:pt x="0" y="178597"/>
                </a:lnTo>
                <a:cubicBezTo>
                  <a:pt x="0" y="79961"/>
                  <a:pt x="79961" y="0"/>
                  <a:pt x="178597" y="0"/>
                </a:cubicBezTo>
                <a:close/>
              </a:path>
            </a:pathLst>
          </a:custGeom>
          <a:solidFill>
            <a:srgbClr val="FFFFFF"/>
          </a:solidFill>
          <a:ln w="25560" cap="sq">
            <a:solidFill>
              <a:srgbClr val="17375E">
                <a:alpha val="72940"/>
              </a:srgbClr>
            </a:solidFill>
            <a:miter lim="800000"/>
            <a:headEnd/>
            <a:tailEnd/>
          </a:ln>
        </p:spPr>
        <p:txBody>
          <a:bodyPr lIns="90000" tIns="46800" rIns="90000" bIns="46800" anchor="ctr"/>
          <a:lstStyle/>
          <a:p>
            <a:pPr algn="just">
              <a:lnSpc>
                <a:spcPct val="80000"/>
              </a:lnSpc>
              <a:buClrTx/>
              <a:buSzPct val="76000"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1600" dirty="0">
                <a:solidFill>
                  <a:srgbClr val="000000"/>
                </a:solidFill>
                <a:latin typeface="Calibri" pitchFamily="32" charset="0"/>
              </a:rPr>
              <a:t>       Завершены работы на новых месторождениях подземных вод с приростом запасов </a:t>
            </a:r>
            <a:r>
              <a:rPr lang="ru-RU" altLang="ru-RU" sz="1600" b="1" dirty="0">
                <a:solidFill>
                  <a:srgbClr val="0070C0"/>
                </a:solidFill>
                <a:latin typeface="Calibri" pitchFamily="32" charset="0"/>
                <a:cs typeface="Arial" charset="0"/>
              </a:rPr>
              <a:t>1,13 тыс. куб. метров в сутки</a:t>
            </a:r>
          </a:p>
        </p:txBody>
      </p:sp>
      <p:sp>
        <p:nvSpPr>
          <p:cNvPr id="28" name="AutoShape 15"/>
          <p:cNvSpPr>
            <a:spLocks noChangeArrowheads="1"/>
          </p:cNvSpPr>
          <p:nvPr/>
        </p:nvSpPr>
        <p:spPr bwMode="auto">
          <a:xfrm>
            <a:off x="244445" y="6019823"/>
            <a:ext cx="4184679" cy="695325"/>
          </a:xfrm>
          <a:custGeom>
            <a:avLst/>
            <a:gdLst>
              <a:gd name="T0" fmla="*/ 229485 w 4143375"/>
              <a:gd name="T1" fmla="*/ 0 h 1285875"/>
              <a:gd name="T2" fmla="*/ 4436599 w 4143375"/>
              <a:gd name="T3" fmla="*/ 0 h 1285875"/>
              <a:gd name="T4" fmla="*/ 4436599 w 4143375"/>
              <a:gd name="T5" fmla="*/ 0 h 1285875"/>
              <a:gd name="T6" fmla="*/ 4436599 w 4143375"/>
              <a:gd name="T7" fmla="*/ 91571 h 1285875"/>
              <a:gd name="T8" fmla="*/ 4207116 w 4143375"/>
              <a:gd name="T9" fmla="*/ 109885 h 1285875"/>
              <a:gd name="T10" fmla="*/ 0 w 4143375"/>
              <a:gd name="T11" fmla="*/ 109885 h 1285875"/>
              <a:gd name="T12" fmla="*/ 0 w 4143375"/>
              <a:gd name="T13" fmla="*/ 109885 h 1285875"/>
              <a:gd name="T14" fmla="*/ 0 w 4143375"/>
              <a:gd name="T15" fmla="*/ 18314 h 1285875"/>
              <a:gd name="T16" fmla="*/ 229485 w 4143375"/>
              <a:gd name="T17" fmla="*/ 0 h 128587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143375"/>
              <a:gd name="T28" fmla="*/ 0 h 1285875"/>
              <a:gd name="T29" fmla="*/ 4143375 w 4143375"/>
              <a:gd name="T30" fmla="*/ 1285875 h 128587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143375" h="1285875">
                <a:moveTo>
                  <a:pt x="214317" y="0"/>
                </a:moveTo>
                <a:lnTo>
                  <a:pt x="4143375" y="0"/>
                </a:lnTo>
                <a:lnTo>
                  <a:pt x="4143375" y="1071558"/>
                </a:lnTo>
                <a:cubicBezTo>
                  <a:pt x="4143375" y="1189922"/>
                  <a:pt x="4047422" y="1285875"/>
                  <a:pt x="3929058" y="1285875"/>
                </a:cubicBezTo>
                <a:lnTo>
                  <a:pt x="0" y="1285875"/>
                </a:lnTo>
                <a:lnTo>
                  <a:pt x="0" y="214317"/>
                </a:lnTo>
                <a:cubicBezTo>
                  <a:pt x="0" y="95953"/>
                  <a:pt x="95953" y="0"/>
                  <a:pt x="214317" y="0"/>
                </a:cubicBezTo>
                <a:close/>
              </a:path>
            </a:pathLst>
          </a:custGeom>
          <a:solidFill>
            <a:srgbClr val="FFFFFF"/>
          </a:solidFill>
          <a:ln w="25560" cap="sq">
            <a:solidFill>
              <a:srgbClr val="17375E">
                <a:alpha val="72940"/>
              </a:srgbClr>
            </a:solidFill>
            <a:miter lim="800000"/>
            <a:headEnd/>
            <a:tailEnd/>
          </a:ln>
        </p:spPr>
        <p:txBody>
          <a:bodyPr lIns="90000" tIns="46800" rIns="90000" bIns="46800" anchor="ctr"/>
          <a:lstStyle/>
          <a:p>
            <a:pPr algn="just">
              <a:lnSpc>
                <a:spcPct val="80000"/>
              </a:lnSpc>
              <a:buClrTx/>
              <a:buSzPct val="76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1600" dirty="0">
                <a:solidFill>
                  <a:srgbClr val="000000"/>
                </a:solidFill>
                <a:latin typeface="Calibri" pitchFamily="32" charset="0"/>
              </a:rPr>
              <a:t>       Инвестиционная стоимость завершенных </a:t>
            </a:r>
            <a:br>
              <a:rPr lang="ru-RU" altLang="ru-RU" sz="1600" dirty="0">
                <a:solidFill>
                  <a:srgbClr val="000000"/>
                </a:solidFill>
                <a:latin typeface="Calibri" pitchFamily="32" charset="0"/>
              </a:rPr>
            </a:br>
            <a:r>
              <a:rPr lang="ru-RU" altLang="ru-RU" sz="1600" dirty="0">
                <a:solidFill>
                  <a:srgbClr val="000000"/>
                </a:solidFill>
                <a:latin typeface="Calibri" pitchFamily="32" charset="0"/>
              </a:rPr>
              <a:t>в 2025 году работ по геологическому изучению недр </a:t>
            </a:r>
            <a:r>
              <a:rPr lang="ru-RU" altLang="ru-RU" sz="1600" b="1" dirty="0">
                <a:solidFill>
                  <a:srgbClr val="0070C0"/>
                </a:solidFill>
                <a:latin typeface="Calibri" pitchFamily="32" charset="0"/>
                <a:cs typeface="Arial" charset="0"/>
              </a:rPr>
              <a:t>5, 55 млн. руб.</a:t>
            </a:r>
          </a:p>
        </p:txBody>
      </p:sp>
      <p:sp>
        <p:nvSpPr>
          <p:cNvPr id="29" name="AutoShape 3"/>
          <p:cNvSpPr>
            <a:spLocks noChangeArrowheads="1"/>
          </p:cNvSpPr>
          <p:nvPr/>
        </p:nvSpPr>
        <p:spPr bwMode="auto">
          <a:xfrm>
            <a:off x="4644008" y="3441567"/>
            <a:ext cx="4320605" cy="491489"/>
          </a:xfrm>
          <a:custGeom>
            <a:avLst/>
            <a:gdLst>
              <a:gd name="T0" fmla="*/ 178597 w 4214812"/>
              <a:gd name="T1" fmla="*/ 0 h 1071563"/>
              <a:gd name="T2" fmla="*/ 4214813 w 4214812"/>
              <a:gd name="T3" fmla="*/ 0 h 1071563"/>
              <a:gd name="T4" fmla="*/ 4214813 w 4214812"/>
              <a:gd name="T5" fmla="*/ 0 h 1071563"/>
              <a:gd name="T6" fmla="*/ 4214813 w 4214812"/>
              <a:gd name="T7" fmla="*/ 372598 h 1071563"/>
              <a:gd name="T8" fmla="*/ 4036208 w 4214812"/>
              <a:gd name="T9" fmla="*/ 447120 h 1071563"/>
              <a:gd name="T10" fmla="*/ 0 w 4214812"/>
              <a:gd name="T11" fmla="*/ 447120 h 1071563"/>
              <a:gd name="T12" fmla="*/ 0 w 4214812"/>
              <a:gd name="T13" fmla="*/ 447120 h 1071563"/>
              <a:gd name="T14" fmla="*/ 0 w 4214812"/>
              <a:gd name="T15" fmla="*/ 74522 h 1071563"/>
              <a:gd name="T16" fmla="*/ 178597 w 4214812"/>
              <a:gd name="T17" fmla="*/ 0 h 107156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214812"/>
              <a:gd name="T28" fmla="*/ 0 h 1071563"/>
              <a:gd name="T29" fmla="*/ 4214812 w 4214812"/>
              <a:gd name="T30" fmla="*/ 1071563 h 107156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214812" h="1071563">
                <a:moveTo>
                  <a:pt x="178597" y="0"/>
                </a:moveTo>
                <a:lnTo>
                  <a:pt x="4214812" y="0"/>
                </a:lnTo>
                <a:lnTo>
                  <a:pt x="4214812" y="892966"/>
                </a:lnTo>
                <a:cubicBezTo>
                  <a:pt x="4214812" y="991602"/>
                  <a:pt x="4134851" y="1071563"/>
                  <a:pt x="4036215" y="1071563"/>
                </a:cubicBezTo>
                <a:lnTo>
                  <a:pt x="0" y="1071563"/>
                </a:lnTo>
                <a:lnTo>
                  <a:pt x="0" y="178597"/>
                </a:lnTo>
                <a:cubicBezTo>
                  <a:pt x="0" y="79961"/>
                  <a:pt x="79961" y="0"/>
                  <a:pt x="178597" y="0"/>
                </a:cubicBezTo>
                <a:close/>
              </a:path>
            </a:pathLst>
          </a:custGeom>
          <a:solidFill>
            <a:srgbClr val="FFFFFF"/>
          </a:solidFill>
          <a:ln w="25560" cap="sq">
            <a:solidFill>
              <a:srgbClr val="17375E">
                <a:alpha val="72940"/>
              </a:srgbClr>
            </a:solidFill>
            <a:miter lim="800000"/>
            <a:headEnd/>
            <a:tailEnd/>
          </a:ln>
        </p:spPr>
        <p:txBody>
          <a:bodyPr lIns="90000" tIns="46800" rIns="90000" bIns="46800" anchor="ctr"/>
          <a:lstStyle/>
          <a:p>
            <a:pPr algn="ctr">
              <a:lnSpc>
                <a:spcPct val="80000"/>
              </a:lnSpc>
              <a:buClrTx/>
              <a:buSzPct val="76000"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ru-RU" sz="1600" dirty="0">
                <a:solidFill>
                  <a:schemeClr val="tx1"/>
                </a:solidFill>
                <a:latin typeface="Calibri" pitchFamily="32" charset="0"/>
              </a:rPr>
              <a:t>     </a:t>
            </a:r>
            <a:r>
              <a:rPr lang="ru-RU" altLang="ru-RU" sz="1600" dirty="0">
                <a:solidFill>
                  <a:schemeClr val="tx1"/>
                </a:solidFill>
                <a:latin typeface="Calibri" pitchFamily="32" charset="0"/>
              </a:rPr>
              <a:t>  </a:t>
            </a:r>
          </a:p>
          <a:p>
            <a:pPr algn="ctr">
              <a:lnSpc>
                <a:spcPct val="80000"/>
              </a:lnSpc>
              <a:buClrTx/>
              <a:buSzPct val="76000"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1600" dirty="0">
                <a:solidFill>
                  <a:schemeClr val="tx1"/>
                </a:solidFill>
                <a:latin typeface="Calibri" pitchFamily="32" charset="0"/>
              </a:rPr>
              <a:t>  Рассмотрено </a:t>
            </a:r>
            <a:r>
              <a:rPr lang="ru-RU" altLang="ru-RU" sz="1600" b="1" dirty="0">
                <a:solidFill>
                  <a:srgbClr val="0070C0"/>
                </a:solidFill>
                <a:latin typeface="Calibri" pitchFamily="32" charset="0"/>
                <a:cs typeface="Arial" charset="0"/>
              </a:rPr>
              <a:t>32 </a:t>
            </a:r>
            <a:r>
              <a:rPr lang="ru-RU" altLang="ru-RU" sz="1600" dirty="0">
                <a:solidFill>
                  <a:schemeClr val="tx1"/>
                </a:solidFill>
                <a:latin typeface="Calibri" pitchFamily="32" charset="0"/>
                <a:cs typeface="Arial" charset="0"/>
              </a:rPr>
              <a:t>технических проекта</a:t>
            </a:r>
          </a:p>
          <a:p>
            <a:pPr algn="ctr">
              <a:lnSpc>
                <a:spcPct val="80000"/>
              </a:lnSpc>
              <a:buClrTx/>
              <a:buSzPct val="76000"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1600" b="1" dirty="0">
                <a:solidFill>
                  <a:srgbClr val="0070C0"/>
                </a:solidFill>
                <a:latin typeface="Calibri" pitchFamily="32" charset="0"/>
                <a:cs typeface="Arial" charset="0"/>
              </a:rPr>
              <a:t> 7 </a:t>
            </a:r>
            <a:r>
              <a:rPr lang="ru-RU" altLang="ru-RU" sz="1600" dirty="0">
                <a:solidFill>
                  <a:schemeClr val="tx1"/>
                </a:solidFill>
                <a:latin typeface="Calibri" pitchFamily="32" charset="0"/>
                <a:cs typeface="Arial" charset="0"/>
              </a:rPr>
              <a:t>горных отводов</a:t>
            </a:r>
          </a:p>
          <a:p>
            <a:pPr algn="just">
              <a:lnSpc>
                <a:spcPct val="90000"/>
              </a:lnSpc>
              <a:buClrTx/>
              <a:buSzPct val="76000"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altLang="ru-RU" sz="1600" dirty="0">
              <a:solidFill>
                <a:schemeClr val="tx1"/>
              </a:solidFill>
              <a:latin typeface="Calibri" pitchFamily="32" charset="0"/>
            </a:endParaRPr>
          </a:p>
        </p:txBody>
      </p:sp>
      <p:sp>
        <p:nvSpPr>
          <p:cNvPr id="30" name="AutoShape 3"/>
          <p:cNvSpPr>
            <a:spLocks noChangeArrowheads="1"/>
          </p:cNvSpPr>
          <p:nvPr/>
        </p:nvSpPr>
        <p:spPr bwMode="auto">
          <a:xfrm>
            <a:off x="323526" y="3458296"/>
            <a:ext cx="4118915" cy="785818"/>
          </a:xfrm>
          <a:custGeom>
            <a:avLst/>
            <a:gdLst>
              <a:gd name="T0" fmla="*/ 178597 w 4214812"/>
              <a:gd name="T1" fmla="*/ 0 h 1071563"/>
              <a:gd name="T2" fmla="*/ 4214813 w 4214812"/>
              <a:gd name="T3" fmla="*/ 0 h 1071563"/>
              <a:gd name="T4" fmla="*/ 4214813 w 4214812"/>
              <a:gd name="T5" fmla="*/ 0 h 1071563"/>
              <a:gd name="T6" fmla="*/ 4214813 w 4214812"/>
              <a:gd name="T7" fmla="*/ 372598 h 1071563"/>
              <a:gd name="T8" fmla="*/ 4036208 w 4214812"/>
              <a:gd name="T9" fmla="*/ 447120 h 1071563"/>
              <a:gd name="T10" fmla="*/ 0 w 4214812"/>
              <a:gd name="T11" fmla="*/ 447120 h 1071563"/>
              <a:gd name="T12" fmla="*/ 0 w 4214812"/>
              <a:gd name="T13" fmla="*/ 447120 h 1071563"/>
              <a:gd name="T14" fmla="*/ 0 w 4214812"/>
              <a:gd name="T15" fmla="*/ 74522 h 1071563"/>
              <a:gd name="T16" fmla="*/ 178597 w 4214812"/>
              <a:gd name="T17" fmla="*/ 0 h 107156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214812"/>
              <a:gd name="T28" fmla="*/ 0 h 1071563"/>
              <a:gd name="T29" fmla="*/ 4214812 w 4214812"/>
              <a:gd name="T30" fmla="*/ 1071563 h 107156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214812" h="1071563">
                <a:moveTo>
                  <a:pt x="178597" y="0"/>
                </a:moveTo>
                <a:lnTo>
                  <a:pt x="4214812" y="0"/>
                </a:lnTo>
                <a:lnTo>
                  <a:pt x="4214812" y="892966"/>
                </a:lnTo>
                <a:cubicBezTo>
                  <a:pt x="4214812" y="991602"/>
                  <a:pt x="4134851" y="1071563"/>
                  <a:pt x="4036215" y="1071563"/>
                </a:cubicBezTo>
                <a:lnTo>
                  <a:pt x="0" y="1071563"/>
                </a:lnTo>
                <a:lnTo>
                  <a:pt x="0" y="178597"/>
                </a:lnTo>
                <a:cubicBezTo>
                  <a:pt x="0" y="79961"/>
                  <a:pt x="79961" y="0"/>
                  <a:pt x="178597" y="0"/>
                </a:cubicBezTo>
                <a:close/>
              </a:path>
            </a:pathLst>
          </a:custGeom>
          <a:solidFill>
            <a:srgbClr val="FFFFFF"/>
          </a:solidFill>
          <a:ln w="25560" cap="sq">
            <a:solidFill>
              <a:srgbClr val="17375E">
                <a:alpha val="72940"/>
              </a:srgbClr>
            </a:solidFill>
            <a:miter lim="800000"/>
            <a:headEnd/>
            <a:tailEnd/>
          </a:ln>
        </p:spPr>
        <p:txBody>
          <a:bodyPr lIns="90000" tIns="46800" rIns="90000" bIns="46800" anchor="ctr"/>
          <a:lstStyle/>
          <a:p>
            <a:pPr algn="ctr">
              <a:lnSpc>
                <a:spcPct val="80000"/>
              </a:lnSpc>
              <a:buClrTx/>
              <a:buSzPct val="76000"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1600" dirty="0">
                <a:solidFill>
                  <a:srgbClr val="000000"/>
                </a:solidFill>
                <a:latin typeface="Calibri" pitchFamily="32" charset="0"/>
              </a:rPr>
              <a:t>        Предоставлено право пользования </a:t>
            </a:r>
            <a:r>
              <a:rPr lang="ru-RU" altLang="ru-RU" sz="1600" b="1" dirty="0">
                <a:solidFill>
                  <a:srgbClr val="0070C0"/>
                </a:solidFill>
                <a:latin typeface="Calibri" pitchFamily="32" charset="0"/>
                <a:cs typeface="Arial" charset="0"/>
              </a:rPr>
              <a:t>109</a:t>
            </a:r>
            <a:r>
              <a:rPr lang="ru-RU" altLang="ru-RU" sz="1600" b="1" dirty="0">
                <a:solidFill>
                  <a:srgbClr val="FF0000"/>
                </a:solidFill>
                <a:latin typeface="Calibri" pitchFamily="32" charset="0"/>
              </a:rPr>
              <a:t> </a:t>
            </a:r>
            <a:r>
              <a:rPr lang="ru-RU" altLang="ru-RU" sz="1600" dirty="0">
                <a:solidFill>
                  <a:schemeClr val="tx1"/>
                </a:solidFill>
                <a:latin typeface="Calibri" pitchFamily="32" charset="0"/>
              </a:rPr>
              <a:t>участками недр </a:t>
            </a:r>
            <a:r>
              <a:rPr lang="ru-RU" altLang="ru-RU" sz="1600" dirty="0">
                <a:solidFill>
                  <a:srgbClr val="000000"/>
                </a:solidFill>
                <a:latin typeface="Calibri" pitchFamily="32" charset="0"/>
              </a:rPr>
              <a:t>(</a:t>
            </a:r>
            <a:r>
              <a:rPr lang="ru-RU" altLang="ru-RU" sz="1600" dirty="0">
                <a:solidFill>
                  <a:schemeClr val="tx1"/>
                </a:solidFill>
                <a:latin typeface="Calibri" pitchFamily="32" charset="0"/>
              </a:rPr>
              <a:t>выдана лицензия) </a:t>
            </a:r>
          </a:p>
          <a:p>
            <a:pPr algn="ctr">
              <a:lnSpc>
                <a:spcPct val="80000"/>
              </a:lnSpc>
              <a:buClrTx/>
              <a:buSzPct val="76000"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1600" b="1" dirty="0">
                <a:solidFill>
                  <a:srgbClr val="0070C0"/>
                </a:solidFill>
                <a:latin typeface="Calibri" pitchFamily="32" charset="0"/>
                <a:cs typeface="Arial" charset="0"/>
              </a:rPr>
              <a:t>(ОПИ – 9; подземные воды – 100)</a:t>
            </a:r>
          </a:p>
        </p:txBody>
      </p:sp>
      <p:sp>
        <p:nvSpPr>
          <p:cNvPr id="31" name="AutoShape 15"/>
          <p:cNvSpPr>
            <a:spLocks noChangeArrowheads="1"/>
          </p:cNvSpPr>
          <p:nvPr/>
        </p:nvSpPr>
        <p:spPr bwMode="auto">
          <a:xfrm>
            <a:off x="244445" y="4365104"/>
            <a:ext cx="4184650" cy="740363"/>
          </a:xfrm>
          <a:custGeom>
            <a:avLst/>
            <a:gdLst>
              <a:gd name="T0" fmla="*/ 229485 w 4143375"/>
              <a:gd name="T1" fmla="*/ 0 h 1285875"/>
              <a:gd name="T2" fmla="*/ 4436600 w 4143375"/>
              <a:gd name="T3" fmla="*/ 0 h 1285875"/>
              <a:gd name="T4" fmla="*/ 4436600 w 4143375"/>
              <a:gd name="T5" fmla="*/ 0 h 1285875"/>
              <a:gd name="T6" fmla="*/ 4436600 w 4143375"/>
              <a:gd name="T7" fmla="*/ 91571 h 1285875"/>
              <a:gd name="T8" fmla="*/ 4207117 w 4143375"/>
              <a:gd name="T9" fmla="*/ 109885 h 1285875"/>
              <a:gd name="T10" fmla="*/ 0 w 4143375"/>
              <a:gd name="T11" fmla="*/ 109885 h 1285875"/>
              <a:gd name="T12" fmla="*/ 0 w 4143375"/>
              <a:gd name="T13" fmla="*/ 109885 h 1285875"/>
              <a:gd name="T14" fmla="*/ 0 w 4143375"/>
              <a:gd name="T15" fmla="*/ 18314 h 1285875"/>
              <a:gd name="T16" fmla="*/ 229485 w 4143375"/>
              <a:gd name="T17" fmla="*/ 0 h 128587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143375"/>
              <a:gd name="T28" fmla="*/ 0 h 1285875"/>
              <a:gd name="T29" fmla="*/ 4143375 w 4143375"/>
              <a:gd name="T30" fmla="*/ 1285875 h 128587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143375" h="1285875">
                <a:moveTo>
                  <a:pt x="214317" y="0"/>
                </a:moveTo>
                <a:lnTo>
                  <a:pt x="4143375" y="0"/>
                </a:lnTo>
                <a:lnTo>
                  <a:pt x="4143375" y="1071558"/>
                </a:lnTo>
                <a:cubicBezTo>
                  <a:pt x="4143375" y="1189922"/>
                  <a:pt x="4047422" y="1285875"/>
                  <a:pt x="3929058" y="1285875"/>
                </a:cubicBezTo>
                <a:lnTo>
                  <a:pt x="0" y="1285875"/>
                </a:lnTo>
                <a:lnTo>
                  <a:pt x="0" y="214317"/>
                </a:lnTo>
                <a:cubicBezTo>
                  <a:pt x="0" y="95953"/>
                  <a:pt x="95953" y="0"/>
                  <a:pt x="214317" y="0"/>
                </a:cubicBezTo>
                <a:close/>
              </a:path>
            </a:pathLst>
          </a:custGeom>
          <a:solidFill>
            <a:srgbClr val="FFFFFF"/>
          </a:solidFill>
          <a:ln w="25560" cap="sq">
            <a:solidFill>
              <a:srgbClr val="17375E">
                <a:alpha val="72940"/>
              </a:srgbClr>
            </a:solidFill>
            <a:miter lim="800000"/>
            <a:headEnd/>
            <a:tailEnd/>
          </a:ln>
        </p:spPr>
        <p:txBody>
          <a:bodyPr lIns="90000" tIns="46800" rIns="90000" bIns="46800" anchor="ctr"/>
          <a:lstStyle/>
          <a:p>
            <a:pPr algn="just">
              <a:lnSpc>
                <a:spcPct val="80000"/>
              </a:lnSpc>
              <a:buClrTx/>
              <a:buSzPct val="76000"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1600" dirty="0">
                <a:solidFill>
                  <a:schemeClr val="tx1"/>
                </a:solidFill>
                <a:latin typeface="Calibri" pitchFamily="32" charset="0"/>
              </a:rPr>
              <a:t>       Прирост запасов </a:t>
            </a:r>
            <a:r>
              <a:rPr lang="ru-RU" altLang="ru-RU" sz="1600" dirty="0">
                <a:solidFill>
                  <a:srgbClr val="000000"/>
                </a:solidFill>
                <a:latin typeface="Calibri" pitchFamily="32" charset="0"/>
              </a:rPr>
              <a:t>общераспространенных полезных ископаемых (ОПИ) составил </a:t>
            </a:r>
            <a:r>
              <a:rPr lang="ru-RU" altLang="ru-RU" sz="1600" b="1" dirty="0">
                <a:solidFill>
                  <a:srgbClr val="0070C0"/>
                </a:solidFill>
                <a:latin typeface="Calibri" pitchFamily="32" charset="0"/>
                <a:cs typeface="Arial" charset="0"/>
              </a:rPr>
              <a:t>порядка 3,1 млн. куб. метров</a:t>
            </a:r>
          </a:p>
        </p:txBody>
      </p:sp>
      <p:sp>
        <p:nvSpPr>
          <p:cNvPr id="32" name="Oval 8"/>
          <p:cNvSpPr>
            <a:spLocks noChangeArrowheads="1"/>
          </p:cNvSpPr>
          <p:nvPr/>
        </p:nvSpPr>
        <p:spPr bwMode="auto">
          <a:xfrm>
            <a:off x="4644703" y="3439983"/>
            <a:ext cx="287337" cy="287337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  <p:sp>
        <p:nvSpPr>
          <p:cNvPr id="24" name="Oval 8"/>
          <p:cNvSpPr>
            <a:spLocks noChangeArrowheads="1"/>
          </p:cNvSpPr>
          <p:nvPr/>
        </p:nvSpPr>
        <p:spPr bwMode="auto">
          <a:xfrm>
            <a:off x="214282" y="4365104"/>
            <a:ext cx="287337" cy="287337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  <p:sp>
        <p:nvSpPr>
          <p:cNvPr id="25" name="Oval 8"/>
          <p:cNvSpPr>
            <a:spLocks noChangeArrowheads="1"/>
          </p:cNvSpPr>
          <p:nvPr/>
        </p:nvSpPr>
        <p:spPr bwMode="auto">
          <a:xfrm>
            <a:off x="214282" y="5213365"/>
            <a:ext cx="287338" cy="287337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  <p:sp>
        <p:nvSpPr>
          <p:cNvPr id="23" name="Oval 8"/>
          <p:cNvSpPr>
            <a:spLocks noChangeArrowheads="1"/>
          </p:cNvSpPr>
          <p:nvPr/>
        </p:nvSpPr>
        <p:spPr bwMode="auto">
          <a:xfrm>
            <a:off x="214282" y="5999182"/>
            <a:ext cx="287337" cy="287338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  <p:pic>
        <p:nvPicPr>
          <p:cNvPr id="26" name="Рисунок 25"/>
          <p:cNvPicPr/>
          <p:nvPr/>
        </p:nvPicPr>
        <p:blipFill>
          <a:blip r:embed="rId3" cstate="print"/>
          <a:srcRect l="25298" t="16920" r="39090" b="24918"/>
          <a:stretch>
            <a:fillRect/>
          </a:stretch>
        </p:blipFill>
        <p:spPr bwMode="auto">
          <a:xfrm>
            <a:off x="638008" y="1261473"/>
            <a:ext cx="3096344" cy="2140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Рисунок 33"/>
          <p:cNvPicPr/>
          <p:nvPr/>
        </p:nvPicPr>
        <p:blipFill>
          <a:blip r:embed="rId4" cstate="print"/>
          <a:srcRect l="23297" t="26751" r="36362" b="27389"/>
          <a:stretch>
            <a:fillRect/>
          </a:stretch>
        </p:blipFill>
        <p:spPr bwMode="auto">
          <a:xfrm>
            <a:off x="5358553" y="1298259"/>
            <a:ext cx="3282728" cy="2071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AutoShape 15"/>
          <p:cNvSpPr>
            <a:spLocks noChangeArrowheads="1"/>
          </p:cNvSpPr>
          <p:nvPr/>
        </p:nvSpPr>
        <p:spPr bwMode="auto">
          <a:xfrm>
            <a:off x="4644008" y="4016139"/>
            <a:ext cx="4357148" cy="695325"/>
          </a:xfrm>
          <a:custGeom>
            <a:avLst/>
            <a:gdLst>
              <a:gd name="T0" fmla="*/ 229485 w 4143375"/>
              <a:gd name="T1" fmla="*/ 0 h 1285875"/>
              <a:gd name="T2" fmla="*/ 4436600 w 4143375"/>
              <a:gd name="T3" fmla="*/ 0 h 1285875"/>
              <a:gd name="T4" fmla="*/ 4436600 w 4143375"/>
              <a:gd name="T5" fmla="*/ 0 h 1285875"/>
              <a:gd name="T6" fmla="*/ 4436600 w 4143375"/>
              <a:gd name="T7" fmla="*/ 91571 h 1285875"/>
              <a:gd name="T8" fmla="*/ 4207117 w 4143375"/>
              <a:gd name="T9" fmla="*/ 109885 h 1285875"/>
              <a:gd name="T10" fmla="*/ 0 w 4143375"/>
              <a:gd name="T11" fmla="*/ 109885 h 1285875"/>
              <a:gd name="T12" fmla="*/ 0 w 4143375"/>
              <a:gd name="T13" fmla="*/ 109885 h 1285875"/>
              <a:gd name="T14" fmla="*/ 0 w 4143375"/>
              <a:gd name="T15" fmla="*/ 18314 h 1285875"/>
              <a:gd name="T16" fmla="*/ 229485 w 4143375"/>
              <a:gd name="T17" fmla="*/ 0 h 128587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143375"/>
              <a:gd name="T28" fmla="*/ 0 h 1285875"/>
              <a:gd name="T29" fmla="*/ 4143375 w 4143375"/>
              <a:gd name="T30" fmla="*/ 1285875 h 128587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143375" h="1285875">
                <a:moveTo>
                  <a:pt x="214317" y="0"/>
                </a:moveTo>
                <a:lnTo>
                  <a:pt x="4143375" y="0"/>
                </a:lnTo>
                <a:lnTo>
                  <a:pt x="4143375" y="1071558"/>
                </a:lnTo>
                <a:cubicBezTo>
                  <a:pt x="4143375" y="1189922"/>
                  <a:pt x="4047422" y="1285875"/>
                  <a:pt x="3929058" y="1285875"/>
                </a:cubicBezTo>
                <a:lnTo>
                  <a:pt x="0" y="1285875"/>
                </a:lnTo>
                <a:lnTo>
                  <a:pt x="0" y="214317"/>
                </a:lnTo>
                <a:cubicBezTo>
                  <a:pt x="0" y="95953"/>
                  <a:pt x="95953" y="0"/>
                  <a:pt x="214317" y="0"/>
                </a:cubicBezTo>
                <a:close/>
              </a:path>
            </a:pathLst>
          </a:custGeom>
          <a:solidFill>
            <a:srgbClr val="FFFFFF"/>
          </a:solidFill>
          <a:ln w="25560" cap="sq">
            <a:solidFill>
              <a:srgbClr val="17375E">
                <a:alpha val="72940"/>
              </a:srgbClr>
            </a:solidFill>
            <a:miter lim="800000"/>
            <a:headEnd/>
            <a:tailEnd/>
          </a:ln>
        </p:spPr>
        <p:txBody>
          <a:bodyPr lIns="90000" tIns="46800" rIns="90000" bIns="46800" anchor="ctr"/>
          <a:lstStyle/>
          <a:p>
            <a:pPr algn="just">
              <a:lnSpc>
                <a:spcPct val="80000"/>
              </a:lnSpc>
              <a:buClrTx/>
              <a:buSzPct val="76000"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1600" dirty="0">
                <a:solidFill>
                  <a:schemeClr val="tx1"/>
                </a:solidFill>
                <a:latin typeface="Calibri" pitchFamily="32" charset="0"/>
              </a:rPr>
              <a:t>       Проведено </a:t>
            </a:r>
            <a:r>
              <a:rPr lang="ru-RU" altLang="ru-RU" sz="1600" b="1" dirty="0">
                <a:solidFill>
                  <a:srgbClr val="0070C0"/>
                </a:solidFill>
                <a:latin typeface="Calibri" pitchFamily="32" charset="0"/>
                <a:cs typeface="Arial" charset="0"/>
              </a:rPr>
              <a:t>10 аукционов </a:t>
            </a:r>
            <a:r>
              <a:rPr lang="ru-RU" altLang="ru-RU" sz="1600" dirty="0">
                <a:solidFill>
                  <a:srgbClr val="000000"/>
                </a:solidFill>
                <a:latin typeface="Calibri" pitchFamily="32" charset="0"/>
                <a:cs typeface="Arial" charset="0"/>
              </a:rPr>
              <a:t>на право пользования недрами. Сумма поступлений в бюджет области </a:t>
            </a:r>
            <a:r>
              <a:rPr lang="ru-RU" altLang="ru-RU" sz="1600" b="1" dirty="0">
                <a:solidFill>
                  <a:srgbClr val="0070C0"/>
                </a:solidFill>
                <a:latin typeface="Calibri" pitchFamily="32" charset="0"/>
                <a:cs typeface="Arial" charset="0"/>
              </a:rPr>
              <a:t>26,5 млн. рублей </a:t>
            </a:r>
            <a:endParaRPr lang="ru-RU" altLang="ru-RU" sz="1600" dirty="0">
              <a:solidFill>
                <a:srgbClr val="0070C0"/>
              </a:solidFill>
              <a:latin typeface="Calibri" pitchFamily="32" charset="0"/>
              <a:cs typeface="Arial" charset="0"/>
            </a:endParaRPr>
          </a:p>
        </p:txBody>
      </p:sp>
      <p:sp>
        <p:nvSpPr>
          <p:cNvPr id="38" name="Oval 8"/>
          <p:cNvSpPr>
            <a:spLocks noChangeArrowheads="1"/>
          </p:cNvSpPr>
          <p:nvPr/>
        </p:nvSpPr>
        <p:spPr bwMode="auto">
          <a:xfrm>
            <a:off x="4644008" y="4005064"/>
            <a:ext cx="287337" cy="287337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  <p:sp>
        <p:nvSpPr>
          <p:cNvPr id="39" name="Oval 8"/>
          <p:cNvSpPr>
            <a:spLocks noChangeArrowheads="1"/>
          </p:cNvSpPr>
          <p:nvPr/>
        </p:nvSpPr>
        <p:spPr bwMode="auto">
          <a:xfrm>
            <a:off x="323528" y="3450886"/>
            <a:ext cx="287337" cy="287337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  <p:sp>
        <p:nvSpPr>
          <p:cNvPr id="2" name="AutoShape 3">
            <a:extLst>
              <a:ext uri="{FF2B5EF4-FFF2-40B4-BE49-F238E27FC236}">
                <a16:creationId xmlns:a16="http://schemas.microsoft.com/office/drawing/2014/main" id="{ABD99E3B-BE47-F72D-784B-28DFD6D686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528" y="626958"/>
            <a:ext cx="3716591" cy="541046"/>
          </a:xfrm>
          <a:custGeom>
            <a:avLst/>
            <a:gdLst>
              <a:gd name="T0" fmla="*/ 178597 w 4214812"/>
              <a:gd name="T1" fmla="*/ 0 h 1071563"/>
              <a:gd name="T2" fmla="*/ 4214813 w 4214812"/>
              <a:gd name="T3" fmla="*/ 0 h 1071563"/>
              <a:gd name="T4" fmla="*/ 4214813 w 4214812"/>
              <a:gd name="T5" fmla="*/ 0 h 1071563"/>
              <a:gd name="T6" fmla="*/ 4214813 w 4214812"/>
              <a:gd name="T7" fmla="*/ 372598 h 1071563"/>
              <a:gd name="T8" fmla="*/ 4036208 w 4214812"/>
              <a:gd name="T9" fmla="*/ 447120 h 1071563"/>
              <a:gd name="T10" fmla="*/ 0 w 4214812"/>
              <a:gd name="T11" fmla="*/ 447120 h 1071563"/>
              <a:gd name="T12" fmla="*/ 0 w 4214812"/>
              <a:gd name="T13" fmla="*/ 447120 h 1071563"/>
              <a:gd name="T14" fmla="*/ 0 w 4214812"/>
              <a:gd name="T15" fmla="*/ 74522 h 1071563"/>
              <a:gd name="T16" fmla="*/ 178597 w 4214812"/>
              <a:gd name="T17" fmla="*/ 0 h 107156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214812"/>
              <a:gd name="T28" fmla="*/ 0 h 1071563"/>
              <a:gd name="T29" fmla="*/ 4214812 w 4214812"/>
              <a:gd name="T30" fmla="*/ 1071563 h 107156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214812" h="1071563">
                <a:moveTo>
                  <a:pt x="178597" y="0"/>
                </a:moveTo>
                <a:lnTo>
                  <a:pt x="4214812" y="0"/>
                </a:lnTo>
                <a:lnTo>
                  <a:pt x="4214812" y="892966"/>
                </a:lnTo>
                <a:cubicBezTo>
                  <a:pt x="4214812" y="991602"/>
                  <a:pt x="4134851" y="1071563"/>
                  <a:pt x="4036215" y="1071563"/>
                </a:cubicBezTo>
                <a:lnTo>
                  <a:pt x="0" y="1071563"/>
                </a:lnTo>
                <a:lnTo>
                  <a:pt x="0" y="178597"/>
                </a:lnTo>
                <a:cubicBezTo>
                  <a:pt x="0" y="79961"/>
                  <a:pt x="79961" y="0"/>
                  <a:pt x="178597" y="0"/>
                </a:cubicBezTo>
                <a:close/>
              </a:path>
            </a:pathLst>
          </a:custGeom>
          <a:solidFill>
            <a:srgbClr val="FFFFFF"/>
          </a:solidFill>
          <a:ln w="25560" cap="sq">
            <a:solidFill>
              <a:srgbClr val="17375E">
                <a:alpha val="72940"/>
              </a:srgbClr>
            </a:solidFill>
            <a:miter lim="800000"/>
            <a:headEnd/>
            <a:tailEnd/>
          </a:ln>
        </p:spPr>
        <p:txBody>
          <a:bodyPr lIns="90000" tIns="46800" rIns="90000" bIns="46800" anchor="ctr"/>
          <a:lstStyle/>
          <a:p>
            <a:pPr algn="ctr">
              <a:lnSpc>
                <a:spcPct val="80000"/>
              </a:lnSpc>
              <a:buClrTx/>
              <a:buSzPct val="76000"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altLang="ru-RU" sz="1600" b="1" dirty="0">
              <a:solidFill>
                <a:srgbClr val="0070C0"/>
              </a:solidFill>
              <a:latin typeface="Calibri" pitchFamily="32" charset="0"/>
              <a:cs typeface="Arial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610449" y="620688"/>
            <a:ext cx="3241471" cy="5410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49263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solidFill>
                  <a:srgbClr val="0070C0"/>
                </a:solidFill>
                <a:latin typeface="Calibri" pitchFamily="32" charset="0"/>
                <a:cs typeface="Arial" charset="0"/>
              </a:rPr>
              <a:t>69</a:t>
            </a:r>
            <a:r>
              <a:rPr lang="ru-RU" altLang="ru-RU" dirty="0">
                <a:solidFill>
                  <a:srgbClr val="000000"/>
                </a:solidFill>
                <a:latin typeface="Calibri" pitchFamily="32" charset="0"/>
              </a:rPr>
              <a:t> недропользователей (ОПИ) </a:t>
            </a:r>
          </a:p>
          <a:p>
            <a:pPr algn="ctr" defTabSz="449263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dirty="0">
                <a:solidFill>
                  <a:srgbClr val="000000"/>
                </a:solidFill>
                <a:latin typeface="Calibri" pitchFamily="32" charset="0"/>
              </a:rPr>
              <a:t>(по состоянию на 31.12.2025)</a:t>
            </a:r>
            <a:endParaRPr lang="ru-RU" altLang="ru-RU" b="1" dirty="0">
              <a:solidFill>
                <a:srgbClr val="0070C0"/>
              </a:solidFill>
              <a:latin typeface="Calibri" pitchFamily="32" charset="0"/>
              <a:cs typeface="Arial" charset="0"/>
            </a:endParaRPr>
          </a:p>
        </p:txBody>
      </p:sp>
      <p:sp>
        <p:nvSpPr>
          <p:cNvPr id="3" name="Oval 8">
            <a:extLst>
              <a:ext uri="{FF2B5EF4-FFF2-40B4-BE49-F238E27FC236}">
                <a16:creationId xmlns:a16="http://schemas.microsoft.com/office/drawing/2014/main" id="{5D19134D-60D7-3F74-A2E5-F69B1D30FB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528" y="621383"/>
            <a:ext cx="287337" cy="287337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  <p:sp>
        <p:nvSpPr>
          <p:cNvPr id="7" name="AutoShape 3">
            <a:extLst>
              <a:ext uri="{FF2B5EF4-FFF2-40B4-BE49-F238E27FC236}">
                <a16:creationId xmlns:a16="http://schemas.microsoft.com/office/drawing/2014/main" id="{3F1DE3DA-65B9-1FC7-81A9-A4E2DB367D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78399" y="620688"/>
            <a:ext cx="3716591" cy="576064"/>
          </a:xfrm>
          <a:custGeom>
            <a:avLst/>
            <a:gdLst>
              <a:gd name="T0" fmla="*/ 178597 w 4214812"/>
              <a:gd name="T1" fmla="*/ 0 h 1071563"/>
              <a:gd name="T2" fmla="*/ 4214813 w 4214812"/>
              <a:gd name="T3" fmla="*/ 0 h 1071563"/>
              <a:gd name="T4" fmla="*/ 4214813 w 4214812"/>
              <a:gd name="T5" fmla="*/ 0 h 1071563"/>
              <a:gd name="T6" fmla="*/ 4214813 w 4214812"/>
              <a:gd name="T7" fmla="*/ 372598 h 1071563"/>
              <a:gd name="T8" fmla="*/ 4036208 w 4214812"/>
              <a:gd name="T9" fmla="*/ 447120 h 1071563"/>
              <a:gd name="T10" fmla="*/ 0 w 4214812"/>
              <a:gd name="T11" fmla="*/ 447120 h 1071563"/>
              <a:gd name="T12" fmla="*/ 0 w 4214812"/>
              <a:gd name="T13" fmla="*/ 447120 h 1071563"/>
              <a:gd name="T14" fmla="*/ 0 w 4214812"/>
              <a:gd name="T15" fmla="*/ 74522 h 1071563"/>
              <a:gd name="T16" fmla="*/ 178597 w 4214812"/>
              <a:gd name="T17" fmla="*/ 0 h 107156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214812"/>
              <a:gd name="T28" fmla="*/ 0 h 1071563"/>
              <a:gd name="T29" fmla="*/ 4214812 w 4214812"/>
              <a:gd name="T30" fmla="*/ 1071563 h 107156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214812" h="1071563">
                <a:moveTo>
                  <a:pt x="178597" y="0"/>
                </a:moveTo>
                <a:lnTo>
                  <a:pt x="4214812" y="0"/>
                </a:lnTo>
                <a:lnTo>
                  <a:pt x="4214812" y="892966"/>
                </a:lnTo>
                <a:cubicBezTo>
                  <a:pt x="4214812" y="991602"/>
                  <a:pt x="4134851" y="1071563"/>
                  <a:pt x="4036215" y="1071563"/>
                </a:cubicBezTo>
                <a:lnTo>
                  <a:pt x="0" y="1071563"/>
                </a:lnTo>
                <a:lnTo>
                  <a:pt x="0" y="178597"/>
                </a:lnTo>
                <a:cubicBezTo>
                  <a:pt x="0" y="79961"/>
                  <a:pt x="79961" y="0"/>
                  <a:pt x="178597" y="0"/>
                </a:cubicBezTo>
                <a:close/>
              </a:path>
            </a:pathLst>
          </a:custGeom>
          <a:solidFill>
            <a:srgbClr val="FFFFFF"/>
          </a:solidFill>
          <a:ln w="25560" cap="sq">
            <a:solidFill>
              <a:srgbClr val="17375E">
                <a:alpha val="72940"/>
              </a:srgbClr>
            </a:solidFill>
            <a:miter lim="800000"/>
            <a:headEnd/>
            <a:tailEnd/>
          </a:ln>
        </p:spPr>
        <p:txBody>
          <a:bodyPr lIns="90000" tIns="46800" rIns="90000" bIns="46800" anchor="ctr"/>
          <a:lstStyle/>
          <a:p>
            <a:pPr algn="ctr">
              <a:lnSpc>
                <a:spcPct val="80000"/>
              </a:lnSpc>
              <a:buClrTx/>
              <a:buSzPct val="76000"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altLang="ru-RU" sz="1600" b="1" dirty="0">
              <a:solidFill>
                <a:srgbClr val="0070C0"/>
              </a:solidFill>
              <a:latin typeface="Calibri" pitchFamily="32" charset="0"/>
              <a:cs typeface="Arial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5358553" y="655706"/>
            <a:ext cx="3565478" cy="5410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lnSpc>
                <a:spcPct val="80000"/>
              </a:lnSpc>
            </a:pPr>
            <a:r>
              <a:rPr lang="ru-RU" altLang="ru-RU" b="1" dirty="0">
                <a:solidFill>
                  <a:srgbClr val="0070C0"/>
                </a:solidFill>
                <a:latin typeface="Calibri" pitchFamily="32" charset="0"/>
                <a:cs typeface="Arial" charset="0"/>
              </a:rPr>
              <a:t>101 </a:t>
            </a:r>
            <a:r>
              <a:rPr lang="ru-RU" altLang="ru-RU" dirty="0">
                <a:solidFill>
                  <a:srgbClr val="000000"/>
                </a:solidFill>
                <a:latin typeface="Calibri" pitchFamily="32" charset="0"/>
              </a:rPr>
              <a:t>действующая лицензия (ОПИ)</a:t>
            </a:r>
          </a:p>
          <a:p>
            <a:pPr algn="ctr" eaLnBrk="0" hangingPunct="0">
              <a:lnSpc>
                <a:spcPct val="80000"/>
              </a:lnSpc>
            </a:pPr>
            <a:r>
              <a:rPr lang="ru-RU" altLang="ru-RU" dirty="0">
                <a:solidFill>
                  <a:srgbClr val="000000"/>
                </a:solidFill>
                <a:latin typeface="Calibri" pitchFamily="32" charset="0"/>
              </a:rPr>
              <a:t> (по состоянию на 31.12.2025) </a:t>
            </a:r>
          </a:p>
        </p:txBody>
      </p:sp>
      <p:sp>
        <p:nvSpPr>
          <p:cNvPr id="5" name="Oval 8">
            <a:extLst>
              <a:ext uri="{FF2B5EF4-FFF2-40B4-BE49-F238E27FC236}">
                <a16:creationId xmlns:a16="http://schemas.microsoft.com/office/drawing/2014/main" id="{A7D550FF-61D7-1018-2A7E-B6FB1BD500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48759" y="620688"/>
            <a:ext cx="287337" cy="287337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2DFC6F6-F58F-7C87-3DC9-0D0242643A89}"/>
              </a:ext>
            </a:extLst>
          </p:cNvPr>
          <p:cNvPicPr/>
          <p:nvPr/>
        </p:nvPicPr>
        <p:blipFill>
          <a:blip r:embed="rId5"/>
          <a:srcRect l="32802" t="62044" r="54449" b="25119"/>
          <a:stretch>
            <a:fillRect/>
          </a:stretch>
        </p:blipFill>
        <p:spPr bwMode="auto">
          <a:xfrm>
            <a:off x="5148759" y="4794547"/>
            <a:ext cx="3311673" cy="1959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6024EDD-91FA-1CBB-054D-6D7217E91953}"/>
              </a:ext>
            </a:extLst>
          </p:cNvPr>
          <p:cNvSpPr txBox="1"/>
          <p:nvPr/>
        </p:nvSpPr>
        <p:spPr>
          <a:xfrm>
            <a:off x="1125824" y="180627"/>
            <a:ext cx="689235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GB"/>
            </a:defPPr>
            <a:lvl1pPr algn="ctr">
              <a:defRPr sz="1400" b="1">
                <a:solidFill>
                  <a:schemeClr val="tx1"/>
                </a:solidFill>
              </a:defRPr>
            </a:lvl1pPr>
          </a:lstStyle>
          <a:p>
            <a:r>
              <a:rPr lang="ru-RU" sz="1600" dirty="0"/>
              <a:t>Государственное регулирование в сфере недропользования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4">
            <a:extLst>
              <a:ext uri="{FF2B5EF4-FFF2-40B4-BE49-F238E27FC236}">
                <a16:creationId xmlns:a16="http://schemas.microsoft.com/office/drawing/2014/main" id="{655DD9D0-7A10-59FA-F922-9F6C851616E1}"/>
              </a:ext>
            </a:extLst>
          </p:cNvPr>
          <p:cNvPicPr>
            <a:picLocks noGrp="1"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7107" y="6434014"/>
            <a:ext cx="2701397" cy="423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6" name="Диаграмма 2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06164414"/>
              </p:ext>
            </p:extLst>
          </p:nvPr>
        </p:nvGraphicFramePr>
        <p:xfrm>
          <a:off x="147638" y="1160238"/>
          <a:ext cx="4590826" cy="56166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0" name="Text Box 5"/>
          <p:cNvSpPr txBox="1">
            <a:spLocks noChangeArrowheads="1"/>
          </p:cNvSpPr>
          <p:nvPr/>
        </p:nvSpPr>
        <p:spPr bwMode="auto">
          <a:xfrm>
            <a:off x="1259632" y="836712"/>
            <a:ext cx="2173287" cy="642938"/>
          </a:xfrm>
          <a:prstGeom prst="rect">
            <a:avLst/>
          </a:prstGeom>
          <a:solidFill>
            <a:srgbClr val="EEECE1"/>
          </a:solidFill>
          <a:ln w="31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altLang="ru-RU" b="1" dirty="0">
                <a:solidFill>
                  <a:srgbClr val="000000"/>
                </a:solidFill>
                <a:latin typeface="Calibri" pitchFamily="32" charset="0"/>
              </a:rPr>
              <a:t>ОСВОЕНИЕ СРЕДСТВ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altLang="ru-RU" dirty="0">
                <a:solidFill>
                  <a:srgbClr val="000000"/>
                </a:solidFill>
                <a:latin typeface="Calibri" pitchFamily="32" charset="0"/>
              </a:rPr>
              <a:t>(млн.рублей)</a:t>
            </a:r>
          </a:p>
        </p:txBody>
      </p:sp>
      <p:sp>
        <p:nvSpPr>
          <p:cNvPr id="33" name="Text Box 7"/>
          <p:cNvSpPr txBox="1">
            <a:spLocks noChangeArrowheads="1"/>
          </p:cNvSpPr>
          <p:nvPr/>
        </p:nvSpPr>
        <p:spPr bwMode="auto">
          <a:xfrm>
            <a:off x="423838" y="82036"/>
            <a:ext cx="8772525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sz="1600" b="1" dirty="0">
                <a:solidFill>
                  <a:srgbClr val="000000"/>
                </a:solidFill>
              </a:rPr>
              <a:t>Результаты использования бюджетных ассигнований и иных средств, предусмотренных на реализацию Государственной программы в 2025 году</a:t>
            </a:r>
            <a:endParaRPr lang="ru-RU" altLang="ru-RU" sz="1600" b="1" dirty="0">
              <a:solidFill>
                <a:srgbClr val="000000"/>
              </a:solidFill>
            </a:endParaRPr>
          </a:p>
        </p:txBody>
      </p:sp>
      <p:sp>
        <p:nvSpPr>
          <p:cNvPr id="37" name="Text Box 3"/>
          <p:cNvSpPr txBox="1">
            <a:spLocks noChangeArrowheads="1"/>
          </p:cNvSpPr>
          <p:nvPr/>
        </p:nvSpPr>
        <p:spPr bwMode="auto">
          <a:xfrm>
            <a:off x="6786563" y="6417209"/>
            <a:ext cx="2133600" cy="440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r" eaLnBrk="1" hangingPunct="1">
              <a:buClrTx/>
              <a:buFontTx/>
              <a:buNone/>
            </a:pPr>
            <a:fld id="{05C9D5B4-B8EC-4CDB-96EE-E7E48F9A2286}" type="slidenum">
              <a:rPr lang="ru-RU" altLang="ru-RU" sz="1200">
                <a:solidFill>
                  <a:srgbClr val="898989"/>
                </a:solidFill>
                <a:latin typeface="Calibri" pitchFamily="32" charset="0"/>
              </a:rPr>
              <a:pPr algn="r" eaLnBrk="1" hangingPunct="1">
                <a:buClrTx/>
                <a:buFontTx/>
                <a:buNone/>
              </a:pPr>
              <a:t>14</a:t>
            </a:fld>
            <a:endParaRPr lang="ru-RU" altLang="ru-RU" sz="1200" dirty="0">
              <a:solidFill>
                <a:srgbClr val="898989"/>
              </a:solidFill>
              <a:latin typeface="Calibri" pitchFamily="3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A5D01E8-220F-B93A-B2C6-8A7C79BA406E}"/>
              </a:ext>
            </a:extLst>
          </p:cNvPr>
          <p:cNvSpPr txBox="1"/>
          <p:nvPr/>
        </p:nvSpPr>
        <p:spPr>
          <a:xfrm>
            <a:off x="1140483" y="1618510"/>
            <a:ext cx="11196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ru-RU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690,57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0D6D779-1F94-DFC5-00F5-21647E34A035}"/>
              </a:ext>
            </a:extLst>
          </p:cNvPr>
          <p:cNvSpPr txBox="1"/>
          <p:nvPr/>
        </p:nvSpPr>
        <p:spPr>
          <a:xfrm>
            <a:off x="2541491" y="1631601"/>
            <a:ext cx="101381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ru-RU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638,58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E097F5B-7BC8-D8F9-6B41-2474B4E6C73D}"/>
              </a:ext>
            </a:extLst>
          </p:cNvPr>
          <p:cNvSpPr txBox="1"/>
          <p:nvPr/>
        </p:nvSpPr>
        <p:spPr>
          <a:xfrm>
            <a:off x="4441094" y="764704"/>
            <a:ext cx="4370040" cy="26314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ctr">
              <a:lnSpc>
                <a:spcPts val="1800"/>
              </a:lnSpc>
              <a:buNone/>
            </a:pPr>
            <a:r>
              <a:rPr lang="ru-RU" sz="2000" b="1" dirty="0">
                <a:solidFill>
                  <a:srgbClr val="17375E"/>
                </a:solidFill>
                <a:latin typeface="Calibri" pitchFamily="32" charset="0"/>
              </a:rPr>
              <a:t>Цели государственной программы:</a:t>
            </a:r>
          </a:p>
          <a:p>
            <a:pPr indent="449580" algn="just">
              <a:lnSpc>
                <a:spcPts val="1800"/>
              </a:lnSpc>
              <a:buNone/>
            </a:pPr>
            <a:r>
              <a:rPr lang="ru-RU" sz="1800" i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обеспечена защищенность населения от негативного воздействия вод</a:t>
            </a:r>
          </a:p>
          <a:p>
            <a:pPr indent="449580" algn="just">
              <a:lnSpc>
                <a:spcPts val="1800"/>
              </a:lnSpc>
              <a:buNone/>
            </a:pPr>
            <a:endParaRPr lang="ru-RU" sz="1600" i="1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49580">
              <a:lnSpc>
                <a:spcPts val="1800"/>
              </a:lnSpc>
              <a:buNone/>
            </a:pPr>
            <a:r>
              <a:rPr lang="ru-RU" sz="1800" i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повышен уровень экологической безопасности и рациональное использование природных ресурсов</a:t>
            </a:r>
            <a:endParaRPr lang="ru-RU" sz="1600" i="1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49580" algn="just">
              <a:lnSpc>
                <a:spcPts val="1800"/>
              </a:lnSpc>
              <a:buNone/>
            </a:pPr>
            <a:endParaRPr lang="ru-RU" sz="1800" i="1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49580" algn="just">
              <a:lnSpc>
                <a:spcPts val="1800"/>
              </a:lnSpc>
              <a:buNone/>
            </a:pPr>
            <a:r>
              <a:rPr lang="ru-RU" sz="1800" i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обеспечено качества окружающей среды в 2030 году на уровне 108,3%</a:t>
            </a:r>
            <a:endParaRPr lang="ru-RU" sz="1600" i="1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Oval 20">
            <a:extLst>
              <a:ext uri="{FF2B5EF4-FFF2-40B4-BE49-F238E27FC236}">
                <a16:creationId xmlns:a16="http://schemas.microsoft.com/office/drawing/2014/main" id="{3DD1CDF3-439C-3212-94B4-21F86C5C7A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22764" y="1240755"/>
            <a:ext cx="287337" cy="287337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92EFCC8F-F214-9440-02B5-F76FAC50A7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7984" y="1844824"/>
            <a:ext cx="493819" cy="530398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F0F722CF-02B4-F195-096E-2767D6B98F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7984" y="2754586"/>
            <a:ext cx="493819" cy="53039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ADF7BA9-60C3-7F60-3001-7E6968B5FE9D}"/>
              </a:ext>
            </a:extLst>
          </p:cNvPr>
          <p:cNvSpPr txBox="1"/>
          <p:nvPr/>
        </p:nvSpPr>
        <p:spPr>
          <a:xfrm>
            <a:off x="4256285" y="3501008"/>
            <a:ext cx="4708203" cy="29392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ctr">
              <a:lnSpc>
                <a:spcPts val="1800"/>
              </a:lnSpc>
              <a:spcAft>
                <a:spcPts val="600"/>
              </a:spcAft>
              <a:buNone/>
              <a:tabLst>
                <a:tab pos="2948940" algn="l"/>
                <a:tab pos="4029075" algn="l"/>
                <a:tab pos="4837430" algn="l"/>
                <a:tab pos="5608955" algn="l"/>
              </a:tabLst>
            </a:pPr>
            <a:r>
              <a:rPr lang="ru-RU" sz="1700" b="1" dirty="0">
                <a:solidFill>
                  <a:srgbClr val="17375E"/>
                </a:solidFill>
                <a:latin typeface="Calibri" pitchFamily="32" charset="0"/>
              </a:rPr>
              <a:t>Общее количество показателей государственной программы и ее структурных элементов </a:t>
            </a:r>
            <a:r>
              <a:rPr lang="ru-RU" sz="1700" b="1" dirty="0">
                <a:solidFill>
                  <a:srgbClr val="0070C0"/>
                </a:solidFill>
              </a:rPr>
              <a:t>27</a:t>
            </a:r>
            <a:r>
              <a:rPr lang="ru-RU" sz="1700" b="1" dirty="0">
                <a:solidFill>
                  <a:srgbClr val="17375E"/>
                </a:solidFill>
                <a:latin typeface="Calibri" pitchFamily="32" charset="0"/>
              </a:rPr>
              <a:t>, в том числе:</a:t>
            </a:r>
          </a:p>
          <a:p>
            <a:pPr indent="450215">
              <a:lnSpc>
                <a:spcPts val="1800"/>
              </a:lnSpc>
              <a:spcAft>
                <a:spcPts val="600"/>
              </a:spcAft>
              <a:buNone/>
              <a:tabLst>
                <a:tab pos="2948940" algn="l"/>
                <a:tab pos="4029075" algn="l"/>
                <a:tab pos="4837430" algn="l"/>
                <a:tab pos="5608955" algn="l"/>
              </a:tabLst>
            </a:pPr>
            <a:r>
              <a:rPr lang="ru-RU" sz="1600" b="1" dirty="0">
                <a:solidFill>
                  <a:srgbClr val="0070C0"/>
                </a:solidFill>
              </a:rPr>
              <a:t>11 показателей </a:t>
            </a:r>
            <a:r>
              <a:rPr lang="ru-RU" sz="1600" dirty="0">
                <a:solidFill>
                  <a:srgbClr val="000000"/>
                </a:solidFill>
              </a:rPr>
              <a:t>государственной программы, в том числе 3 прокси-показателя;</a:t>
            </a:r>
          </a:p>
          <a:p>
            <a:pPr indent="450215">
              <a:lnSpc>
                <a:spcPts val="1800"/>
              </a:lnSpc>
              <a:spcAft>
                <a:spcPts val="600"/>
              </a:spcAft>
              <a:buNone/>
              <a:tabLst>
                <a:tab pos="2948940" algn="l"/>
                <a:tab pos="4029075" algn="l"/>
                <a:tab pos="4837430" algn="l"/>
                <a:tab pos="5608955" algn="l"/>
              </a:tabLst>
            </a:pPr>
            <a:r>
              <a:rPr lang="ru-RU" sz="1600" b="1" dirty="0">
                <a:solidFill>
                  <a:srgbClr val="0070C0"/>
                </a:solidFill>
              </a:rPr>
              <a:t>10 показателей </a:t>
            </a:r>
            <a:r>
              <a:rPr lang="ru-RU" sz="1600" dirty="0">
                <a:solidFill>
                  <a:srgbClr val="000000"/>
                </a:solidFill>
              </a:rPr>
              <a:t>региональных проектов;</a:t>
            </a:r>
          </a:p>
          <a:p>
            <a:pPr indent="450215">
              <a:lnSpc>
                <a:spcPts val="1800"/>
              </a:lnSpc>
              <a:spcAft>
                <a:spcPts val="600"/>
              </a:spcAft>
              <a:buNone/>
              <a:tabLst>
                <a:tab pos="2948940" algn="l"/>
                <a:tab pos="4029075" algn="l"/>
                <a:tab pos="4837430" algn="l"/>
                <a:tab pos="5608955" algn="l"/>
              </a:tabLst>
            </a:pPr>
            <a:r>
              <a:rPr lang="ru-RU" sz="1600" b="1" dirty="0">
                <a:solidFill>
                  <a:srgbClr val="0070C0"/>
                </a:solidFill>
              </a:rPr>
              <a:t>6 показателей </a:t>
            </a:r>
            <a:r>
              <a:rPr lang="ru-RU" sz="1600" dirty="0">
                <a:solidFill>
                  <a:srgbClr val="000000"/>
                </a:solidFill>
              </a:rPr>
              <a:t>комплексов процессных мероприятий.</a:t>
            </a:r>
          </a:p>
          <a:p>
            <a:pPr indent="450215">
              <a:lnSpc>
                <a:spcPts val="1800"/>
              </a:lnSpc>
              <a:spcAft>
                <a:spcPts val="600"/>
              </a:spcAft>
              <a:buNone/>
              <a:tabLst>
                <a:tab pos="2948940" algn="l"/>
                <a:tab pos="4029075" algn="l"/>
                <a:tab pos="4837430" algn="l"/>
                <a:tab pos="5608955" algn="l"/>
              </a:tabLst>
            </a:pPr>
            <a:r>
              <a:rPr lang="ru-RU" sz="1600" dirty="0">
                <a:solidFill>
                  <a:srgbClr val="000000"/>
                </a:solidFill>
              </a:rPr>
              <a:t>Все показатели в рамках государственной программы и ее структурных элементов достигнуты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4">
            <a:extLst>
              <a:ext uri="{FF2B5EF4-FFF2-40B4-BE49-F238E27FC236}">
                <a16:creationId xmlns:a16="http://schemas.microsoft.com/office/drawing/2014/main" id="{48C27BB6-DF45-E54F-B64A-42455134DFE0}"/>
              </a:ext>
            </a:extLst>
          </p:cNvPr>
          <p:cNvPicPr>
            <a:picLocks noGrp="1"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2603" y="6453337"/>
            <a:ext cx="2701397" cy="423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Text Box 3"/>
          <p:cNvSpPr txBox="1">
            <a:spLocks noChangeArrowheads="1"/>
          </p:cNvSpPr>
          <p:nvPr/>
        </p:nvSpPr>
        <p:spPr bwMode="auto">
          <a:xfrm>
            <a:off x="395288" y="260350"/>
            <a:ext cx="8497887" cy="402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2000" b="1" dirty="0">
                <a:solidFill>
                  <a:srgbClr val="17375E"/>
                </a:solidFill>
                <a:latin typeface="Calibri" pitchFamily="32" charset="0"/>
              </a:rPr>
              <a:t>СВЕДЕНИЯ О ДОСТИЖЕНИИ ПОКАЗАТЕЛЕЙ ГОСПРОГРАММЫ В 2025 ГОДУ</a:t>
            </a:r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5292080" y="1124744"/>
            <a:ext cx="3672408" cy="700449"/>
          </a:xfrm>
          <a:prstGeom prst="rect">
            <a:avLst/>
          </a:prstGeom>
          <a:solidFill>
            <a:srgbClr val="EEECE1"/>
          </a:solidFill>
          <a:ln w="9525">
            <a:noFill/>
            <a:round/>
            <a:headEnd/>
            <a:tailEnd/>
          </a:ln>
          <a:effectLst>
            <a:outerShdw dist="38184" dir="2700000" algn="ctr" rotWithShape="0">
              <a:srgbClr val="000000">
                <a:alpha val="40033"/>
              </a:srgbClr>
            </a:outerShdw>
          </a:effectLst>
        </p:spPr>
        <p:txBody>
          <a:bodyPr wrap="square" lIns="90000" tIns="46800" rIns="90000" bIns="46800">
            <a:spAutoFit/>
          </a:bodyPr>
          <a:lstStyle/>
          <a:p>
            <a:pPr algn="ctr" eaLnBrk="0" hangingPunct="0">
              <a:lnSpc>
                <a:spcPts val="1388"/>
              </a:lnSpc>
              <a:spcBef>
                <a:spcPts val="40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altLang="ru-RU" dirty="0">
                <a:solidFill>
                  <a:srgbClr val="0D0D0D"/>
                </a:solidFill>
                <a:latin typeface="Calibri" pitchFamily="32" charset="0"/>
                <a:cs typeface="Arial" charset="0"/>
              </a:rPr>
              <a:t>количество видов охотничьих ресурсов, ед.</a:t>
            </a:r>
          </a:p>
          <a:p>
            <a:pPr algn="ctr" eaLnBrk="0" hangingPunct="0">
              <a:lnSpc>
                <a:spcPts val="1388"/>
              </a:lnSpc>
              <a:spcBef>
                <a:spcPts val="40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altLang="ru-RU" dirty="0">
                <a:solidFill>
                  <a:srgbClr val="0D0D0D"/>
                </a:solidFill>
                <a:latin typeface="Calibri" pitchFamily="32" charset="0"/>
                <a:cs typeface="Arial" charset="0"/>
              </a:rPr>
              <a:t>(план – </a:t>
            </a:r>
            <a:r>
              <a:rPr lang="ru-RU" altLang="ru-RU" b="1" dirty="0">
                <a:solidFill>
                  <a:srgbClr val="0070C0"/>
                </a:solidFill>
                <a:latin typeface="Calibri" pitchFamily="32" charset="0"/>
                <a:cs typeface="Arial" charset="0"/>
              </a:rPr>
              <a:t>102</a:t>
            </a:r>
            <a:r>
              <a:rPr lang="ru-RU" altLang="ru-RU" dirty="0">
                <a:solidFill>
                  <a:srgbClr val="0D0D0D"/>
                </a:solidFill>
                <a:latin typeface="Calibri" pitchFamily="32" charset="0"/>
                <a:cs typeface="Arial" charset="0"/>
              </a:rPr>
              <a:t>; факт – </a:t>
            </a:r>
            <a:r>
              <a:rPr lang="ru-RU" altLang="ru-RU" b="1" dirty="0">
                <a:solidFill>
                  <a:srgbClr val="0070C0"/>
                </a:solidFill>
                <a:latin typeface="Calibri" pitchFamily="32" charset="0"/>
                <a:cs typeface="Arial" charset="0"/>
              </a:rPr>
              <a:t>102</a:t>
            </a:r>
            <a:r>
              <a:rPr lang="ru-RU" altLang="ru-RU" dirty="0">
                <a:solidFill>
                  <a:srgbClr val="0D0D0D"/>
                </a:solidFill>
                <a:latin typeface="Calibri" pitchFamily="32" charset="0"/>
                <a:cs typeface="Arial" charset="0"/>
              </a:rPr>
              <a:t>)</a:t>
            </a:r>
          </a:p>
        </p:txBody>
      </p:sp>
      <p:sp>
        <p:nvSpPr>
          <p:cNvPr id="5127" name="Text Box 8"/>
          <p:cNvSpPr txBox="1">
            <a:spLocks noChangeArrowheads="1"/>
          </p:cNvSpPr>
          <p:nvPr/>
        </p:nvSpPr>
        <p:spPr bwMode="auto">
          <a:xfrm>
            <a:off x="5220072" y="3356992"/>
            <a:ext cx="3744912" cy="1239058"/>
          </a:xfrm>
          <a:prstGeom prst="rect">
            <a:avLst/>
          </a:prstGeom>
          <a:solidFill>
            <a:srgbClr val="EEECE1"/>
          </a:solidFill>
          <a:ln w="9525">
            <a:noFill/>
            <a:round/>
            <a:headEnd/>
            <a:tailEnd/>
          </a:ln>
          <a:effectLst>
            <a:outerShdw dist="38184" dir="2700000" algn="ctr" rotWithShape="0">
              <a:srgbClr val="000000">
                <a:alpha val="40033"/>
              </a:srgbClr>
            </a:outerShdw>
          </a:effectLst>
        </p:spPr>
        <p:txBody>
          <a:bodyPr lIns="90000" tIns="46800" rIns="90000" bIns="46800">
            <a:spAutoFit/>
          </a:bodyPr>
          <a:lstStyle/>
          <a:p>
            <a:pPr algn="ctr" eaLnBrk="0" hangingPunct="0">
              <a:lnSpc>
                <a:spcPts val="1388"/>
              </a:lnSpc>
              <a:spcBef>
                <a:spcPts val="400"/>
              </a:spcBef>
              <a:buClr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dirty="0">
                <a:solidFill>
                  <a:srgbClr val="0D0D0D"/>
                </a:solidFill>
                <a:latin typeface="Calibri" pitchFamily="32" charset="0"/>
                <a:cs typeface="Arial" charset="0"/>
              </a:rPr>
              <a:t>Доля ликвидированных свалок бытовых (коммунальных) отходов от общего количества свалок бытовых (коммунальных) отходов, подлежащих ликвидации, % </a:t>
            </a:r>
          </a:p>
          <a:p>
            <a:pPr algn="ctr" eaLnBrk="0" hangingPunct="0">
              <a:lnSpc>
                <a:spcPts val="1388"/>
              </a:lnSpc>
              <a:spcBef>
                <a:spcPts val="400"/>
              </a:spcBef>
              <a:buClr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altLang="ru-RU" dirty="0">
                <a:solidFill>
                  <a:srgbClr val="0D0D0D"/>
                </a:solidFill>
                <a:latin typeface="Calibri" pitchFamily="32" charset="0"/>
                <a:cs typeface="Arial" charset="0"/>
              </a:rPr>
              <a:t>(план – </a:t>
            </a:r>
            <a:r>
              <a:rPr lang="ru-RU" altLang="ru-RU" b="1" dirty="0">
                <a:solidFill>
                  <a:srgbClr val="0070C0"/>
                </a:solidFill>
                <a:latin typeface="Calibri" pitchFamily="32" charset="0"/>
                <a:cs typeface="Arial" charset="0"/>
              </a:rPr>
              <a:t>81</a:t>
            </a:r>
            <a:r>
              <a:rPr lang="ru-RU" altLang="ru-RU" dirty="0">
                <a:solidFill>
                  <a:srgbClr val="0D0D0D"/>
                </a:solidFill>
                <a:latin typeface="Calibri" pitchFamily="32" charset="0"/>
                <a:cs typeface="Arial" charset="0"/>
              </a:rPr>
              <a:t>; факт – </a:t>
            </a:r>
            <a:r>
              <a:rPr lang="ru-RU" altLang="ru-RU" b="1" dirty="0">
                <a:solidFill>
                  <a:srgbClr val="0070C0"/>
                </a:solidFill>
                <a:latin typeface="Calibri" pitchFamily="32" charset="0"/>
                <a:cs typeface="Arial" charset="0"/>
              </a:rPr>
              <a:t>83,8</a:t>
            </a:r>
            <a:r>
              <a:rPr lang="ru-RU" altLang="ru-RU" dirty="0">
                <a:solidFill>
                  <a:srgbClr val="0D0D0D"/>
                </a:solidFill>
                <a:latin typeface="Calibri" pitchFamily="32" charset="0"/>
                <a:cs typeface="Arial" charset="0"/>
              </a:rPr>
              <a:t>)</a:t>
            </a:r>
            <a:endParaRPr lang="ru-RU" altLang="ru-RU" sz="1600" dirty="0">
              <a:solidFill>
                <a:srgbClr val="0D0D0D"/>
              </a:solidFill>
              <a:latin typeface="Calibri" pitchFamily="32" charset="0"/>
              <a:cs typeface="Arial" charset="0"/>
            </a:endParaRPr>
          </a:p>
        </p:txBody>
      </p:sp>
      <p:sp>
        <p:nvSpPr>
          <p:cNvPr id="5129" name="Text Box 10"/>
          <p:cNvSpPr txBox="1">
            <a:spLocks noChangeArrowheads="1"/>
          </p:cNvSpPr>
          <p:nvPr/>
        </p:nvSpPr>
        <p:spPr bwMode="auto">
          <a:xfrm>
            <a:off x="5220072" y="4797152"/>
            <a:ext cx="3745805" cy="1367298"/>
          </a:xfrm>
          <a:prstGeom prst="rect">
            <a:avLst/>
          </a:prstGeom>
          <a:solidFill>
            <a:srgbClr val="EEECE1"/>
          </a:solidFill>
          <a:ln w="9525">
            <a:noFill/>
            <a:round/>
            <a:headEnd/>
            <a:tailEnd/>
          </a:ln>
          <a:effectLst>
            <a:outerShdw dist="38184" dir="2700000" algn="ctr" rotWithShape="0">
              <a:srgbClr val="000000">
                <a:alpha val="40033"/>
              </a:srgbClr>
            </a:outerShdw>
          </a:effectLst>
        </p:spPr>
        <p:txBody>
          <a:bodyPr wrap="square" lIns="90000" tIns="46800" rIns="90000" bIns="46800">
            <a:spAutoFit/>
          </a:bodyPr>
          <a:lstStyle/>
          <a:p>
            <a:pPr algn="ctr" eaLnBrk="0" hangingPunct="0">
              <a:lnSpc>
                <a:spcPts val="1350"/>
              </a:lnSpc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dirty="0">
                <a:solidFill>
                  <a:srgbClr val="0D0D0D"/>
                </a:solidFill>
                <a:latin typeface="Calibri" pitchFamily="32" charset="0"/>
                <a:cs typeface="Arial" charset="0"/>
              </a:rPr>
              <a:t>Уровень обеспечения минерально-сырьевой безопасности Кировской области в отношении общераспространенных полезных ископаемых по муниципальным образованиям, %</a:t>
            </a:r>
            <a:br>
              <a:rPr lang="ru-RU" dirty="0">
                <a:solidFill>
                  <a:srgbClr val="0D0D0D"/>
                </a:solidFill>
                <a:latin typeface="Calibri" pitchFamily="32" charset="0"/>
                <a:cs typeface="Arial" charset="0"/>
              </a:rPr>
            </a:br>
            <a:r>
              <a:rPr lang="ru-RU" altLang="ru-RU" dirty="0">
                <a:solidFill>
                  <a:srgbClr val="0D0D0D"/>
                </a:solidFill>
                <a:latin typeface="Calibri" pitchFamily="32" charset="0"/>
                <a:cs typeface="Arial" charset="0"/>
              </a:rPr>
              <a:t>(план – </a:t>
            </a:r>
            <a:r>
              <a:rPr lang="ru-RU" altLang="ru-RU" b="1" dirty="0">
                <a:solidFill>
                  <a:srgbClr val="0070C0"/>
                </a:solidFill>
                <a:latin typeface="Calibri" pitchFamily="32" charset="0"/>
                <a:cs typeface="Arial" charset="0"/>
              </a:rPr>
              <a:t>70</a:t>
            </a:r>
            <a:r>
              <a:rPr lang="ru-RU" altLang="ru-RU" dirty="0">
                <a:solidFill>
                  <a:srgbClr val="0D0D0D"/>
                </a:solidFill>
                <a:latin typeface="Calibri" pitchFamily="32" charset="0"/>
                <a:cs typeface="Arial" charset="0"/>
              </a:rPr>
              <a:t>; факт – </a:t>
            </a:r>
            <a:r>
              <a:rPr lang="ru-RU" altLang="ru-RU" b="1" dirty="0">
                <a:solidFill>
                  <a:srgbClr val="0070C0"/>
                </a:solidFill>
                <a:latin typeface="Calibri" pitchFamily="32" charset="0"/>
                <a:cs typeface="Arial" charset="0"/>
              </a:rPr>
              <a:t>70 </a:t>
            </a:r>
            <a:r>
              <a:rPr lang="ru-RU" altLang="ru-RU" dirty="0">
                <a:solidFill>
                  <a:srgbClr val="0D0D0D"/>
                </a:solidFill>
                <a:latin typeface="Calibri" pitchFamily="32" charset="0"/>
                <a:cs typeface="Arial" charset="0"/>
              </a:rPr>
              <a:t>) </a:t>
            </a:r>
          </a:p>
        </p:txBody>
      </p:sp>
      <p:sp>
        <p:nvSpPr>
          <p:cNvPr id="5136" name="Text Box 18"/>
          <p:cNvSpPr txBox="1">
            <a:spLocks noChangeArrowheads="1"/>
          </p:cNvSpPr>
          <p:nvPr/>
        </p:nvSpPr>
        <p:spPr bwMode="auto">
          <a:xfrm>
            <a:off x="5220072" y="1988840"/>
            <a:ext cx="3744913" cy="1290354"/>
          </a:xfrm>
          <a:prstGeom prst="rect">
            <a:avLst/>
          </a:prstGeom>
          <a:solidFill>
            <a:srgbClr val="EEECE1"/>
          </a:solidFill>
          <a:ln w="9525">
            <a:noFill/>
            <a:round/>
            <a:headEnd/>
            <a:tailEnd/>
          </a:ln>
          <a:effectLst>
            <a:outerShdw dist="38184" dir="2700000" algn="ctr" rotWithShape="0">
              <a:srgbClr val="000000">
                <a:alpha val="40033"/>
              </a:srgbClr>
            </a:outerShdw>
          </a:effectLst>
        </p:spPr>
        <p:txBody>
          <a:bodyPr lIns="90000" tIns="46800" rIns="90000" bIns="46800">
            <a:spAutoFit/>
          </a:bodyPr>
          <a:lstStyle/>
          <a:p>
            <a:pPr algn="ctr" eaLnBrk="0" hangingPunct="0">
              <a:lnSpc>
                <a:spcPts val="1388"/>
              </a:lnSpc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altLang="ru-RU" dirty="0">
                <a:solidFill>
                  <a:srgbClr val="0D0D0D"/>
                </a:solidFill>
                <a:latin typeface="Calibri" pitchFamily="32" charset="0"/>
                <a:cs typeface="Arial" charset="0"/>
              </a:rPr>
              <a:t>объем сброса загрязненных </a:t>
            </a:r>
          </a:p>
          <a:p>
            <a:pPr algn="ctr" eaLnBrk="0" hangingPunct="0">
              <a:lnSpc>
                <a:spcPts val="1388"/>
              </a:lnSpc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altLang="ru-RU" dirty="0">
                <a:solidFill>
                  <a:srgbClr val="0D0D0D"/>
                </a:solidFill>
                <a:latin typeface="Calibri" pitchFamily="32" charset="0"/>
                <a:cs typeface="Arial" charset="0"/>
              </a:rPr>
              <a:t>(без очистки) сточных вод , </a:t>
            </a:r>
          </a:p>
          <a:p>
            <a:pPr algn="ctr" eaLnBrk="0" hangingPunct="0">
              <a:lnSpc>
                <a:spcPts val="1388"/>
              </a:lnSpc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altLang="ru-RU" dirty="0">
                <a:solidFill>
                  <a:srgbClr val="0D0D0D"/>
                </a:solidFill>
                <a:latin typeface="Calibri" pitchFamily="32" charset="0"/>
                <a:cs typeface="Arial" charset="0"/>
              </a:rPr>
              <a:t>млн. куб. метров</a:t>
            </a:r>
          </a:p>
          <a:p>
            <a:pPr algn="ctr" eaLnBrk="0" hangingPunct="0">
              <a:lnSpc>
                <a:spcPts val="1388"/>
              </a:lnSpc>
              <a:spcBef>
                <a:spcPts val="40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altLang="ru-RU" dirty="0">
                <a:solidFill>
                  <a:srgbClr val="0D0D0D"/>
                </a:solidFill>
                <a:latin typeface="Calibri" pitchFamily="32" charset="0"/>
                <a:cs typeface="Arial" charset="0"/>
              </a:rPr>
              <a:t> (план – </a:t>
            </a:r>
            <a:r>
              <a:rPr lang="ru-RU" altLang="ru-RU" b="1" dirty="0">
                <a:solidFill>
                  <a:srgbClr val="0070C0"/>
                </a:solidFill>
                <a:latin typeface="Calibri" pitchFamily="32" charset="0"/>
                <a:cs typeface="Arial" charset="0"/>
              </a:rPr>
              <a:t>29,4</a:t>
            </a:r>
            <a:r>
              <a:rPr lang="ru-RU" altLang="ru-RU" dirty="0">
                <a:solidFill>
                  <a:srgbClr val="0D0D0D"/>
                </a:solidFill>
                <a:latin typeface="Calibri" pitchFamily="32" charset="0"/>
                <a:cs typeface="Arial" charset="0"/>
              </a:rPr>
              <a:t>; факт – </a:t>
            </a:r>
            <a:r>
              <a:rPr lang="ru-RU" altLang="ru-RU" b="1" dirty="0">
                <a:solidFill>
                  <a:srgbClr val="0070C0"/>
                </a:solidFill>
                <a:latin typeface="Calibri" pitchFamily="32" charset="0"/>
                <a:cs typeface="Arial" charset="0"/>
              </a:rPr>
              <a:t>29,4</a:t>
            </a:r>
            <a:r>
              <a:rPr lang="ru-RU" altLang="ru-RU" dirty="0">
                <a:solidFill>
                  <a:srgbClr val="0D0D0D"/>
                </a:solidFill>
                <a:latin typeface="Calibri" pitchFamily="32" charset="0"/>
                <a:cs typeface="Arial" charset="0"/>
              </a:rPr>
              <a:t>)</a:t>
            </a:r>
          </a:p>
          <a:p>
            <a:pPr algn="ctr" eaLnBrk="0" hangingPunct="0">
              <a:lnSpc>
                <a:spcPts val="1388"/>
              </a:lnSpc>
              <a:spcBef>
                <a:spcPts val="40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altLang="ru-RU" dirty="0">
                <a:solidFill>
                  <a:srgbClr val="0D0D0D"/>
                </a:solidFill>
                <a:latin typeface="Calibri" pitchFamily="32" charset="0"/>
                <a:cs typeface="Arial" charset="0"/>
              </a:rPr>
              <a:t>(с планируемой тенденцией снижения)</a:t>
            </a:r>
          </a:p>
        </p:txBody>
      </p:sp>
      <p:sp>
        <p:nvSpPr>
          <p:cNvPr id="2058" name="Line 4"/>
          <p:cNvSpPr>
            <a:spLocks noChangeShapeType="1"/>
          </p:cNvSpPr>
          <p:nvPr/>
        </p:nvSpPr>
        <p:spPr bwMode="auto">
          <a:xfrm>
            <a:off x="357188" y="691109"/>
            <a:ext cx="8464550" cy="1587"/>
          </a:xfrm>
          <a:prstGeom prst="line">
            <a:avLst/>
          </a:prstGeom>
          <a:noFill/>
          <a:ln w="9360" cap="sq">
            <a:solidFill>
              <a:srgbClr val="17375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59" name="Text Box 3"/>
          <p:cNvSpPr txBox="1">
            <a:spLocks noChangeArrowheads="1"/>
          </p:cNvSpPr>
          <p:nvPr/>
        </p:nvSpPr>
        <p:spPr bwMode="auto">
          <a:xfrm>
            <a:off x="6902896" y="6453336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r" eaLnBrk="1" hangingPunct="1">
              <a:buClrTx/>
              <a:buFontTx/>
              <a:buNone/>
            </a:pPr>
            <a:fld id="{2C5164DF-6E6C-4F67-9F86-831DBCD5F474}" type="slidenum">
              <a:rPr lang="ru-RU" altLang="ru-RU" sz="1200">
                <a:solidFill>
                  <a:srgbClr val="898989"/>
                </a:solidFill>
                <a:latin typeface="Calibri" pitchFamily="32" charset="0"/>
              </a:rPr>
              <a:pPr algn="r" eaLnBrk="1" hangingPunct="1">
                <a:buClrTx/>
                <a:buFontTx/>
                <a:buNone/>
              </a:pPr>
              <a:t>15</a:t>
            </a:fld>
            <a:endParaRPr lang="ru-RU" altLang="ru-RU" sz="1200" dirty="0">
              <a:solidFill>
                <a:srgbClr val="898989"/>
              </a:solidFill>
              <a:latin typeface="Calibri" pitchFamily="32" charset="0"/>
            </a:endParaRPr>
          </a:p>
        </p:txBody>
      </p:sp>
      <p:graphicFrame>
        <p:nvGraphicFramePr>
          <p:cNvPr id="11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50507334"/>
              </p:ext>
            </p:extLst>
          </p:nvPr>
        </p:nvGraphicFramePr>
        <p:xfrm>
          <a:off x="357158" y="3027162"/>
          <a:ext cx="4786346" cy="37862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464315" y="1988840"/>
            <a:ext cx="4572032" cy="1202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dirty="0">
                <a:solidFill>
                  <a:srgbClr val="0D0D0D"/>
                </a:solidFill>
                <a:latin typeface="Calibri" pitchFamily="32" charset="0"/>
              </a:rPr>
              <a:t>Доля гидротехнических сооружений 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 dirty="0">
                <a:solidFill>
                  <a:srgbClr val="0D0D0D"/>
                </a:solidFill>
                <a:latin typeface="Calibri" pitchFamily="32" charset="0"/>
              </a:rPr>
              <a:t>с неудовлетворительным и опасным уровнем безопасности, приведенных в безопасное техническое состояние, %</a:t>
            </a:r>
          </a:p>
        </p:txBody>
      </p:sp>
      <p:sp>
        <p:nvSpPr>
          <p:cNvPr id="28" name="Text Box 1"/>
          <p:cNvSpPr txBox="1">
            <a:spLocks noChangeArrowheads="1"/>
          </p:cNvSpPr>
          <p:nvPr/>
        </p:nvSpPr>
        <p:spPr bwMode="auto">
          <a:xfrm>
            <a:off x="464315" y="857106"/>
            <a:ext cx="4525203" cy="740845"/>
          </a:xfrm>
          <a:prstGeom prst="rect">
            <a:avLst/>
          </a:prstGeom>
          <a:solidFill>
            <a:srgbClr val="EEECE1"/>
          </a:solidFill>
          <a:ln w="31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altLang="ru-RU" b="1" dirty="0">
                <a:solidFill>
                  <a:srgbClr val="000000"/>
                </a:solidFill>
                <a:latin typeface="Calibri" pitchFamily="32" charset="0"/>
              </a:rPr>
              <a:t>КОЛИЧЕСТВО ПОКАЗАТЕЛЕЙ </a:t>
            </a:r>
            <a:r>
              <a:rPr lang="ru-RU" altLang="ru-RU" sz="2400" b="1" dirty="0">
                <a:solidFill>
                  <a:srgbClr val="0070C0"/>
                </a:solidFill>
                <a:latin typeface="Calibri" pitchFamily="32" charset="0"/>
                <a:cs typeface="Arial" charset="0"/>
              </a:rPr>
              <a:t>27</a:t>
            </a:r>
            <a:br>
              <a:rPr lang="ru-RU" altLang="ru-RU" b="1" dirty="0">
                <a:solidFill>
                  <a:srgbClr val="000000"/>
                </a:solidFill>
                <a:latin typeface="Calibri" pitchFamily="32" charset="0"/>
              </a:rPr>
            </a:br>
            <a:r>
              <a:rPr lang="ru-RU" altLang="ru-RU" b="1" dirty="0">
                <a:solidFill>
                  <a:srgbClr val="000000"/>
                </a:solidFill>
                <a:latin typeface="Calibri" pitchFamily="32" charset="0"/>
              </a:rPr>
              <a:t> (100% от плана)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"/>
          <p:cNvSpPr>
            <a:spLocks noChangeArrowheads="1"/>
          </p:cNvSpPr>
          <p:nvPr/>
        </p:nvSpPr>
        <p:spPr bwMode="auto">
          <a:xfrm>
            <a:off x="179388" y="1412875"/>
            <a:ext cx="38163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13315" name="Text Box 2"/>
          <p:cNvSpPr txBox="1">
            <a:spLocks noChangeArrowheads="1"/>
          </p:cNvSpPr>
          <p:nvPr/>
        </p:nvSpPr>
        <p:spPr bwMode="auto">
          <a:xfrm>
            <a:off x="595313" y="180975"/>
            <a:ext cx="7853362" cy="399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>
              <a:buClrTx/>
              <a:buFontTx/>
              <a:buNone/>
            </a:pPr>
            <a:endParaRPr lang="ru-RU" altLang="ru-RU" sz="3200">
              <a:solidFill>
                <a:srgbClr val="000000"/>
              </a:solidFill>
              <a:latin typeface="Calibri" pitchFamily="32" charset="0"/>
              <a:cs typeface="Times New Roman" pitchFamily="16" charset="0"/>
            </a:endParaRPr>
          </a:p>
          <a:p>
            <a:pPr algn="ctr">
              <a:buClrTx/>
              <a:buFontTx/>
              <a:buNone/>
            </a:pPr>
            <a:r>
              <a:rPr lang="ru-RU" altLang="ru-RU" sz="3200">
                <a:solidFill>
                  <a:srgbClr val="000000"/>
                </a:solidFill>
                <a:latin typeface="Calibri" pitchFamily="32" charset="0"/>
                <a:cs typeface="Times New Roman" pitchFamily="16" charset="0"/>
              </a:rPr>
              <a:t>Министерство охраны </a:t>
            </a:r>
          </a:p>
          <a:p>
            <a:pPr algn="ctr">
              <a:buClrTx/>
              <a:buFontTx/>
              <a:buNone/>
            </a:pPr>
            <a:r>
              <a:rPr lang="ru-RU" altLang="ru-RU" sz="3200">
                <a:solidFill>
                  <a:srgbClr val="000000"/>
                </a:solidFill>
                <a:latin typeface="Calibri" pitchFamily="32" charset="0"/>
                <a:cs typeface="Times New Roman" pitchFamily="16" charset="0"/>
              </a:rPr>
              <a:t>окружающей среды Кировской области</a:t>
            </a:r>
          </a:p>
          <a:p>
            <a:pPr algn="ctr">
              <a:buClrTx/>
              <a:buFontTx/>
              <a:buNone/>
            </a:pPr>
            <a:br>
              <a:rPr lang="ru-RU" altLang="ru-RU" sz="3200">
                <a:solidFill>
                  <a:srgbClr val="000000"/>
                </a:solidFill>
                <a:latin typeface="Calibri" pitchFamily="32" charset="0"/>
                <a:cs typeface="Times New Roman" pitchFamily="16" charset="0"/>
              </a:rPr>
            </a:br>
            <a:r>
              <a:rPr lang="ru-RU" altLang="ru-RU" sz="3200">
                <a:solidFill>
                  <a:srgbClr val="000000"/>
                </a:solidFill>
                <a:latin typeface="Calibri" pitchFamily="32" charset="0"/>
                <a:cs typeface="Times New Roman" pitchFamily="16" charset="0"/>
              </a:rPr>
              <a:t>Красноармейская, 17</a:t>
            </a:r>
            <a:br>
              <a:rPr lang="ru-RU" altLang="ru-RU" sz="3200">
                <a:solidFill>
                  <a:srgbClr val="000000"/>
                </a:solidFill>
                <a:latin typeface="Calibri" pitchFamily="32" charset="0"/>
                <a:cs typeface="Times New Roman" pitchFamily="16" charset="0"/>
              </a:rPr>
            </a:br>
            <a:r>
              <a:rPr lang="ru-RU" altLang="ru-RU" sz="3200">
                <a:solidFill>
                  <a:srgbClr val="000000"/>
                </a:solidFill>
                <a:latin typeface="Calibri" pitchFamily="32" charset="0"/>
                <a:cs typeface="Times New Roman" pitchFamily="16" charset="0"/>
              </a:rPr>
              <a:t>тел. 27-27-37 (доб.3700)</a:t>
            </a:r>
            <a:br>
              <a:rPr lang="ru-RU" altLang="ru-RU" sz="3200">
                <a:solidFill>
                  <a:srgbClr val="000000"/>
                </a:solidFill>
                <a:latin typeface="Calibri" pitchFamily="32" charset="0"/>
                <a:cs typeface="Times New Roman" pitchFamily="16" charset="0"/>
              </a:rPr>
            </a:br>
            <a:r>
              <a:rPr lang="ru-RU" altLang="ru-RU" sz="3200">
                <a:solidFill>
                  <a:srgbClr val="000000"/>
                </a:solidFill>
                <a:latin typeface="Calibri" pitchFamily="32" charset="0"/>
                <a:cs typeface="Times New Roman" pitchFamily="16" charset="0"/>
              </a:rPr>
              <a:t>е-</a:t>
            </a:r>
            <a:r>
              <a:rPr lang="en-US" altLang="ru-RU" sz="3200">
                <a:solidFill>
                  <a:srgbClr val="000000"/>
                </a:solidFill>
                <a:latin typeface="Calibri" pitchFamily="32" charset="0"/>
                <a:cs typeface="Times New Roman" pitchFamily="16" charset="0"/>
              </a:rPr>
              <a:t>mail: depgreen43@mail.ru</a:t>
            </a:r>
            <a:br>
              <a:rPr lang="ru-RU" altLang="ru-RU" sz="3200">
                <a:solidFill>
                  <a:srgbClr val="000000"/>
                </a:solidFill>
                <a:latin typeface="Calibri" pitchFamily="32" charset="0"/>
                <a:cs typeface="Times New Roman" pitchFamily="16" charset="0"/>
              </a:rPr>
            </a:br>
            <a:r>
              <a:rPr lang="ru-RU" altLang="ru-RU" sz="3200">
                <a:solidFill>
                  <a:srgbClr val="000000"/>
                </a:solidFill>
                <a:latin typeface="Calibri" pitchFamily="32" charset="0"/>
                <a:cs typeface="Times New Roman" pitchFamily="16" charset="0"/>
              </a:rPr>
              <a:t>сайт: </a:t>
            </a:r>
            <a:r>
              <a:rPr lang="en-US" altLang="ru-RU" sz="3200">
                <a:solidFill>
                  <a:srgbClr val="000000"/>
                </a:solidFill>
                <a:latin typeface="Calibri" pitchFamily="32" charset="0"/>
                <a:cs typeface="Times New Roman" pitchFamily="16" charset="0"/>
              </a:rPr>
              <a:t>http://priroda.kirovreg.ru</a:t>
            </a:r>
          </a:p>
        </p:txBody>
      </p:sp>
      <p:pic>
        <p:nvPicPr>
          <p:cNvPr id="1331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325" y="4102100"/>
            <a:ext cx="7364413" cy="275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>
            <a:extLst>
              <a:ext uri="{FF2B5EF4-FFF2-40B4-BE49-F238E27FC236}">
                <a16:creationId xmlns:a16="http://schemas.microsoft.com/office/drawing/2014/main" id="{92D42EC5-8107-CD77-3069-6DBAB2EC49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260350"/>
            <a:ext cx="8497887" cy="402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2000" b="1" dirty="0">
                <a:solidFill>
                  <a:srgbClr val="17375E"/>
                </a:solidFill>
                <a:latin typeface="Calibri" pitchFamily="32" charset="0"/>
              </a:rPr>
              <a:t>СТРУКТУРА ГОСУДАРСТВЕННОЙ ПРОГРАММЫ</a:t>
            </a:r>
          </a:p>
        </p:txBody>
      </p:sp>
      <p:sp>
        <p:nvSpPr>
          <p:cNvPr id="3" name="Line 4">
            <a:extLst>
              <a:ext uri="{FF2B5EF4-FFF2-40B4-BE49-F238E27FC236}">
                <a16:creationId xmlns:a16="http://schemas.microsoft.com/office/drawing/2014/main" id="{FADA040F-23C7-13EA-3F7C-B5F8D8500680}"/>
              </a:ext>
            </a:extLst>
          </p:cNvPr>
          <p:cNvSpPr>
            <a:spLocks noChangeShapeType="1"/>
          </p:cNvSpPr>
          <p:nvPr/>
        </p:nvSpPr>
        <p:spPr bwMode="auto">
          <a:xfrm>
            <a:off x="357188" y="691109"/>
            <a:ext cx="8464550" cy="1587"/>
          </a:xfrm>
          <a:prstGeom prst="line">
            <a:avLst/>
          </a:prstGeom>
          <a:noFill/>
          <a:ln w="9360" cap="sq">
            <a:solidFill>
              <a:srgbClr val="17375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9654CF3-8755-D357-3652-2EEC90AAE9A0}"/>
              </a:ext>
            </a:extLst>
          </p:cNvPr>
          <p:cNvSpPr txBox="1"/>
          <p:nvPr/>
        </p:nvSpPr>
        <p:spPr>
          <a:xfrm>
            <a:off x="176151" y="1191649"/>
            <a:ext cx="64087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altLang="ru-RU" sz="1800" b="1" dirty="0">
                <a:solidFill>
                  <a:srgbClr val="17375E"/>
                </a:solidFill>
                <a:latin typeface="Calibri" pitchFamily="32" charset="0"/>
              </a:rPr>
              <a:t>РЕГИОНАЛЬНЫЙ ПРОЕКТ «Вода России (Кировская область)»</a:t>
            </a:r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86D77A3-D8C0-9BC7-738C-781306B82DED}"/>
              </a:ext>
            </a:extLst>
          </p:cNvPr>
          <p:cNvSpPr txBox="1"/>
          <p:nvPr/>
        </p:nvSpPr>
        <p:spPr>
          <a:xfrm>
            <a:off x="251519" y="1514698"/>
            <a:ext cx="799288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altLang="ru-RU" b="1" dirty="0">
                <a:solidFill>
                  <a:srgbClr val="17375E"/>
                </a:solidFill>
                <a:latin typeface="Calibri" pitchFamily="32" charset="0"/>
              </a:rPr>
              <a:t>РЕГИОНАЛЬНЫЙ ПРОЕКТ </a:t>
            </a:r>
            <a:r>
              <a:rPr lang="ru-RU" altLang="ru-RU" b="1" dirty="0">
                <a:solidFill>
                  <a:srgbClr val="17375E"/>
                </a:solidFill>
                <a:latin typeface="Calibri" pitchFamily="32" charset="0"/>
                <a:cs typeface="Times New Roman" pitchFamily="16" charset="0"/>
              </a:rPr>
              <a:t>«Экономика замкнутого цикла (Кировская область)»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E555760-40D7-6E11-B4CB-29018AA87AFD}"/>
              </a:ext>
            </a:extLst>
          </p:cNvPr>
          <p:cNvSpPr txBox="1"/>
          <p:nvPr/>
        </p:nvSpPr>
        <p:spPr>
          <a:xfrm>
            <a:off x="176151" y="823124"/>
            <a:ext cx="839407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altLang="ru-RU" b="1" u="sng" dirty="0">
                <a:solidFill>
                  <a:schemeClr val="accent1">
                    <a:lumMod val="75000"/>
                  </a:schemeClr>
                </a:solidFill>
                <a:latin typeface="Calibri" pitchFamily="32" charset="0"/>
                <a:cs typeface="Times New Roman" pitchFamily="16" charset="0"/>
              </a:rPr>
              <a:t>Два региональных проекта в рамках нацпроекта «Экологическое благополучие»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5506DE3-CC5A-3964-87BD-391D07920AC6}"/>
              </a:ext>
            </a:extLst>
          </p:cNvPr>
          <p:cNvSpPr txBox="1"/>
          <p:nvPr/>
        </p:nvSpPr>
        <p:spPr>
          <a:xfrm>
            <a:off x="254233" y="1844824"/>
            <a:ext cx="356220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altLang="ru-RU" b="1" u="sng" dirty="0">
                <a:solidFill>
                  <a:schemeClr val="accent1">
                    <a:lumMod val="75000"/>
                  </a:schemeClr>
                </a:solidFill>
                <a:latin typeface="Calibri" pitchFamily="32" charset="0"/>
                <a:cs typeface="Times New Roman" pitchFamily="16" charset="0"/>
              </a:rPr>
              <a:t>Три иных региональных проекта </a:t>
            </a:r>
            <a:endParaRPr lang="ru-RU" u="sng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E3AE411-5775-CEF6-9282-8F1BB5B77DC7}"/>
              </a:ext>
            </a:extLst>
          </p:cNvPr>
          <p:cNvSpPr txBox="1"/>
          <p:nvPr/>
        </p:nvSpPr>
        <p:spPr>
          <a:xfrm>
            <a:off x="214883" y="2284650"/>
            <a:ext cx="87142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Clr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altLang="ru-RU" sz="1800" b="1" dirty="0">
                <a:solidFill>
                  <a:srgbClr val="17375E"/>
                </a:solidFill>
                <a:latin typeface="Calibri" pitchFamily="32" charset="0"/>
              </a:rPr>
              <a:t>РЕГИОНАЛЬНЫЙ ПРОЕКТ «Сокращение вредного воздействия отходов производства </a:t>
            </a:r>
          </a:p>
          <a:p>
            <a:pPr algn="r">
              <a:buClr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altLang="ru-RU" sz="1800" b="1" dirty="0">
                <a:solidFill>
                  <a:srgbClr val="17375E"/>
                </a:solidFill>
                <a:latin typeface="Calibri" pitchFamily="32" charset="0"/>
              </a:rPr>
              <a:t>и потребления на окружающую среду Кировской области»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C200B4D-945B-65B0-8E0A-09A51729A13E}"/>
              </a:ext>
            </a:extLst>
          </p:cNvPr>
          <p:cNvSpPr txBox="1"/>
          <p:nvPr/>
        </p:nvSpPr>
        <p:spPr>
          <a:xfrm>
            <a:off x="287462" y="2989774"/>
            <a:ext cx="864165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buClr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altLang="ru-RU" sz="2000" b="1" dirty="0">
                <a:solidFill>
                  <a:srgbClr val="17375E"/>
                </a:solidFill>
                <a:latin typeface="Calibri" pitchFamily="32" charset="0"/>
              </a:rPr>
              <a:t>РЕГИОНАЛЬНЫЙ ПРОЕКТ </a:t>
            </a:r>
            <a:r>
              <a:rPr lang="ru-RU" altLang="ru-RU" sz="1800" b="1" dirty="0">
                <a:solidFill>
                  <a:srgbClr val="17375E"/>
                </a:solidFill>
                <a:latin typeface="Calibri" pitchFamily="32" charset="0"/>
              </a:rPr>
              <a:t>«Создание условий для развития особо охраняемых </a:t>
            </a:r>
          </a:p>
          <a:p>
            <a:pPr algn="r">
              <a:buClr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altLang="ru-RU" b="1" dirty="0">
                <a:solidFill>
                  <a:srgbClr val="17375E"/>
                </a:solidFill>
                <a:latin typeface="Calibri" pitchFamily="32" charset="0"/>
              </a:rPr>
              <a:t>                                       </a:t>
            </a:r>
            <a:r>
              <a:rPr lang="ru-RU" altLang="ru-RU" sz="1800" b="1" dirty="0">
                <a:solidFill>
                  <a:srgbClr val="17375E"/>
                </a:solidFill>
                <a:latin typeface="Calibri" pitchFamily="32" charset="0"/>
              </a:rPr>
              <a:t>природных</a:t>
            </a:r>
            <a:r>
              <a:rPr lang="en-US" altLang="ru-RU" sz="1800" b="1" dirty="0">
                <a:solidFill>
                  <a:srgbClr val="17375E"/>
                </a:solidFill>
                <a:latin typeface="Calibri" pitchFamily="32" charset="0"/>
              </a:rPr>
              <a:t> </a:t>
            </a:r>
            <a:r>
              <a:rPr lang="ru-RU" altLang="ru-RU" sz="1800" b="1" dirty="0">
                <a:solidFill>
                  <a:srgbClr val="17375E"/>
                </a:solidFill>
                <a:latin typeface="Calibri" pitchFamily="32" charset="0"/>
              </a:rPr>
              <a:t>территорий и</a:t>
            </a:r>
            <a:r>
              <a:rPr lang="en-US" altLang="ru-RU" sz="1800" b="1" dirty="0">
                <a:solidFill>
                  <a:srgbClr val="17375E"/>
                </a:solidFill>
                <a:latin typeface="Calibri" pitchFamily="32" charset="0"/>
              </a:rPr>
              <a:t> </a:t>
            </a:r>
            <a:r>
              <a:rPr lang="ru-RU" altLang="ru-RU" sz="1800" b="1" dirty="0">
                <a:solidFill>
                  <a:srgbClr val="17375E"/>
                </a:solidFill>
                <a:latin typeface="Calibri" pitchFamily="32" charset="0"/>
              </a:rPr>
              <a:t>сохранения биологического разнообразия на территории Кировской области»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90B9F88-2070-5D90-3E5B-91221CEDC72F}"/>
              </a:ext>
            </a:extLst>
          </p:cNvPr>
          <p:cNvSpPr txBox="1"/>
          <p:nvPr/>
        </p:nvSpPr>
        <p:spPr>
          <a:xfrm>
            <a:off x="1633625" y="4023175"/>
            <a:ext cx="729549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buClr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altLang="ru-RU" sz="1800" b="1" dirty="0">
                <a:solidFill>
                  <a:srgbClr val="17375E"/>
                </a:solidFill>
                <a:latin typeface="Calibri" pitchFamily="32" charset="0"/>
              </a:rPr>
              <a:t>РЕГИОНАЛЬНЫЙ ПРОЕКТ «Развитие водохозяйственного комплекса и охрана водных объектов Кировской области»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C8599DC-BEFE-473E-B486-D2C18C4385CB}"/>
              </a:ext>
            </a:extLst>
          </p:cNvPr>
          <p:cNvSpPr txBox="1"/>
          <p:nvPr/>
        </p:nvSpPr>
        <p:spPr>
          <a:xfrm>
            <a:off x="287462" y="4801789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altLang="ru-RU" b="1" u="sng" dirty="0">
                <a:solidFill>
                  <a:schemeClr val="accent1">
                    <a:lumMod val="75000"/>
                  </a:schemeClr>
                </a:solidFill>
                <a:latin typeface="Calibri" pitchFamily="32" charset="0"/>
                <a:cs typeface="Times New Roman" pitchFamily="16" charset="0"/>
              </a:rPr>
              <a:t>Два комплекса процессных мероприятий</a:t>
            </a:r>
            <a:endParaRPr lang="ru-RU" u="sng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3EB6D5C-0039-6C85-CD03-6D8EFC15B595}"/>
              </a:ext>
            </a:extLst>
          </p:cNvPr>
          <p:cNvSpPr txBox="1"/>
          <p:nvPr/>
        </p:nvSpPr>
        <p:spPr>
          <a:xfrm>
            <a:off x="214883" y="5206368"/>
            <a:ext cx="87142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Clr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altLang="ru-RU" sz="1800" b="1" dirty="0">
                <a:solidFill>
                  <a:srgbClr val="17375E"/>
                </a:solidFill>
                <a:latin typeface="Calibri" pitchFamily="32" charset="0"/>
              </a:rPr>
              <a:t>КПМ «Охрана, воспроизводство и рациональное использование объектов животного мира и среды их обитания»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B8230BE-58B9-835C-9F24-73497F6521D8}"/>
              </a:ext>
            </a:extLst>
          </p:cNvPr>
          <p:cNvSpPr txBox="1"/>
          <p:nvPr/>
        </p:nvSpPr>
        <p:spPr>
          <a:xfrm>
            <a:off x="214883" y="5923193"/>
            <a:ext cx="864558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Clr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altLang="ru-RU" sz="1800" b="1" dirty="0">
                <a:solidFill>
                  <a:srgbClr val="17375E"/>
                </a:solidFill>
                <a:latin typeface="Calibri" pitchFamily="32" charset="0"/>
              </a:rPr>
              <a:t>КПМ «Охрана, воспроизводство и рациональное использование объектов животного мира и среды их обитания»</a:t>
            </a:r>
          </a:p>
        </p:txBody>
      </p:sp>
      <p:sp>
        <p:nvSpPr>
          <p:cNvPr id="4" name="Text Box 4">
            <a:extLst>
              <a:ext uri="{FF2B5EF4-FFF2-40B4-BE49-F238E27FC236}">
                <a16:creationId xmlns:a16="http://schemas.microsoft.com/office/drawing/2014/main" id="{BF84C9AE-77EC-5844-BAC6-EEB850BEF4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20272" y="6453336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r" eaLnBrk="1" hangingPunct="1">
              <a:buClrTx/>
              <a:buFontTx/>
              <a:buNone/>
            </a:pPr>
            <a:fld id="{AA69F743-9D54-420E-9ACD-E89599FFFA34}" type="slidenum">
              <a:rPr lang="ru-RU" altLang="ru-RU" sz="1200">
                <a:solidFill>
                  <a:srgbClr val="898989"/>
                </a:solidFill>
                <a:latin typeface="Calibri" pitchFamily="32" charset="0"/>
              </a:rPr>
              <a:pPr algn="r" eaLnBrk="1" hangingPunct="1">
                <a:buClrTx/>
                <a:buFontTx/>
                <a:buNone/>
              </a:pPr>
              <a:t>2</a:t>
            </a:fld>
            <a:endParaRPr lang="ru-RU" altLang="ru-RU" sz="1200" dirty="0">
              <a:solidFill>
                <a:srgbClr val="898989"/>
              </a:solidFill>
              <a:latin typeface="Calibri" pitchFamily="3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87146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82" name="Rectangle 17"/>
          <p:cNvSpPr>
            <a:spLocks noChangeArrowheads="1"/>
          </p:cNvSpPr>
          <p:nvPr/>
        </p:nvSpPr>
        <p:spPr bwMode="auto">
          <a:xfrm>
            <a:off x="373683" y="199233"/>
            <a:ext cx="8517442" cy="925511"/>
          </a:xfrm>
          <a:prstGeom prst="rect">
            <a:avLst/>
          </a:prstGeom>
          <a:solidFill>
            <a:srgbClr val="EEECE1"/>
          </a:solidFill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altLang="ru-RU" b="1" dirty="0">
                <a:solidFill>
                  <a:srgbClr val="17375E"/>
                </a:solidFill>
                <a:latin typeface="Calibri" pitchFamily="32" charset="0"/>
              </a:rPr>
              <a:t>РЕГИОНАЛЬНЫЙ ПРОЕКТ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altLang="ru-RU" b="1" dirty="0">
                <a:solidFill>
                  <a:srgbClr val="17375E"/>
                </a:solidFill>
                <a:latin typeface="Calibri" pitchFamily="32" charset="0"/>
                <a:cs typeface="Times New Roman" pitchFamily="16" charset="0"/>
              </a:rPr>
              <a:t>«Экономика замкнутого цикла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altLang="ru-RU" b="1" dirty="0">
                <a:solidFill>
                  <a:srgbClr val="17375E"/>
                </a:solidFill>
                <a:latin typeface="Calibri" pitchFamily="32" charset="0"/>
                <a:cs typeface="Times New Roman" pitchFamily="16" charset="0"/>
              </a:rPr>
              <a:t>(Кировская область)»</a:t>
            </a:r>
          </a:p>
        </p:txBody>
      </p:sp>
      <p:sp>
        <p:nvSpPr>
          <p:cNvPr id="2" name="Freeform 13">
            <a:extLst>
              <a:ext uri="{FF2B5EF4-FFF2-40B4-BE49-F238E27FC236}">
                <a16:creationId xmlns:a16="http://schemas.microsoft.com/office/drawing/2014/main" id="{E77E74CD-6594-5FD0-2E62-2DB90C704B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528" y="2132857"/>
            <a:ext cx="4896544" cy="954932"/>
          </a:xfrm>
          <a:custGeom>
            <a:avLst/>
            <a:gdLst>
              <a:gd name="T0" fmla="*/ 274733 w 4214812"/>
              <a:gd name="T1" fmla="*/ 0 h 2643188"/>
              <a:gd name="T2" fmla="*/ 2628470 w 4214812"/>
              <a:gd name="T3" fmla="*/ 0 h 2643188"/>
              <a:gd name="T4" fmla="*/ 2628470 w 4214812"/>
              <a:gd name="T5" fmla="*/ 0 h 2643188"/>
              <a:gd name="T6" fmla="*/ 2628470 w 4214812"/>
              <a:gd name="T7" fmla="*/ 219957 h 2643188"/>
              <a:gd name="T8" fmla="*/ 2353728 w 4214812"/>
              <a:gd name="T9" fmla="*/ 263950 h 2643188"/>
              <a:gd name="T10" fmla="*/ 0 w 4214812"/>
              <a:gd name="T11" fmla="*/ 263950 h 2643188"/>
              <a:gd name="T12" fmla="*/ 0 w 4214812"/>
              <a:gd name="T13" fmla="*/ 263950 h 2643188"/>
              <a:gd name="T14" fmla="*/ 0 w 4214812"/>
              <a:gd name="T15" fmla="*/ 43992 h 2643188"/>
              <a:gd name="T16" fmla="*/ 274733 w 4214812"/>
              <a:gd name="T17" fmla="*/ 0 h 264318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214812"/>
              <a:gd name="T28" fmla="*/ 0 h 2643188"/>
              <a:gd name="T29" fmla="*/ 4214812 w 4214812"/>
              <a:gd name="T30" fmla="*/ 2643188 h 264318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214812" h="2643188">
                <a:moveTo>
                  <a:pt x="440540" y="0"/>
                </a:moveTo>
                <a:lnTo>
                  <a:pt x="4214812" y="0"/>
                </a:lnTo>
                <a:lnTo>
                  <a:pt x="4214812" y="2202648"/>
                </a:lnTo>
                <a:cubicBezTo>
                  <a:pt x="4214812" y="2445952"/>
                  <a:pt x="4017576" y="2643188"/>
                  <a:pt x="3774272" y="2643188"/>
                </a:cubicBezTo>
                <a:lnTo>
                  <a:pt x="0" y="2643188"/>
                </a:lnTo>
                <a:lnTo>
                  <a:pt x="0" y="440540"/>
                </a:lnTo>
                <a:cubicBezTo>
                  <a:pt x="0" y="197236"/>
                  <a:pt x="197236" y="0"/>
                  <a:pt x="440540" y="0"/>
                </a:cubicBezTo>
                <a:close/>
              </a:path>
            </a:pathLst>
          </a:custGeom>
          <a:solidFill>
            <a:srgbClr val="FFFFFF"/>
          </a:solidFill>
          <a:ln w="19050">
            <a:solidFill>
              <a:srgbClr val="17375E">
                <a:alpha val="72940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dirty="0"/>
          </a:p>
        </p:txBody>
      </p:sp>
      <p:sp>
        <p:nvSpPr>
          <p:cNvPr id="5" name="Freeform 13">
            <a:extLst>
              <a:ext uri="{FF2B5EF4-FFF2-40B4-BE49-F238E27FC236}">
                <a16:creationId xmlns:a16="http://schemas.microsoft.com/office/drawing/2014/main" id="{54207769-F2CD-78B9-D6E6-68F49DD94C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529" y="5024058"/>
            <a:ext cx="6264695" cy="1529733"/>
          </a:xfrm>
          <a:custGeom>
            <a:avLst/>
            <a:gdLst>
              <a:gd name="T0" fmla="*/ 274733 w 4214812"/>
              <a:gd name="T1" fmla="*/ 0 h 2643188"/>
              <a:gd name="T2" fmla="*/ 2628470 w 4214812"/>
              <a:gd name="T3" fmla="*/ 0 h 2643188"/>
              <a:gd name="T4" fmla="*/ 2628470 w 4214812"/>
              <a:gd name="T5" fmla="*/ 0 h 2643188"/>
              <a:gd name="T6" fmla="*/ 2628470 w 4214812"/>
              <a:gd name="T7" fmla="*/ 219957 h 2643188"/>
              <a:gd name="T8" fmla="*/ 2353728 w 4214812"/>
              <a:gd name="T9" fmla="*/ 263950 h 2643188"/>
              <a:gd name="T10" fmla="*/ 0 w 4214812"/>
              <a:gd name="T11" fmla="*/ 263950 h 2643188"/>
              <a:gd name="T12" fmla="*/ 0 w 4214812"/>
              <a:gd name="T13" fmla="*/ 263950 h 2643188"/>
              <a:gd name="T14" fmla="*/ 0 w 4214812"/>
              <a:gd name="T15" fmla="*/ 43992 h 2643188"/>
              <a:gd name="T16" fmla="*/ 274733 w 4214812"/>
              <a:gd name="T17" fmla="*/ 0 h 264318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214812"/>
              <a:gd name="T28" fmla="*/ 0 h 2643188"/>
              <a:gd name="T29" fmla="*/ 4214812 w 4214812"/>
              <a:gd name="T30" fmla="*/ 2643188 h 264318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214812" h="2643188">
                <a:moveTo>
                  <a:pt x="440540" y="0"/>
                </a:moveTo>
                <a:lnTo>
                  <a:pt x="4214812" y="0"/>
                </a:lnTo>
                <a:lnTo>
                  <a:pt x="4214812" y="2202648"/>
                </a:lnTo>
                <a:cubicBezTo>
                  <a:pt x="4214812" y="2445952"/>
                  <a:pt x="4017576" y="2643188"/>
                  <a:pt x="3774272" y="2643188"/>
                </a:cubicBezTo>
                <a:lnTo>
                  <a:pt x="0" y="2643188"/>
                </a:lnTo>
                <a:lnTo>
                  <a:pt x="0" y="440540"/>
                </a:lnTo>
                <a:cubicBezTo>
                  <a:pt x="0" y="197236"/>
                  <a:pt x="197236" y="0"/>
                  <a:pt x="440540" y="0"/>
                </a:cubicBezTo>
                <a:close/>
              </a:path>
            </a:pathLst>
          </a:custGeom>
          <a:solidFill>
            <a:srgbClr val="FFFFFF"/>
          </a:solidFill>
          <a:ln w="19050">
            <a:solidFill>
              <a:srgbClr val="17375E">
                <a:alpha val="72940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dirty="0"/>
          </a:p>
        </p:txBody>
      </p:sp>
      <p:sp>
        <p:nvSpPr>
          <p:cNvPr id="6" name="Freeform 13">
            <a:extLst>
              <a:ext uri="{FF2B5EF4-FFF2-40B4-BE49-F238E27FC236}">
                <a16:creationId xmlns:a16="http://schemas.microsoft.com/office/drawing/2014/main" id="{B6A2AD6F-6EAC-A3A2-5F35-AC7A2550CF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0922" y="1196752"/>
            <a:ext cx="8571807" cy="862686"/>
          </a:xfrm>
          <a:custGeom>
            <a:avLst/>
            <a:gdLst>
              <a:gd name="T0" fmla="*/ 274733 w 4214812"/>
              <a:gd name="T1" fmla="*/ 0 h 2643188"/>
              <a:gd name="T2" fmla="*/ 2628470 w 4214812"/>
              <a:gd name="T3" fmla="*/ 0 h 2643188"/>
              <a:gd name="T4" fmla="*/ 2628470 w 4214812"/>
              <a:gd name="T5" fmla="*/ 0 h 2643188"/>
              <a:gd name="T6" fmla="*/ 2628470 w 4214812"/>
              <a:gd name="T7" fmla="*/ 219957 h 2643188"/>
              <a:gd name="T8" fmla="*/ 2353728 w 4214812"/>
              <a:gd name="T9" fmla="*/ 263950 h 2643188"/>
              <a:gd name="T10" fmla="*/ 0 w 4214812"/>
              <a:gd name="T11" fmla="*/ 263950 h 2643188"/>
              <a:gd name="T12" fmla="*/ 0 w 4214812"/>
              <a:gd name="T13" fmla="*/ 263950 h 2643188"/>
              <a:gd name="T14" fmla="*/ 0 w 4214812"/>
              <a:gd name="T15" fmla="*/ 43992 h 2643188"/>
              <a:gd name="T16" fmla="*/ 274733 w 4214812"/>
              <a:gd name="T17" fmla="*/ 0 h 264318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214812"/>
              <a:gd name="T28" fmla="*/ 0 h 2643188"/>
              <a:gd name="T29" fmla="*/ 4214812 w 4214812"/>
              <a:gd name="T30" fmla="*/ 2643188 h 264318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214812" h="2643188">
                <a:moveTo>
                  <a:pt x="440540" y="0"/>
                </a:moveTo>
                <a:lnTo>
                  <a:pt x="4214812" y="0"/>
                </a:lnTo>
                <a:lnTo>
                  <a:pt x="4214812" y="2202648"/>
                </a:lnTo>
                <a:cubicBezTo>
                  <a:pt x="4214812" y="2445952"/>
                  <a:pt x="4017576" y="2643188"/>
                  <a:pt x="3774272" y="2643188"/>
                </a:cubicBezTo>
                <a:lnTo>
                  <a:pt x="0" y="2643188"/>
                </a:lnTo>
                <a:lnTo>
                  <a:pt x="0" y="440540"/>
                </a:lnTo>
                <a:cubicBezTo>
                  <a:pt x="0" y="197236"/>
                  <a:pt x="197236" y="0"/>
                  <a:pt x="440540" y="0"/>
                </a:cubicBezTo>
                <a:close/>
              </a:path>
            </a:pathLst>
          </a:custGeom>
          <a:solidFill>
            <a:srgbClr val="FFFFFF"/>
          </a:solidFill>
          <a:ln w="19050">
            <a:solidFill>
              <a:srgbClr val="17375E">
                <a:alpha val="72940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dirty="0"/>
          </a:p>
        </p:txBody>
      </p:sp>
      <p:sp>
        <p:nvSpPr>
          <p:cNvPr id="7" name="Rectangle 15">
            <a:extLst>
              <a:ext uri="{FF2B5EF4-FFF2-40B4-BE49-F238E27FC236}">
                <a16:creationId xmlns:a16="http://schemas.microsoft.com/office/drawing/2014/main" id="{111FD1A2-1238-8A5F-3A2B-3806352A6E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1072" y="1268888"/>
            <a:ext cx="8022006" cy="734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 anchor="ctr">
            <a:spAutoFit/>
          </a:bodyPr>
          <a:lstStyle/>
          <a:p>
            <a:pPr>
              <a:lnSpc>
                <a:spcPts val="1700"/>
              </a:lnSpc>
              <a:spcBef>
                <a:spcPts val="600"/>
              </a:spcBef>
              <a:buClr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1500" b="1" dirty="0">
                <a:solidFill>
                  <a:srgbClr val="0070C0"/>
                </a:solidFill>
              </a:rPr>
              <a:t>1. Продолжено строительство </a:t>
            </a:r>
            <a:r>
              <a:rPr lang="ru-RU" sz="1500" b="1" dirty="0">
                <a:solidFill>
                  <a:srgbClr val="0070C0"/>
                </a:solidFill>
              </a:rPr>
              <a:t>КПО «Центральный» в Слободском районе   </a:t>
            </a:r>
            <a:r>
              <a:rPr lang="ru-RU" sz="1400" dirty="0">
                <a:solidFill>
                  <a:schemeClr val="tx1"/>
                </a:solidFill>
              </a:rPr>
              <a:t>(мусоросортировочный завод мощностью 200,0 тыс. тонн/год и </a:t>
            </a:r>
            <a:br>
              <a:rPr lang="ru-RU" sz="1400" dirty="0">
                <a:solidFill>
                  <a:schemeClr val="tx1"/>
                </a:solidFill>
              </a:rPr>
            </a:br>
            <a:r>
              <a:rPr lang="ru-RU" sz="1400" dirty="0">
                <a:solidFill>
                  <a:schemeClr val="tx1"/>
                </a:solidFill>
              </a:rPr>
              <a:t>объект утилизации (компостирования) органической фракции ТКО – 60,0 тыс. тонн/год).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3BE2DAD-28AC-00B0-E49E-6546B0C6CE11}"/>
              </a:ext>
            </a:extLst>
          </p:cNvPr>
          <p:cNvSpPr txBox="1"/>
          <p:nvPr/>
        </p:nvSpPr>
        <p:spPr>
          <a:xfrm>
            <a:off x="610094" y="5013176"/>
            <a:ext cx="5904655" cy="15406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1700"/>
              </a:lnSpc>
              <a:spcBef>
                <a:spcPts val="600"/>
              </a:spcBef>
              <a:buClr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500" b="1" dirty="0">
                <a:solidFill>
                  <a:srgbClr val="0070C0"/>
                </a:solidFill>
              </a:rPr>
              <a:t>3. </a:t>
            </a:r>
            <a:r>
              <a:rPr lang="ru-RU" sz="1400" dirty="0">
                <a:solidFill>
                  <a:schemeClr val="tx1"/>
                </a:solidFill>
              </a:rPr>
              <a:t>Заключены концессионные соглашения на мусоросортировочные станции в </a:t>
            </a:r>
            <a:r>
              <a:rPr lang="ru-RU" sz="1300" b="1" dirty="0">
                <a:solidFill>
                  <a:srgbClr val="0070C0"/>
                </a:solidFill>
              </a:rPr>
              <a:t>Шабалинском районе и Лузском </a:t>
            </a:r>
            <a:r>
              <a:rPr lang="ru-RU" sz="1400" dirty="0">
                <a:solidFill>
                  <a:schemeClr val="tx1"/>
                </a:solidFill>
              </a:rPr>
              <a:t>муниципальном округе</a:t>
            </a:r>
          </a:p>
          <a:p>
            <a:pPr algn="just">
              <a:lnSpc>
                <a:spcPts val="1700"/>
              </a:lnSpc>
              <a:spcBef>
                <a:spcPts val="600"/>
              </a:spcBef>
              <a:buClr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1500" b="1" dirty="0">
                <a:solidFill>
                  <a:srgbClr val="0070C0"/>
                </a:solidFill>
              </a:rPr>
              <a:t>4. </a:t>
            </a:r>
            <a:r>
              <a:rPr lang="ru-RU" altLang="ru-RU" sz="1400" dirty="0">
                <a:solidFill>
                  <a:schemeClr val="tx1"/>
                </a:solidFill>
              </a:rPr>
              <a:t>Получено положительное заключение госэкспертизы проектной документации на </a:t>
            </a:r>
            <a:r>
              <a:rPr lang="ru-RU" sz="1400" dirty="0">
                <a:solidFill>
                  <a:schemeClr val="tx1"/>
                </a:solidFill>
              </a:rPr>
              <a:t>комплексный объект в </a:t>
            </a:r>
            <a:r>
              <a:rPr lang="ru-RU" sz="1300" b="1" dirty="0">
                <a:solidFill>
                  <a:srgbClr val="0070C0"/>
                </a:solidFill>
              </a:rPr>
              <a:t>Вятскополянском</a:t>
            </a:r>
            <a:r>
              <a:rPr lang="ru-RU" sz="1400" dirty="0">
                <a:solidFill>
                  <a:schemeClr val="tx1"/>
                </a:solidFill>
              </a:rPr>
              <a:t> районе. </a:t>
            </a:r>
          </a:p>
          <a:p>
            <a:pPr algn="just">
              <a:lnSpc>
                <a:spcPts val="1700"/>
              </a:lnSpc>
              <a:spcBef>
                <a:spcPts val="600"/>
              </a:spcBef>
              <a:buClr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500" b="1" dirty="0">
                <a:solidFill>
                  <a:srgbClr val="0070C0"/>
                </a:solidFill>
              </a:rPr>
              <a:t>5. </a:t>
            </a:r>
            <a:r>
              <a:rPr lang="ru-RU" sz="1400" dirty="0">
                <a:solidFill>
                  <a:schemeClr val="tx1"/>
                </a:solidFill>
              </a:rPr>
              <a:t>Получено положительное заключение ГЭЭ проектной документации на комплексный объект в </a:t>
            </a:r>
            <a:r>
              <a:rPr lang="ru-RU" sz="1300" b="1" dirty="0">
                <a:solidFill>
                  <a:srgbClr val="0070C0"/>
                </a:solidFill>
              </a:rPr>
              <a:t>Яранском</a:t>
            </a:r>
            <a:r>
              <a:rPr lang="ru-RU" sz="1400" dirty="0">
                <a:solidFill>
                  <a:schemeClr val="tx1"/>
                </a:solidFill>
              </a:rPr>
              <a:t> районе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E0F7DC5-23CB-2CA3-4AB6-B5B35E9C12C6}"/>
              </a:ext>
            </a:extLst>
          </p:cNvPr>
          <p:cNvSpPr txBox="1"/>
          <p:nvPr/>
        </p:nvSpPr>
        <p:spPr>
          <a:xfrm>
            <a:off x="610094" y="2205559"/>
            <a:ext cx="4744945" cy="8822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700"/>
              </a:lnSpc>
              <a:spcBef>
                <a:spcPts val="600"/>
              </a:spcBef>
              <a:buClr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250" b="1" dirty="0">
                <a:solidFill>
                  <a:srgbClr val="0070C0"/>
                </a:solidFill>
              </a:rPr>
              <a:t>2. </a:t>
            </a:r>
            <a:r>
              <a:rPr lang="ru-RU" sz="1250" dirty="0">
                <a:solidFill>
                  <a:schemeClr val="tx1"/>
                </a:solidFill>
              </a:rPr>
              <a:t>Общая стоимость строительства - </a:t>
            </a:r>
            <a:r>
              <a:rPr lang="ru-RU" sz="1250" b="1" dirty="0">
                <a:solidFill>
                  <a:srgbClr val="0070C0"/>
                </a:solidFill>
              </a:rPr>
              <a:t>2 283,53 млн. рублей, </a:t>
            </a:r>
          </a:p>
          <a:p>
            <a:pPr>
              <a:lnSpc>
                <a:spcPts val="1700"/>
              </a:lnSpc>
              <a:spcBef>
                <a:spcPts val="600"/>
              </a:spcBef>
              <a:buClr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250" dirty="0">
                <a:solidFill>
                  <a:schemeClr val="tx1"/>
                </a:solidFill>
              </a:rPr>
              <a:t>Строительная готовность по состоянию на 31.12.2025 – </a:t>
            </a:r>
            <a:r>
              <a:rPr lang="ru-RU" sz="1250" b="1" dirty="0">
                <a:solidFill>
                  <a:srgbClr val="0070C0"/>
                </a:solidFill>
              </a:rPr>
              <a:t>10% </a:t>
            </a:r>
          </a:p>
          <a:p>
            <a:pPr>
              <a:lnSpc>
                <a:spcPts val="1700"/>
              </a:lnSpc>
              <a:spcBef>
                <a:spcPts val="600"/>
              </a:spcBef>
              <a:buClr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250" dirty="0">
                <a:solidFill>
                  <a:schemeClr val="tx1"/>
                </a:solidFill>
              </a:rPr>
              <a:t>Плановая дата ввода в эксплуатацию – </a:t>
            </a:r>
            <a:r>
              <a:rPr lang="en-US" sz="1250" b="1" dirty="0">
                <a:solidFill>
                  <a:srgbClr val="0070C0"/>
                </a:solidFill>
              </a:rPr>
              <a:t>IV</a:t>
            </a:r>
            <a:r>
              <a:rPr lang="ru-RU" sz="1250" b="1" dirty="0">
                <a:solidFill>
                  <a:srgbClr val="0070C0"/>
                </a:solidFill>
              </a:rPr>
              <a:t> квартал 2026 г.</a:t>
            </a:r>
          </a:p>
        </p:txBody>
      </p:sp>
      <p:pic>
        <p:nvPicPr>
          <p:cNvPr id="15" name="Picture 2">
            <a:extLst>
              <a:ext uri="{FF2B5EF4-FFF2-40B4-BE49-F238E27FC236}">
                <a16:creationId xmlns:a16="http://schemas.microsoft.com/office/drawing/2014/main" id="{831905E5-D1A5-C822-B96C-A08B62A2BB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 l="6045" t="35954" r="33134" b="20398"/>
          <a:stretch>
            <a:fillRect/>
          </a:stretch>
        </p:blipFill>
        <p:spPr bwMode="auto">
          <a:xfrm>
            <a:off x="330922" y="3241422"/>
            <a:ext cx="2512886" cy="1647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5">
            <a:extLst>
              <a:ext uri="{FF2B5EF4-FFF2-40B4-BE49-F238E27FC236}">
                <a16:creationId xmlns:a16="http://schemas.microsoft.com/office/drawing/2014/main" id="{37ABBD87-8B39-AA07-2623-591155B48A3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/>
          <a:srcRect l="5143" t="24199" r="35825" b="20368"/>
          <a:stretch/>
        </p:blipFill>
        <p:spPr bwMode="auto">
          <a:xfrm>
            <a:off x="2945947" y="3259374"/>
            <a:ext cx="2634165" cy="160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" name="Picture 2" descr="\\server2\Отходы\КПО Центральный\СТРОИТЕЛЬСТВО\фото декабрь 2025\photo_5442792830960078044_y.jpg">
            <a:extLst>
              <a:ext uri="{FF2B5EF4-FFF2-40B4-BE49-F238E27FC236}">
                <a16:creationId xmlns:a16="http://schemas.microsoft.com/office/drawing/2014/main" id="{A6C3747A-1E12-A73F-FED5-765292EBEA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 b="19100"/>
          <a:stretch>
            <a:fillRect/>
          </a:stretch>
        </p:blipFill>
        <p:spPr bwMode="auto">
          <a:xfrm>
            <a:off x="5723511" y="2168759"/>
            <a:ext cx="3185803" cy="1932978"/>
          </a:xfrm>
          <a:prstGeom prst="rect">
            <a:avLst/>
          </a:prstGeom>
          <a:noFill/>
        </p:spPr>
      </p:pic>
      <p:sp>
        <p:nvSpPr>
          <p:cNvPr id="19" name="Oval 20">
            <a:extLst>
              <a:ext uri="{FF2B5EF4-FFF2-40B4-BE49-F238E27FC236}">
                <a16:creationId xmlns:a16="http://schemas.microsoft.com/office/drawing/2014/main" id="{FE5C6684-77EC-D3D1-AE12-200814681A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528" y="1268760"/>
            <a:ext cx="287337" cy="287337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  <p:sp>
        <p:nvSpPr>
          <p:cNvPr id="20" name="Oval 20">
            <a:extLst>
              <a:ext uri="{FF2B5EF4-FFF2-40B4-BE49-F238E27FC236}">
                <a16:creationId xmlns:a16="http://schemas.microsoft.com/office/drawing/2014/main" id="{ABBF41CB-86FC-7B03-C58F-2B2B073A64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528" y="1268760"/>
            <a:ext cx="287337" cy="287337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  <p:sp>
        <p:nvSpPr>
          <p:cNvPr id="27" name="Freeform 13">
            <a:extLst>
              <a:ext uri="{FF2B5EF4-FFF2-40B4-BE49-F238E27FC236}">
                <a16:creationId xmlns:a16="http://schemas.microsoft.com/office/drawing/2014/main" id="{20CD9297-E833-8E6B-9228-39E44D89AF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46071" y="4299952"/>
            <a:ext cx="2145713" cy="1984396"/>
          </a:xfrm>
          <a:custGeom>
            <a:avLst/>
            <a:gdLst>
              <a:gd name="T0" fmla="*/ 274733 w 4214812"/>
              <a:gd name="T1" fmla="*/ 0 h 2643188"/>
              <a:gd name="T2" fmla="*/ 2628470 w 4214812"/>
              <a:gd name="T3" fmla="*/ 0 h 2643188"/>
              <a:gd name="T4" fmla="*/ 2628470 w 4214812"/>
              <a:gd name="T5" fmla="*/ 0 h 2643188"/>
              <a:gd name="T6" fmla="*/ 2628470 w 4214812"/>
              <a:gd name="T7" fmla="*/ 219957 h 2643188"/>
              <a:gd name="T8" fmla="*/ 2353728 w 4214812"/>
              <a:gd name="T9" fmla="*/ 263950 h 2643188"/>
              <a:gd name="T10" fmla="*/ 0 w 4214812"/>
              <a:gd name="T11" fmla="*/ 263950 h 2643188"/>
              <a:gd name="T12" fmla="*/ 0 w 4214812"/>
              <a:gd name="T13" fmla="*/ 263950 h 2643188"/>
              <a:gd name="T14" fmla="*/ 0 w 4214812"/>
              <a:gd name="T15" fmla="*/ 43992 h 2643188"/>
              <a:gd name="T16" fmla="*/ 274733 w 4214812"/>
              <a:gd name="T17" fmla="*/ 0 h 264318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214812"/>
              <a:gd name="T28" fmla="*/ 0 h 2643188"/>
              <a:gd name="T29" fmla="*/ 4214812 w 4214812"/>
              <a:gd name="T30" fmla="*/ 2643188 h 264318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214812" h="2643188">
                <a:moveTo>
                  <a:pt x="440540" y="0"/>
                </a:moveTo>
                <a:lnTo>
                  <a:pt x="4214812" y="0"/>
                </a:lnTo>
                <a:lnTo>
                  <a:pt x="4214812" y="2202648"/>
                </a:lnTo>
                <a:cubicBezTo>
                  <a:pt x="4214812" y="2445952"/>
                  <a:pt x="4017576" y="2643188"/>
                  <a:pt x="3774272" y="2643188"/>
                </a:cubicBezTo>
                <a:lnTo>
                  <a:pt x="0" y="2643188"/>
                </a:lnTo>
                <a:lnTo>
                  <a:pt x="0" y="440540"/>
                </a:lnTo>
                <a:cubicBezTo>
                  <a:pt x="0" y="197236"/>
                  <a:pt x="197236" y="0"/>
                  <a:pt x="440540" y="0"/>
                </a:cubicBezTo>
                <a:close/>
              </a:path>
            </a:pathLst>
          </a:custGeom>
          <a:solidFill>
            <a:srgbClr val="FFFFFF"/>
          </a:solidFill>
          <a:ln w="19050">
            <a:solidFill>
              <a:srgbClr val="17375E">
                <a:alpha val="72940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653ADB4-68C4-4BAA-4DE5-55CAF3661D59}"/>
              </a:ext>
            </a:extLst>
          </p:cNvPr>
          <p:cNvSpPr txBox="1"/>
          <p:nvPr/>
        </p:nvSpPr>
        <p:spPr>
          <a:xfrm>
            <a:off x="6746072" y="4365104"/>
            <a:ext cx="2110880" cy="19192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>
              <a:lnSpc>
                <a:spcPts val="1800"/>
              </a:lnSpc>
              <a:buNone/>
            </a:pPr>
            <a:r>
              <a:rPr lang="ru-RU" sz="1500" b="1" dirty="0">
                <a:solidFill>
                  <a:srgbClr val="0070C0"/>
                </a:solidFill>
              </a:rPr>
              <a:t>6. </a:t>
            </a:r>
            <a:r>
              <a:rPr lang="ru-RU" sz="1300" dirty="0">
                <a:solidFill>
                  <a:schemeClr val="tx1"/>
                </a:solidFill>
              </a:rPr>
              <a:t>Разработан проект строительства </a:t>
            </a:r>
            <a:r>
              <a:rPr lang="ru-RU" sz="1300" b="1" dirty="0">
                <a:solidFill>
                  <a:srgbClr val="0070C0"/>
                </a:solidFill>
              </a:rPr>
              <a:t>подъездной дороги </a:t>
            </a:r>
            <a:r>
              <a:rPr lang="ru-RU" sz="1300" dirty="0">
                <a:solidFill>
                  <a:schemeClr val="tx1"/>
                </a:solidFill>
              </a:rPr>
              <a:t>к КПО «Центральный» </a:t>
            </a:r>
            <a:r>
              <a:rPr lang="ru-RU" sz="1250" dirty="0">
                <a:solidFill>
                  <a:schemeClr val="tx1"/>
                </a:solidFill>
              </a:rPr>
              <a:t>Стоимость </a:t>
            </a:r>
            <a:r>
              <a:rPr lang="ru-RU" sz="13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ru-RU" sz="1300" b="1" dirty="0">
                <a:solidFill>
                  <a:srgbClr val="0070C0"/>
                </a:solidFill>
              </a:rPr>
              <a:t>1818,07 тыс. рублей</a:t>
            </a:r>
            <a:r>
              <a:rPr lang="ru-RU" sz="13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1300" dirty="0">
                <a:solidFill>
                  <a:schemeClr val="tx1"/>
                </a:solidFill>
              </a:rPr>
              <a:t>Получено положительное заключение ГЭ</a:t>
            </a:r>
          </a:p>
        </p:txBody>
      </p:sp>
      <p:sp>
        <p:nvSpPr>
          <p:cNvPr id="29" name="Oval 20">
            <a:extLst>
              <a:ext uri="{FF2B5EF4-FFF2-40B4-BE49-F238E27FC236}">
                <a16:creationId xmlns:a16="http://schemas.microsoft.com/office/drawing/2014/main" id="{FC3E8E34-8346-B556-8886-39AA792453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32240" y="4293096"/>
            <a:ext cx="287337" cy="287337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  <p:sp>
        <p:nvSpPr>
          <p:cNvPr id="30" name="Oval 20">
            <a:extLst>
              <a:ext uri="{FF2B5EF4-FFF2-40B4-BE49-F238E27FC236}">
                <a16:creationId xmlns:a16="http://schemas.microsoft.com/office/drawing/2014/main" id="{2290CC6A-467E-64E0-51E5-9D64F9C50C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32240" y="4293096"/>
            <a:ext cx="287337" cy="287337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  <p:sp>
        <p:nvSpPr>
          <p:cNvPr id="31" name="Text Box 4">
            <a:extLst>
              <a:ext uri="{FF2B5EF4-FFF2-40B4-BE49-F238E27FC236}">
                <a16:creationId xmlns:a16="http://schemas.microsoft.com/office/drawing/2014/main" id="{60049C56-3816-82A3-3DB4-83EFDC49EA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20272" y="6453336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r" eaLnBrk="1" hangingPunct="1">
              <a:buClrTx/>
              <a:buFontTx/>
              <a:buNone/>
            </a:pPr>
            <a:fld id="{AA69F743-9D54-420E-9ACD-E89599FFFA34}" type="slidenum">
              <a:rPr lang="ru-RU" altLang="ru-RU" sz="1200">
                <a:solidFill>
                  <a:srgbClr val="898989"/>
                </a:solidFill>
                <a:latin typeface="Calibri" pitchFamily="32" charset="0"/>
              </a:rPr>
              <a:pPr algn="r" eaLnBrk="1" hangingPunct="1">
                <a:buClrTx/>
                <a:buFontTx/>
                <a:buNone/>
              </a:pPr>
              <a:t>3</a:t>
            </a:fld>
            <a:endParaRPr lang="ru-RU" altLang="ru-RU" sz="1200" dirty="0">
              <a:solidFill>
                <a:srgbClr val="898989"/>
              </a:solidFill>
              <a:latin typeface="Calibri" pitchFamily="32" charset="0"/>
            </a:endParaRPr>
          </a:p>
        </p:txBody>
      </p:sp>
      <p:sp>
        <p:nvSpPr>
          <p:cNvPr id="34" name="Oval 20">
            <a:extLst>
              <a:ext uri="{FF2B5EF4-FFF2-40B4-BE49-F238E27FC236}">
                <a16:creationId xmlns:a16="http://schemas.microsoft.com/office/drawing/2014/main" id="{24990A85-B8CA-CD70-ACC6-EF95E8B589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223" y="5085184"/>
            <a:ext cx="287337" cy="287337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  <p:sp>
        <p:nvSpPr>
          <p:cNvPr id="35" name="Oval 20">
            <a:extLst>
              <a:ext uri="{FF2B5EF4-FFF2-40B4-BE49-F238E27FC236}">
                <a16:creationId xmlns:a16="http://schemas.microsoft.com/office/drawing/2014/main" id="{6E431938-85F8-0E42-F64A-F5261E04BE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223" y="5085184"/>
            <a:ext cx="287337" cy="287337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  <p:sp>
        <p:nvSpPr>
          <p:cNvPr id="36" name="Oval 20">
            <a:extLst>
              <a:ext uri="{FF2B5EF4-FFF2-40B4-BE49-F238E27FC236}">
                <a16:creationId xmlns:a16="http://schemas.microsoft.com/office/drawing/2014/main" id="{8901DA39-FEE9-45A1-3C3D-C08554E3A6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223" y="2205559"/>
            <a:ext cx="287337" cy="287337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  <p:sp>
        <p:nvSpPr>
          <p:cNvPr id="37" name="Oval 20">
            <a:extLst>
              <a:ext uri="{FF2B5EF4-FFF2-40B4-BE49-F238E27FC236}">
                <a16:creationId xmlns:a16="http://schemas.microsoft.com/office/drawing/2014/main" id="{97D4BBD3-EFD9-6D11-5666-16F3BBCD2A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223" y="2205559"/>
            <a:ext cx="287337" cy="287337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 Box 4"/>
          <p:cNvSpPr txBox="1">
            <a:spLocks noChangeArrowheads="1"/>
          </p:cNvSpPr>
          <p:nvPr/>
        </p:nvSpPr>
        <p:spPr bwMode="auto">
          <a:xfrm>
            <a:off x="7020272" y="6453336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r" eaLnBrk="1" hangingPunct="1">
              <a:buClrTx/>
              <a:buFontTx/>
              <a:buNone/>
            </a:pPr>
            <a:fld id="{AA69F743-9D54-420E-9ACD-E89599FFFA34}" type="slidenum">
              <a:rPr lang="ru-RU" altLang="ru-RU" sz="1200">
                <a:solidFill>
                  <a:srgbClr val="898989"/>
                </a:solidFill>
                <a:latin typeface="Calibri" pitchFamily="32" charset="0"/>
              </a:rPr>
              <a:pPr algn="r" eaLnBrk="1" hangingPunct="1">
                <a:buClrTx/>
                <a:buFontTx/>
                <a:buNone/>
              </a:pPr>
              <a:t>4</a:t>
            </a:fld>
            <a:endParaRPr lang="ru-RU" altLang="ru-RU" sz="1200" dirty="0">
              <a:solidFill>
                <a:srgbClr val="898989"/>
              </a:solidFill>
              <a:latin typeface="Calibri" pitchFamily="32" charset="0"/>
            </a:endParaRPr>
          </a:p>
        </p:txBody>
      </p:sp>
      <p:sp>
        <p:nvSpPr>
          <p:cNvPr id="46" name="Freeform 12"/>
          <p:cNvSpPr>
            <a:spLocks noChangeArrowheads="1"/>
          </p:cNvSpPr>
          <p:nvPr/>
        </p:nvSpPr>
        <p:spPr bwMode="auto">
          <a:xfrm>
            <a:off x="5869923" y="1543659"/>
            <a:ext cx="3047096" cy="872474"/>
          </a:xfrm>
          <a:custGeom>
            <a:avLst/>
            <a:gdLst>
              <a:gd name="T0" fmla="*/ 6673 w 2357437"/>
              <a:gd name="T1" fmla="*/ 0 h 642938"/>
              <a:gd name="T2" fmla="*/ 146794 w 2357437"/>
              <a:gd name="T3" fmla="*/ 0 h 642938"/>
              <a:gd name="T4" fmla="*/ 146794 w 2357437"/>
              <a:gd name="T5" fmla="*/ 0 h 642938"/>
              <a:gd name="T6" fmla="*/ 146794 w 2357437"/>
              <a:gd name="T7" fmla="*/ 9514125 h 642938"/>
              <a:gd name="T8" fmla="*/ 140121 w 2357437"/>
              <a:gd name="T9" fmla="*/ 11416963 h 642938"/>
              <a:gd name="T10" fmla="*/ 0 w 2357437"/>
              <a:gd name="T11" fmla="*/ 11416963 h 642938"/>
              <a:gd name="T12" fmla="*/ 0 w 2357437"/>
              <a:gd name="T13" fmla="*/ 11416963 h 642938"/>
              <a:gd name="T14" fmla="*/ 0 w 2357437"/>
              <a:gd name="T15" fmla="*/ 1902870 h 642938"/>
              <a:gd name="T16" fmla="*/ 6673 w 2357437"/>
              <a:gd name="T17" fmla="*/ 0 h 64293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357437"/>
              <a:gd name="T28" fmla="*/ 0 h 642938"/>
              <a:gd name="T29" fmla="*/ 2357437 w 2357437"/>
              <a:gd name="T30" fmla="*/ 642938 h 64293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357437" h="642938">
                <a:moveTo>
                  <a:pt x="107158" y="0"/>
                </a:moveTo>
                <a:lnTo>
                  <a:pt x="2357437" y="0"/>
                </a:lnTo>
                <a:lnTo>
                  <a:pt x="2357437" y="535780"/>
                </a:lnTo>
                <a:cubicBezTo>
                  <a:pt x="2357437" y="594962"/>
                  <a:pt x="2309461" y="642938"/>
                  <a:pt x="2250279" y="642938"/>
                </a:cubicBezTo>
                <a:lnTo>
                  <a:pt x="0" y="642938"/>
                </a:lnTo>
                <a:lnTo>
                  <a:pt x="0" y="107158"/>
                </a:lnTo>
                <a:cubicBezTo>
                  <a:pt x="0" y="47976"/>
                  <a:pt x="47976" y="0"/>
                  <a:pt x="107158" y="0"/>
                </a:cubicBezTo>
                <a:close/>
              </a:path>
            </a:pathLst>
          </a:custGeom>
          <a:solidFill>
            <a:srgbClr val="FFFFFF"/>
          </a:solidFill>
          <a:ln w="19050">
            <a:solidFill>
              <a:srgbClr val="17375E">
                <a:alpha val="72940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48" name="Rectangle 15"/>
          <p:cNvSpPr>
            <a:spLocks noChangeArrowheads="1"/>
          </p:cNvSpPr>
          <p:nvPr/>
        </p:nvSpPr>
        <p:spPr bwMode="auto">
          <a:xfrm>
            <a:off x="6063834" y="1484784"/>
            <a:ext cx="2863830" cy="92551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 algn="ctr" eaLnBrk="1" hangingPunct="1">
              <a:buClrTx/>
              <a:buFontTx/>
              <a:buNone/>
            </a:pPr>
            <a:r>
              <a:rPr lang="ru-RU" altLang="ru-RU" sz="1600" dirty="0">
                <a:solidFill>
                  <a:schemeClr val="tx1"/>
                </a:solidFill>
                <a:latin typeface="Calibri" pitchFamily="32" charset="0"/>
              </a:rPr>
              <a:t>   </a:t>
            </a:r>
            <a:r>
              <a:rPr lang="ru-RU" altLang="ru-RU" dirty="0">
                <a:solidFill>
                  <a:schemeClr val="tx1"/>
                </a:solidFill>
                <a:latin typeface="Calibri" pitchFamily="32" charset="0"/>
              </a:rPr>
              <a:t>Создано </a:t>
            </a:r>
            <a:r>
              <a:rPr lang="ru-RU" altLang="ru-RU" b="1" dirty="0">
                <a:solidFill>
                  <a:srgbClr val="0070C0"/>
                </a:solidFill>
                <a:latin typeface="Calibri" pitchFamily="32" charset="0"/>
              </a:rPr>
              <a:t>398 </a:t>
            </a:r>
            <a:r>
              <a:rPr lang="ru-RU" altLang="ru-RU" dirty="0">
                <a:solidFill>
                  <a:schemeClr val="tx1"/>
                </a:solidFill>
                <a:latin typeface="Calibri" pitchFamily="32" charset="0"/>
              </a:rPr>
              <a:t>площадок ТКО в 15 муниципальных образованиях</a:t>
            </a:r>
            <a:r>
              <a:rPr lang="ru-RU" altLang="ru-RU" sz="1600" dirty="0">
                <a:solidFill>
                  <a:srgbClr val="000000"/>
                </a:solidFill>
                <a:cs typeface="Times New Roman" pitchFamily="16" charset="0"/>
              </a:rPr>
              <a:t> </a:t>
            </a:r>
          </a:p>
        </p:txBody>
      </p:sp>
      <p:sp>
        <p:nvSpPr>
          <p:cNvPr id="52" name="AutoShape 23"/>
          <p:cNvSpPr>
            <a:spLocks noChangeArrowheads="1"/>
          </p:cNvSpPr>
          <p:nvPr/>
        </p:nvSpPr>
        <p:spPr bwMode="auto">
          <a:xfrm>
            <a:off x="177732" y="1306400"/>
            <a:ext cx="5618403" cy="576064"/>
          </a:xfrm>
          <a:custGeom>
            <a:avLst/>
            <a:gdLst>
              <a:gd name="T0" fmla="*/ 10160112 w 2928937"/>
              <a:gd name="T1" fmla="*/ 0 h 857250"/>
              <a:gd name="T2" fmla="*/ 208277991 w 2928937"/>
              <a:gd name="T3" fmla="*/ 0 h 857250"/>
              <a:gd name="T4" fmla="*/ 208277991 w 2928937"/>
              <a:gd name="T5" fmla="*/ 0 h 857250"/>
              <a:gd name="T6" fmla="*/ 208277991 w 2928937"/>
              <a:gd name="T7" fmla="*/ 20246035 h 857250"/>
              <a:gd name="T8" fmla="*/ 198117267 w 2928937"/>
              <a:gd name="T9" fmla="*/ 24295359 h 857250"/>
              <a:gd name="T10" fmla="*/ 0 w 2928937"/>
              <a:gd name="T11" fmla="*/ 24295359 h 857250"/>
              <a:gd name="T12" fmla="*/ 0 w 2928937"/>
              <a:gd name="T13" fmla="*/ 24295359 h 857250"/>
              <a:gd name="T14" fmla="*/ 0 w 2928937"/>
              <a:gd name="T15" fmla="*/ 4049304 h 857250"/>
              <a:gd name="T16" fmla="*/ 10160112 w 2928937"/>
              <a:gd name="T17" fmla="*/ 0 h 85725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928937"/>
              <a:gd name="T28" fmla="*/ 0 h 857250"/>
              <a:gd name="T29" fmla="*/ 2928937 w 2928937"/>
              <a:gd name="T30" fmla="*/ 857250 h 85725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928937" h="857250">
                <a:moveTo>
                  <a:pt x="142878" y="0"/>
                </a:moveTo>
                <a:lnTo>
                  <a:pt x="2928937" y="0"/>
                </a:lnTo>
                <a:lnTo>
                  <a:pt x="2928937" y="714372"/>
                </a:lnTo>
                <a:cubicBezTo>
                  <a:pt x="2928937" y="793281"/>
                  <a:pt x="2864968" y="857250"/>
                  <a:pt x="2786059" y="857250"/>
                </a:cubicBezTo>
                <a:lnTo>
                  <a:pt x="0" y="857250"/>
                </a:lnTo>
                <a:lnTo>
                  <a:pt x="0" y="142878"/>
                </a:lnTo>
                <a:cubicBezTo>
                  <a:pt x="0" y="63969"/>
                  <a:pt x="63969" y="0"/>
                  <a:pt x="142878" y="0"/>
                </a:cubicBezTo>
                <a:close/>
              </a:path>
            </a:pathLst>
          </a:custGeom>
          <a:solidFill>
            <a:srgbClr val="FFFFFF"/>
          </a:solidFill>
          <a:ln w="19050" cap="sq">
            <a:solidFill>
              <a:srgbClr val="17375E">
                <a:alpha val="72940"/>
              </a:srgbClr>
            </a:solidFill>
            <a:miter lim="800000"/>
            <a:headEnd/>
            <a:tailEnd/>
          </a:ln>
        </p:spPr>
        <p:txBody>
          <a:bodyPr lIns="90000" tIns="46800" rIns="90000" bIns="46800" anchor="ctr"/>
          <a:lstStyle/>
          <a:p>
            <a:pPr>
              <a:buClr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dirty="0">
                <a:solidFill>
                  <a:schemeClr val="tx1"/>
                </a:solidFill>
                <a:latin typeface="Calibri" pitchFamily="32" charset="0"/>
              </a:rPr>
              <a:t>          </a:t>
            </a:r>
            <a:endParaRPr lang="ru-RU" altLang="ru-RU" sz="1600" dirty="0">
              <a:solidFill>
                <a:schemeClr val="tx1"/>
              </a:solidFill>
              <a:latin typeface="Calibri" pitchFamily="32" charset="0"/>
            </a:endParaRPr>
          </a:p>
        </p:txBody>
      </p:sp>
      <p:sp>
        <p:nvSpPr>
          <p:cNvPr id="61" name="Oval 48"/>
          <p:cNvSpPr>
            <a:spLocks noChangeArrowheads="1"/>
          </p:cNvSpPr>
          <p:nvPr/>
        </p:nvSpPr>
        <p:spPr bwMode="auto">
          <a:xfrm>
            <a:off x="179512" y="1306400"/>
            <a:ext cx="288411" cy="287337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</a:rPr>
              <a:t> </a:t>
            </a:r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1" y="2100918"/>
            <a:ext cx="2806533" cy="1560504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1" y="2100918"/>
            <a:ext cx="2699791" cy="156821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051720" y="1988840"/>
            <a:ext cx="64934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000" b="1" i="1" dirty="0">
                <a:solidFill>
                  <a:schemeClr val="tx2">
                    <a:lumMod val="85000"/>
                    <a:lumOff val="15000"/>
                  </a:schemeClr>
                </a:solidFill>
                <a:latin typeface="Calibri" pitchFamily="32" charset="0"/>
              </a:rPr>
              <a:t>до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786433" y="1992333"/>
            <a:ext cx="100970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000" b="1" i="1" dirty="0">
                <a:solidFill>
                  <a:schemeClr val="tx2">
                    <a:lumMod val="85000"/>
                    <a:lumOff val="15000"/>
                  </a:schemeClr>
                </a:solidFill>
                <a:latin typeface="Calibri" pitchFamily="32" charset="0"/>
              </a:rPr>
              <a:t>после</a:t>
            </a:r>
          </a:p>
        </p:txBody>
      </p:sp>
      <p:sp>
        <p:nvSpPr>
          <p:cNvPr id="36" name="Oval 48"/>
          <p:cNvSpPr>
            <a:spLocks noChangeArrowheads="1"/>
          </p:cNvSpPr>
          <p:nvPr/>
        </p:nvSpPr>
        <p:spPr bwMode="auto">
          <a:xfrm>
            <a:off x="5868144" y="1564028"/>
            <a:ext cx="313428" cy="287337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</a:rPr>
              <a:t> </a:t>
            </a:r>
          </a:p>
        </p:txBody>
      </p:sp>
      <p:pic>
        <p:nvPicPr>
          <p:cNvPr id="37" name="Picture 16"/>
          <p:cNvPicPr>
            <a:picLocks noChangeAspect="1" noChangeArrowheads="1"/>
          </p:cNvPicPr>
          <p:nvPr/>
        </p:nvPicPr>
        <p:blipFill>
          <a:blip r:embed="rId5" cstate="print"/>
          <a:srcRect l="9068" t="11395" r="12711" b="7605"/>
          <a:stretch>
            <a:fillRect/>
          </a:stretch>
        </p:blipFill>
        <p:spPr bwMode="auto">
          <a:xfrm>
            <a:off x="5903063" y="2615440"/>
            <a:ext cx="3024601" cy="1533640"/>
          </a:xfrm>
          <a:prstGeom prst="rect">
            <a:avLst/>
          </a:prstGeom>
          <a:noFill/>
          <a:ln w="6350" cap="sq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41" name="Рисунок 40">
            <a:extLst>
              <a:ext uri="{FF2B5EF4-FFF2-40B4-BE49-F238E27FC236}">
                <a16:creationId xmlns:a16="http://schemas.microsoft.com/office/drawing/2014/main" id="{67FDBDC9-A94F-5B90-F0B9-5D218149A98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706"/>
          <a:stretch/>
        </p:blipFill>
        <p:spPr>
          <a:xfrm>
            <a:off x="5872806" y="4437112"/>
            <a:ext cx="3054859" cy="1866370"/>
          </a:xfrm>
          <a:prstGeom prst="rect">
            <a:avLst/>
          </a:prstGeom>
          <a:ln w="635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7" name="Прямоугольник 46"/>
          <p:cNvSpPr/>
          <p:nvPr/>
        </p:nvSpPr>
        <p:spPr>
          <a:xfrm>
            <a:off x="672511" y="1268760"/>
            <a:ext cx="48965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Clr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dirty="0">
                <a:solidFill>
                  <a:srgbClr val="000000"/>
                </a:solidFill>
                <a:latin typeface="Calibri" pitchFamily="32" charset="0"/>
              </a:rPr>
              <a:t>Ликвидировано </a:t>
            </a:r>
            <a:r>
              <a:rPr lang="ru-RU" altLang="ru-RU" b="1" dirty="0">
                <a:solidFill>
                  <a:srgbClr val="0070C0"/>
                </a:solidFill>
                <a:latin typeface="Calibri" pitchFamily="32" charset="0"/>
              </a:rPr>
              <a:t>35 </a:t>
            </a:r>
            <a:r>
              <a:rPr lang="ru-RU" altLang="ru-RU" dirty="0">
                <a:solidFill>
                  <a:srgbClr val="000000"/>
                </a:solidFill>
                <a:latin typeface="Calibri" pitchFamily="32" charset="0"/>
              </a:rPr>
              <a:t>поселенческие свалки на                              территории </a:t>
            </a:r>
            <a:r>
              <a:rPr lang="ru-RU" altLang="ru-RU" b="1" dirty="0">
                <a:solidFill>
                  <a:srgbClr val="0192FF"/>
                </a:solidFill>
                <a:latin typeface="Calibri" pitchFamily="32" charset="0"/>
              </a:rPr>
              <a:t>14</a:t>
            </a:r>
            <a:r>
              <a:rPr lang="ru-RU" altLang="ru-RU" dirty="0">
                <a:solidFill>
                  <a:srgbClr val="000000"/>
                </a:solidFill>
                <a:latin typeface="Calibri" pitchFamily="32" charset="0"/>
              </a:rPr>
              <a:t> муниципальных образований</a:t>
            </a:r>
          </a:p>
        </p:txBody>
      </p:sp>
      <p:sp>
        <p:nvSpPr>
          <p:cNvPr id="49" name="Text Box 3"/>
          <p:cNvSpPr txBox="1">
            <a:spLocks noChangeArrowheads="1"/>
          </p:cNvSpPr>
          <p:nvPr/>
        </p:nvSpPr>
        <p:spPr bwMode="auto">
          <a:xfrm>
            <a:off x="177733" y="260648"/>
            <a:ext cx="8751835" cy="792088"/>
          </a:xfrm>
          <a:prstGeom prst="rect">
            <a:avLst/>
          </a:prstGeom>
          <a:solidFill>
            <a:srgbClr val="EEECE1"/>
          </a:solidFill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000" tIns="46800" rIns="90000" bIns="46800"/>
          <a:lstStyle/>
          <a:p>
            <a:pPr algn="ctr">
              <a:buClr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altLang="ru-RU" sz="1600" b="1" dirty="0">
                <a:solidFill>
                  <a:srgbClr val="17375E"/>
                </a:solidFill>
                <a:latin typeface="Calibri" pitchFamily="32" charset="0"/>
              </a:rPr>
              <a:t>РЕГИОНАЛЬНЫЙ ПРОЕКТ </a:t>
            </a:r>
          </a:p>
          <a:p>
            <a:pPr algn="ctr">
              <a:buClr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altLang="ru-RU" sz="1700" b="1" dirty="0">
                <a:solidFill>
                  <a:srgbClr val="17375E"/>
                </a:solidFill>
                <a:latin typeface="Calibri" pitchFamily="32" charset="0"/>
              </a:rPr>
              <a:t>«Сокращение вредного воздействия отходов производства и потребления на окружающую среду Кировской области»</a:t>
            </a:r>
          </a:p>
        </p:txBody>
      </p:sp>
      <p:sp>
        <p:nvSpPr>
          <p:cNvPr id="6" name="AutoShape 18">
            <a:extLst>
              <a:ext uri="{FF2B5EF4-FFF2-40B4-BE49-F238E27FC236}">
                <a16:creationId xmlns:a16="http://schemas.microsoft.com/office/drawing/2014/main" id="{8FA91F51-E7BA-F072-568A-A2666261A3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220" y="3860408"/>
            <a:ext cx="5618403" cy="617734"/>
          </a:xfrm>
          <a:custGeom>
            <a:avLst/>
            <a:gdLst>
              <a:gd name="T0" fmla="*/ 138457 w 2714625"/>
              <a:gd name="T1" fmla="*/ 0 h 857250"/>
              <a:gd name="T2" fmla="*/ 2630603 w 2714625"/>
              <a:gd name="T3" fmla="*/ 0 h 857250"/>
              <a:gd name="T4" fmla="*/ 2630603 w 2714625"/>
              <a:gd name="T5" fmla="*/ 0 h 857250"/>
              <a:gd name="T6" fmla="*/ 2630603 w 2714625"/>
              <a:gd name="T7" fmla="*/ 3055294 h 857250"/>
              <a:gd name="T8" fmla="*/ 2492149 w 2714625"/>
              <a:gd name="T9" fmla="*/ 3666365 h 857250"/>
              <a:gd name="T10" fmla="*/ 0 w 2714625"/>
              <a:gd name="T11" fmla="*/ 3666365 h 857250"/>
              <a:gd name="T12" fmla="*/ 0 w 2714625"/>
              <a:gd name="T13" fmla="*/ 3666365 h 857250"/>
              <a:gd name="T14" fmla="*/ 0 w 2714625"/>
              <a:gd name="T15" fmla="*/ 611075 h 857250"/>
              <a:gd name="T16" fmla="*/ 138457 w 2714625"/>
              <a:gd name="T17" fmla="*/ 0 h 85725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714625"/>
              <a:gd name="T28" fmla="*/ 0 h 857250"/>
              <a:gd name="T29" fmla="*/ 2714625 w 2714625"/>
              <a:gd name="T30" fmla="*/ 857250 h 85725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714625" h="857250">
                <a:moveTo>
                  <a:pt x="142878" y="0"/>
                </a:moveTo>
                <a:lnTo>
                  <a:pt x="2714625" y="0"/>
                </a:lnTo>
                <a:lnTo>
                  <a:pt x="2714625" y="714372"/>
                </a:lnTo>
                <a:cubicBezTo>
                  <a:pt x="2714625" y="793281"/>
                  <a:pt x="2650656" y="857250"/>
                  <a:pt x="2571747" y="857250"/>
                </a:cubicBezTo>
                <a:lnTo>
                  <a:pt x="0" y="857250"/>
                </a:lnTo>
                <a:lnTo>
                  <a:pt x="0" y="142878"/>
                </a:lnTo>
                <a:cubicBezTo>
                  <a:pt x="0" y="63969"/>
                  <a:pt x="63969" y="0"/>
                  <a:pt x="142878" y="0"/>
                </a:cubicBezTo>
                <a:close/>
              </a:path>
            </a:pathLst>
          </a:custGeom>
          <a:solidFill>
            <a:srgbClr val="FFFFFF"/>
          </a:solidFill>
          <a:ln w="19050" cap="sq">
            <a:solidFill>
              <a:srgbClr val="17375E">
                <a:alpha val="72940"/>
              </a:srgbClr>
            </a:solidFill>
            <a:miter lim="800000"/>
            <a:headEnd/>
            <a:tailEnd/>
          </a:ln>
        </p:spPr>
        <p:txBody>
          <a:bodyPr lIns="90000" tIns="46800" rIns="90000" bIns="46800" anchor="ctr"/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dirty="0">
                <a:solidFill>
                  <a:srgbClr val="FFFFFF"/>
                </a:solidFill>
                <a:latin typeface="Calibri" pitchFamily="32" charset="0"/>
              </a:rPr>
              <a:t>8,376943</a:t>
            </a:r>
          </a:p>
        </p:txBody>
      </p:sp>
      <p:sp>
        <p:nvSpPr>
          <p:cNvPr id="7" name="Text Box 22">
            <a:extLst>
              <a:ext uri="{FF2B5EF4-FFF2-40B4-BE49-F238E27FC236}">
                <a16:creationId xmlns:a16="http://schemas.microsoft.com/office/drawing/2014/main" id="{931C9146-1430-0664-B5F7-AAF3FF0F94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588" y="3789040"/>
            <a:ext cx="5420556" cy="61773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1700" dirty="0">
                <a:solidFill>
                  <a:srgbClr val="000000"/>
                </a:solidFill>
                <a:latin typeface="Calibri" pitchFamily="32" charset="0"/>
              </a:rPr>
              <a:t>Проектная документация по рекультивации полигона в пгт Лебяжье разработана и одобрена госэкспертизами</a:t>
            </a:r>
          </a:p>
        </p:txBody>
      </p:sp>
      <p:sp>
        <p:nvSpPr>
          <p:cNvPr id="8" name="Oval 48">
            <a:extLst>
              <a:ext uri="{FF2B5EF4-FFF2-40B4-BE49-F238E27FC236}">
                <a16:creationId xmlns:a16="http://schemas.microsoft.com/office/drawing/2014/main" id="{5FF5910B-3EED-9357-B75D-3622F66E46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5853" y="3860410"/>
            <a:ext cx="322070" cy="360039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</a:rPr>
              <a:t> 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8E8C7A4-2BBE-DC52-2A9D-7D89379662F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131" y="4546549"/>
            <a:ext cx="4599399" cy="202978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103876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20">
            <a:extLst>
              <a:ext uri="{FF2B5EF4-FFF2-40B4-BE49-F238E27FC236}">
                <a16:creationId xmlns:a16="http://schemas.microsoft.com/office/drawing/2014/main" id="{4B9791BE-C47F-5A34-1638-5F387D8B1E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9183" y="1467369"/>
            <a:ext cx="287337" cy="287337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  <p:sp>
        <p:nvSpPr>
          <p:cNvPr id="6" name="Rectangle 16">
            <a:extLst>
              <a:ext uri="{FF2B5EF4-FFF2-40B4-BE49-F238E27FC236}">
                <a16:creationId xmlns:a16="http://schemas.microsoft.com/office/drawing/2014/main" id="{82DFF2A7-1B51-9C64-10DA-CE5ADDE45F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2852" y="260648"/>
            <a:ext cx="8470748" cy="925511"/>
          </a:xfrm>
          <a:prstGeom prst="rect">
            <a:avLst/>
          </a:prstGeom>
          <a:solidFill>
            <a:srgbClr val="EEECE1"/>
          </a:solidFill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altLang="ru-RU" b="1" dirty="0">
                <a:solidFill>
                  <a:srgbClr val="17375E"/>
                </a:solidFill>
                <a:latin typeface="Calibri" pitchFamily="32" charset="0"/>
                <a:cs typeface="Times New Roman" pitchFamily="16" charset="0"/>
              </a:rPr>
              <a:t>РЕГИОНАЛЬНЫЙ ПРОЕКТ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altLang="ru-RU" b="1" dirty="0">
                <a:solidFill>
                  <a:srgbClr val="17375E"/>
                </a:solidFill>
                <a:latin typeface="Calibri" pitchFamily="32" charset="0"/>
                <a:cs typeface="Times New Roman" pitchFamily="16" charset="0"/>
              </a:rPr>
              <a:t>«Вода России 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altLang="ru-RU" b="1" dirty="0">
                <a:solidFill>
                  <a:srgbClr val="17375E"/>
                </a:solidFill>
                <a:latin typeface="Calibri" pitchFamily="32" charset="0"/>
                <a:cs typeface="Times New Roman" pitchFamily="16" charset="0"/>
              </a:rPr>
              <a:t>(Кировская область)»</a:t>
            </a:r>
          </a:p>
        </p:txBody>
      </p:sp>
      <p:sp>
        <p:nvSpPr>
          <p:cNvPr id="12" name="Text Box 3">
            <a:extLst>
              <a:ext uri="{FF2B5EF4-FFF2-40B4-BE49-F238E27FC236}">
                <a16:creationId xmlns:a16="http://schemas.microsoft.com/office/drawing/2014/main" id="{E09562E3-1844-763E-ECC4-A1FED3C247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74904" y="6453336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r" eaLnBrk="1" hangingPunct="1">
              <a:buClrTx/>
              <a:buFontTx/>
              <a:buNone/>
            </a:pPr>
            <a:fld id="{E5286647-8DD1-4399-B029-BE5DBA02850B}" type="slidenum">
              <a:rPr lang="ru-RU" altLang="ru-RU" sz="1200">
                <a:solidFill>
                  <a:srgbClr val="898989"/>
                </a:solidFill>
                <a:latin typeface="Calibri" pitchFamily="32" charset="0"/>
              </a:rPr>
              <a:pPr algn="r" eaLnBrk="1" hangingPunct="1">
                <a:buClrTx/>
                <a:buFontTx/>
                <a:buNone/>
              </a:pPr>
              <a:t>5</a:t>
            </a:fld>
            <a:endParaRPr lang="ru-RU" altLang="ru-RU" sz="1200" dirty="0">
              <a:solidFill>
                <a:srgbClr val="898989"/>
              </a:solidFill>
              <a:latin typeface="Calibri" pitchFamily="32" charset="0"/>
            </a:endParaRPr>
          </a:p>
        </p:txBody>
      </p:sp>
      <p:sp>
        <p:nvSpPr>
          <p:cNvPr id="31" name="Freeform 12">
            <a:extLst>
              <a:ext uri="{FF2B5EF4-FFF2-40B4-BE49-F238E27FC236}">
                <a16:creationId xmlns:a16="http://schemas.microsoft.com/office/drawing/2014/main" id="{9CB45A9C-9A38-9FC1-EEAE-B21B7ADFD8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4282" y="1412776"/>
            <a:ext cx="4500563" cy="2274598"/>
          </a:xfrm>
          <a:custGeom>
            <a:avLst/>
            <a:gdLst>
              <a:gd name="T0" fmla="*/ 907301 w 4000500"/>
              <a:gd name="T1" fmla="*/ 0 h 2143125"/>
              <a:gd name="T2" fmla="*/ 10106788 w 4000500"/>
              <a:gd name="T3" fmla="*/ 0 h 2143125"/>
              <a:gd name="T4" fmla="*/ 10161549 w 4000500"/>
              <a:gd name="T5" fmla="*/ 11984 h 2143125"/>
              <a:gd name="T6" fmla="*/ 10161549 w 4000500"/>
              <a:gd name="T7" fmla="*/ 992694 h 2143125"/>
              <a:gd name="T8" fmla="*/ 9254243 w 4000500"/>
              <a:gd name="T9" fmla="*/ 1191233 h 2143125"/>
              <a:gd name="T10" fmla="*/ 54767 w 4000500"/>
              <a:gd name="T11" fmla="*/ 1191233 h 2143125"/>
              <a:gd name="T12" fmla="*/ 0 w 4000500"/>
              <a:gd name="T13" fmla="*/ 1179250 h 2143125"/>
              <a:gd name="T14" fmla="*/ 0 w 4000500"/>
              <a:gd name="T15" fmla="*/ 198544 h 2143125"/>
              <a:gd name="T16" fmla="*/ 907301 w 4000500"/>
              <a:gd name="T17" fmla="*/ 0 h 214312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000500"/>
              <a:gd name="T28" fmla="*/ 0 h 2143125"/>
              <a:gd name="T29" fmla="*/ 4000500 w 4000500"/>
              <a:gd name="T30" fmla="*/ 2143125 h 214312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000500" h="2143125">
                <a:moveTo>
                  <a:pt x="357195" y="0"/>
                </a:moveTo>
                <a:lnTo>
                  <a:pt x="3978940" y="0"/>
                </a:lnTo>
                <a:cubicBezTo>
                  <a:pt x="3990847" y="0"/>
                  <a:pt x="4000500" y="9653"/>
                  <a:pt x="4000500" y="21560"/>
                </a:cubicBezTo>
                <a:lnTo>
                  <a:pt x="4000500" y="1785930"/>
                </a:lnTo>
                <a:cubicBezTo>
                  <a:pt x="4000500" y="1983203"/>
                  <a:pt x="3840578" y="2143125"/>
                  <a:pt x="3643305" y="2143125"/>
                </a:cubicBezTo>
                <a:lnTo>
                  <a:pt x="21560" y="2143125"/>
                </a:lnTo>
                <a:cubicBezTo>
                  <a:pt x="9653" y="2143125"/>
                  <a:pt x="0" y="2133472"/>
                  <a:pt x="0" y="2121565"/>
                </a:cubicBezTo>
                <a:lnTo>
                  <a:pt x="0" y="357195"/>
                </a:lnTo>
                <a:cubicBezTo>
                  <a:pt x="0" y="159922"/>
                  <a:pt x="159922" y="0"/>
                  <a:pt x="357195" y="0"/>
                </a:cubicBezTo>
                <a:close/>
              </a:path>
            </a:pathLst>
          </a:custGeom>
          <a:solidFill>
            <a:srgbClr val="FFFFFF"/>
          </a:solidFill>
          <a:ln w="19050">
            <a:solidFill>
              <a:srgbClr val="17375E">
                <a:alpha val="72940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CF1C4DDD-CDA6-B670-0BDF-A29006A95C4F}"/>
              </a:ext>
            </a:extLst>
          </p:cNvPr>
          <p:cNvSpPr/>
          <p:nvPr/>
        </p:nvSpPr>
        <p:spPr>
          <a:xfrm>
            <a:off x="571472" y="1827963"/>
            <a:ext cx="4360861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tx2">
                    <a:lumMod val="75000"/>
                  </a:schemeClr>
                </a:solidFill>
                <a:effectLst>
                  <a:reflection endPos="0" dist="50800" dir="5400000" sy="-100000" algn="bl" rotWithShape="0"/>
                </a:effectLst>
                <a:ea typeface="Roboto Light" panose="02000000000000000000" pitchFamily="2" charset="0"/>
                <a:cs typeface="Roboto Light" panose="02000000000000000000" pitchFamily="2" charset="0"/>
              </a:rPr>
              <a:t>Одобрено к финансированию мероприятие:</a:t>
            </a:r>
          </a:p>
          <a:p>
            <a:endParaRPr lang="ru-RU" altLang="ru-RU" sz="1400" b="1" dirty="0">
              <a:solidFill>
                <a:srgbClr val="0070C0"/>
              </a:solidFill>
            </a:endParaRPr>
          </a:p>
          <a:p>
            <a:r>
              <a:rPr lang="ru-RU" altLang="ru-RU" sz="1600" dirty="0">
                <a:solidFill>
                  <a:schemeClr val="tx1"/>
                </a:solidFill>
              </a:rPr>
              <a:t>Расчистка русла </a:t>
            </a:r>
            <a:r>
              <a:rPr lang="ru-RU" altLang="ru-RU" sz="1600" b="1" dirty="0">
                <a:solidFill>
                  <a:srgbClr val="0070C0"/>
                </a:solidFill>
              </a:rPr>
              <a:t>р. Пижмы в г. Советске </a:t>
            </a:r>
            <a:br>
              <a:rPr lang="ru-RU" altLang="ru-RU" sz="1600" dirty="0">
                <a:solidFill>
                  <a:schemeClr val="tx1"/>
                </a:solidFill>
              </a:rPr>
            </a:br>
            <a:r>
              <a:rPr lang="ru-RU" altLang="ru-RU" sz="1600" dirty="0">
                <a:solidFill>
                  <a:schemeClr val="tx1"/>
                </a:solidFill>
              </a:rPr>
              <a:t>(2027 – 2028 годы)</a:t>
            </a:r>
          </a:p>
          <a:p>
            <a:endParaRPr lang="ru-RU" altLang="ru-RU" sz="1600" dirty="0">
              <a:solidFill>
                <a:schemeClr val="tx1"/>
              </a:solidFill>
            </a:endParaRPr>
          </a:p>
          <a:p>
            <a:r>
              <a:rPr lang="ru-RU" altLang="ru-RU" sz="1600" dirty="0">
                <a:solidFill>
                  <a:schemeClr val="tx1"/>
                </a:solidFill>
              </a:rPr>
              <a:t>Стоимость </a:t>
            </a:r>
            <a:r>
              <a:rPr lang="ru-RU" altLang="ru-RU" b="1" dirty="0">
                <a:solidFill>
                  <a:srgbClr val="0070C0"/>
                </a:solidFill>
              </a:rPr>
              <a:t>61 950,3 </a:t>
            </a:r>
            <a:r>
              <a:rPr lang="ru-RU" altLang="ru-RU" sz="1600" dirty="0">
                <a:solidFill>
                  <a:schemeClr val="tx1"/>
                </a:solidFill>
              </a:rPr>
              <a:t>тыс. рублей</a:t>
            </a:r>
          </a:p>
          <a:p>
            <a:endParaRPr lang="ru-RU" altLang="ru-RU" sz="1600" dirty="0">
              <a:solidFill>
                <a:schemeClr val="tx1"/>
              </a:solidFill>
            </a:endParaRPr>
          </a:p>
        </p:txBody>
      </p:sp>
      <p:pic>
        <p:nvPicPr>
          <p:cNvPr id="34" name="Рисунок 33" descr="G:\Новая папка\ВОДНЫЕ РЕСУРСЫ\2024\Пижма 04.10.24\IMG_20241004_133847.jpg">
            <a:extLst>
              <a:ext uri="{FF2B5EF4-FFF2-40B4-BE49-F238E27FC236}">
                <a16:creationId xmlns:a16="http://schemas.microsoft.com/office/drawing/2014/main" id="{97930D53-1840-2EC4-6110-11258F00089D}"/>
              </a:ext>
            </a:extLst>
          </p:cNvPr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1" y="3921112"/>
            <a:ext cx="4500563" cy="2604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Рисунок 34" descr="https://www.newsler.ru/data/content/2021/106940/fbfa31e42270e1fcee243f18883d2ec3.jpg">
            <a:extLst>
              <a:ext uri="{FF2B5EF4-FFF2-40B4-BE49-F238E27FC236}">
                <a16:creationId xmlns:a16="http://schemas.microsoft.com/office/drawing/2014/main" id="{57BE8438-A96C-6C6E-4E83-735CC54E3993}"/>
              </a:ext>
            </a:extLst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3921112"/>
            <a:ext cx="3786183" cy="2604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Freeform 12">
            <a:extLst>
              <a:ext uri="{FF2B5EF4-FFF2-40B4-BE49-F238E27FC236}">
                <a16:creationId xmlns:a16="http://schemas.microsoft.com/office/drawing/2014/main" id="{BA9458CC-CB63-62C8-11A0-B51F496356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49173" y="1357298"/>
            <a:ext cx="3643307" cy="2274598"/>
          </a:xfrm>
          <a:custGeom>
            <a:avLst/>
            <a:gdLst>
              <a:gd name="T0" fmla="*/ 907301 w 4000500"/>
              <a:gd name="T1" fmla="*/ 0 h 2143125"/>
              <a:gd name="T2" fmla="*/ 10106788 w 4000500"/>
              <a:gd name="T3" fmla="*/ 0 h 2143125"/>
              <a:gd name="T4" fmla="*/ 10161549 w 4000500"/>
              <a:gd name="T5" fmla="*/ 11984 h 2143125"/>
              <a:gd name="T6" fmla="*/ 10161549 w 4000500"/>
              <a:gd name="T7" fmla="*/ 992694 h 2143125"/>
              <a:gd name="T8" fmla="*/ 9254243 w 4000500"/>
              <a:gd name="T9" fmla="*/ 1191233 h 2143125"/>
              <a:gd name="T10" fmla="*/ 54767 w 4000500"/>
              <a:gd name="T11" fmla="*/ 1191233 h 2143125"/>
              <a:gd name="T12" fmla="*/ 0 w 4000500"/>
              <a:gd name="T13" fmla="*/ 1179250 h 2143125"/>
              <a:gd name="T14" fmla="*/ 0 w 4000500"/>
              <a:gd name="T15" fmla="*/ 198544 h 2143125"/>
              <a:gd name="T16" fmla="*/ 907301 w 4000500"/>
              <a:gd name="T17" fmla="*/ 0 h 214312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000500"/>
              <a:gd name="T28" fmla="*/ 0 h 2143125"/>
              <a:gd name="T29" fmla="*/ 4000500 w 4000500"/>
              <a:gd name="T30" fmla="*/ 2143125 h 214312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000500" h="2143125">
                <a:moveTo>
                  <a:pt x="357195" y="0"/>
                </a:moveTo>
                <a:lnTo>
                  <a:pt x="3978940" y="0"/>
                </a:lnTo>
                <a:cubicBezTo>
                  <a:pt x="3990847" y="0"/>
                  <a:pt x="4000500" y="9653"/>
                  <a:pt x="4000500" y="21560"/>
                </a:cubicBezTo>
                <a:lnTo>
                  <a:pt x="4000500" y="1785930"/>
                </a:lnTo>
                <a:cubicBezTo>
                  <a:pt x="4000500" y="1983203"/>
                  <a:pt x="3840578" y="2143125"/>
                  <a:pt x="3643305" y="2143125"/>
                </a:cubicBezTo>
                <a:lnTo>
                  <a:pt x="21560" y="2143125"/>
                </a:lnTo>
                <a:cubicBezTo>
                  <a:pt x="9653" y="2143125"/>
                  <a:pt x="0" y="2133472"/>
                  <a:pt x="0" y="2121565"/>
                </a:cubicBezTo>
                <a:lnTo>
                  <a:pt x="0" y="357195"/>
                </a:lnTo>
                <a:cubicBezTo>
                  <a:pt x="0" y="159922"/>
                  <a:pt x="159922" y="0"/>
                  <a:pt x="357195" y="0"/>
                </a:cubicBezTo>
                <a:close/>
              </a:path>
            </a:pathLst>
          </a:custGeom>
          <a:solidFill>
            <a:srgbClr val="FFFFFF"/>
          </a:solidFill>
          <a:ln w="19050">
            <a:solidFill>
              <a:srgbClr val="17375E">
                <a:alpha val="72940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id="{99492815-9A2C-04B1-C562-E1496C3AFC9E}"/>
              </a:ext>
            </a:extLst>
          </p:cNvPr>
          <p:cNvSpPr/>
          <p:nvPr/>
        </p:nvSpPr>
        <p:spPr>
          <a:xfrm>
            <a:off x="5429256" y="1632822"/>
            <a:ext cx="3286117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tx2">
                    <a:lumMod val="75000"/>
                  </a:schemeClr>
                </a:solidFill>
                <a:effectLst>
                  <a:reflection endPos="0" dist="50800" dir="5400000" sy="-100000" algn="bl" rotWithShape="0"/>
                </a:effectLst>
                <a:ea typeface="Roboto Light" panose="02000000000000000000" pitchFamily="2" charset="0"/>
                <a:cs typeface="Roboto Light" panose="02000000000000000000" pitchFamily="2" charset="0"/>
              </a:rPr>
              <a:t>Одобрено к финансированию мероприятие:</a:t>
            </a:r>
          </a:p>
          <a:p>
            <a:endParaRPr lang="ru-RU" altLang="ru-RU" sz="1400" b="1" dirty="0">
              <a:solidFill>
                <a:srgbClr val="0070C0"/>
              </a:solidFill>
            </a:endParaRPr>
          </a:p>
          <a:p>
            <a:r>
              <a:rPr lang="ru-RU" altLang="ru-RU" sz="1600" dirty="0">
                <a:solidFill>
                  <a:schemeClr val="tx1"/>
                </a:solidFill>
              </a:rPr>
              <a:t>Расчистка </a:t>
            </a:r>
            <a:r>
              <a:rPr lang="ru-RU" altLang="ru-RU" sz="1600" b="1" dirty="0">
                <a:solidFill>
                  <a:srgbClr val="0070C0"/>
                </a:solidFill>
              </a:rPr>
              <a:t>озера Ежово </a:t>
            </a:r>
          </a:p>
          <a:p>
            <a:r>
              <a:rPr lang="ru-RU" altLang="ru-RU" sz="1600" b="1" dirty="0">
                <a:solidFill>
                  <a:srgbClr val="0070C0"/>
                </a:solidFill>
              </a:rPr>
              <a:t>в г. Кирове </a:t>
            </a:r>
            <a:r>
              <a:rPr lang="ru-RU" altLang="ru-RU" sz="1600" dirty="0">
                <a:solidFill>
                  <a:schemeClr val="tx1"/>
                </a:solidFill>
              </a:rPr>
              <a:t>(2028 – 2030 годы)</a:t>
            </a:r>
          </a:p>
          <a:p>
            <a:endParaRPr lang="ru-RU" altLang="ru-RU" sz="1600" b="1" dirty="0">
              <a:solidFill>
                <a:schemeClr val="tx1"/>
              </a:solidFill>
            </a:endParaRPr>
          </a:p>
          <a:p>
            <a:r>
              <a:rPr lang="ru-RU" altLang="ru-RU" sz="1600" dirty="0">
                <a:solidFill>
                  <a:schemeClr val="tx1"/>
                </a:solidFill>
              </a:rPr>
              <a:t>Стоимость</a:t>
            </a:r>
            <a:r>
              <a:rPr lang="ru-RU" altLang="ru-RU" sz="1600" b="1" dirty="0">
                <a:solidFill>
                  <a:schemeClr val="tx1"/>
                </a:solidFill>
              </a:rPr>
              <a:t> </a:t>
            </a:r>
            <a:r>
              <a:rPr lang="ru-RU" altLang="ru-RU" sz="1600" b="1" dirty="0">
                <a:solidFill>
                  <a:srgbClr val="0070C0"/>
                </a:solidFill>
              </a:rPr>
              <a:t>35 679,9 </a:t>
            </a:r>
            <a:r>
              <a:rPr lang="ru-RU" altLang="ru-RU" sz="1600" dirty="0">
                <a:solidFill>
                  <a:schemeClr val="tx1"/>
                </a:solidFill>
              </a:rPr>
              <a:t>тыс. рублей</a:t>
            </a:r>
            <a:endParaRPr lang="ru-RU" altLang="ru-RU" sz="1400" dirty="0">
              <a:solidFill>
                <a:srgbClr val="0070C0"/>
              </a:solidFill>
            </a:endParaRPr>
          </a:p>
        </p:txBody>
      </p:sp>
      <p:sp>
        <p:nvSpPr>
          <p:cNvPr id="38" name="Oval 20">
            <a:extLst>
              <a:ext uri="{FF2B5EF4-FFF2-40B4-BE49-F238E27FC236}">
                <a16:creationId xmlns:a16="http://schemas.microsoft.com/office/drawing/2014/main" id="{0D6D3739-748E-D076-56A2-4D670830F7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85587" y="1400473"/>
            <a:ext cx="287337" cy="287337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  <p:sp>
        <p:nvSpPr>
          <p:cNvPr id="39" name="Oval 20">
            <a:extLst>
              <a:ext uri="{FF2B5EF4-FFF2-40B4-BE49-F238E27FC236}">
                <a16:creationId xmlns:a16="http://schemas.microsoft.com/office/drawing/2014/main" id="{5EE55376-4878-30B0-08EB-12FEB01F2D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85587" y="1400473"/>
            <a:ext cx="287337" cy="287337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  <p:sp>
        <p:nvSpPr>
          <p:cNvPr id="8" name="Oval 20">
            <a:extLst>
              <a:ext uri="{FF2B5EF4-FFF2-40B4-BE49-F238E27FC236}">
                <a16:creationId xmlns:a16="http://schemas.microsoft.com/office/drawing/2014/main" id="{7852B197-2D2D-C1E8-4BDE-2B51FFC1CE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9183" y="1467369"/>
            <a:ext cx="287337" cy="287337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2832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Box 3"/>
          <p:cNvSpPr txBox="1">
            <a:spLocks noChangeArrowheads="1"/>
          </p:cNvSpPr>
          <p:nvPr/>
        </p:nvSpPr>
        <p:spPr bwMode="auto">
          <a:xfrm>
            <a:off x="179512" y="116632"/>
            <a:ext cx="8784976" cy="648072"/>
          </a:xfrm>
          <a:prstGeom prst="rect">
            <a:avLst/>
          </a:prstGeom>
          <a:solidFill>
            <a:srgbClr val="EEECE1"/>
          </a:solidFill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000" tIns="46800" rIns="90000" bIns="46800"/>
          <a:lstStyle/>
          <a:p>
            <a:pPr algn="ctr">
              <a:buClr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altLang="ru-RU" sz="1600" b="1" dirty="0">
                <a:solidFill>
                  <a:srgbClr val="17375E"/>
                </a:solidFill>
                <a:latin typeface="Calibri" pitchFamily="32" charset="0"/>
              </a:rPr>
              <a:t>РЕГИОНАЛЬНЫЙ ПРОЕКТ </a:t>
            </a:r>
          </a:p>
          <a:p>
            <a:pPr algn="ctr">
              <a:buClr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altLang="ru-RU" sz="1700" b="1" dirty="0">
                <a:solidFill>
                  <a:srgbClr val="17375E"/>
                </a:solidFill>
                <a:latin typeface="Calibri" pitchFamily="32" charset="0"/>
              </a:rPr>
              <a:t>«Развитие водохозяйственного комплекса и охрана водных объектов Кировской области»</a:t>
            </a:r>
          </a:p>
        </p:txBody>
      </p:sp>
      <p:sp>
        <p:nvSpPr>
          <p:cNvPr id="8196" name="Text Box 3"/>
          <p:cNvSpPr txBox="1">
            <a:spLocks noChangeArrowheads="1"/>
          </p:cNvSpPr>
          <p:nvPr/>
        </p:nvSpPr>
        <p:spPr bwMode="auto">
          <a:xfrm>
            <a:off x="6974904" y="6453336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r" eaLnBrk="1" hangingPunct="1">
              <a:buClrTx/>
              <a:buFontTx/>
              <a:buNone/>
            </a:pPr>
            <a:fld id="{E5286647-8DD1-4399-B029-BE5DBA02850B}" type="slidenum">
              <a:rPr lang="ru-RU" altLang="ru-RU" sz="1200">
                <a:solidFill>
                  <a:srgbClr val="898989"/>
                </a:solidFill>
                <a:latin typeface="Calibri" pitchFamily="32" charset="0"/>
              </a:rPr>
              <a:pPr algn="r" eaLnBrk="1" hangingPunct="1">
                <a:buClrTx/>
                <a:buFontTx/>
                <a:buNone/>
              </a:pPr>
              <a:t>6</a:t>
            </a:fld>
            <a:endParaRPr lang="ru-RU" altLang="ru-RU" sz="1200" dirty="0">
              <a:solidFill>
                <a:srgbClr val="898989"/>
              </a:solidFill>
              <a:latin typeface="Calibri" pitchFamily="32" charset="0"/>
            </a:endParaRPr>
          </a:p>
        </p:txBody>
      </p:sp>
      <p:sp>
        <p:nvSpPr>
          <p:cNvPr id="24" name="Freeform 19">
            <a:extLst>
              <a:ext uri="{FF2B5EF4-FFF2-40B4-BE49-F238E27FC236}">
                <a16:creationId xmlns:a16="http://schemas.microsoft.com/office/drawing/2014/main" id="{4C7FA2B0-DA01-2743-6501-D8E91FB558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7158" y="5572140"/>
            <a:ext cx="3672408" cy="832176"/>
          </a:xfrm>
          <a:custGeom>
            <a:avLst/>
            <a:gdLst>
              <a:gd name="T0" fmla="*/ 430832 w 3286125"/>
              <a:gd name="T1" fmla="*/ 0 h 857250"/>
              <a:gd name="T2" fmla="*/ 9908860 w 3286125"/>
              <a:gd name="T3" fmla="*/ 0 h 857250"/>
              <a:gd name="T4" fmla="*/ 9908860 w 3286125"/>
              <a:gd name="T5" fmla="*/ 0 h 857250"/>
              <a:gd name="T6" fmla="*/ 9908860 w 3286125"/>
              <a:gd name="T7" fmla="*/ 2481153 h 857250"/>
              <a:gd name="T8" fmla="*/ 9478028 w 3286125"/>
              <a:gd name="T9" fmla="*/ 2977395 h 857250"/>
              <a:gd name="T10" fmla="*/ 0 w 3286125"/>
              <a:gd name="T11" fmla="*/ 2977395 h 857250"/>
              <a:gd name="T12" fmla="*/ 0 w 3286125"/>
              <a:gd name="T13" fmla="*/ 2977395 h 857250"/>
              <a:gd name="T14" fmla="*/ 0 w 3286125"/>
              <a:gd name="T15" fmla="*/ 496241 h 857250"/>
              <a:gd name="T16" fmla="*/ 430832 w 3286125"/>
              <a:gd name="T17" fmla="*/ 0 h 85725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286125"/>
              <a:gd name="T28" fmla="*/ 0 h 857250"/>
              <a:gd name="T29" fmla="*/ 3286125 w 3286125"/>
              <a:gd name="T30" fmla="*/ 857250 h 85725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286125" h="857250">
                <a:moveTo>
                  <a:pt x="142878" y="0"/>
                </a:moveTo>
                <a:lnTo>
                  <a:pt x="3286125" y="0"/>
                </a:lnTo>
                <a:lnTo>
                  <a:pt x="3286125" y="714372"/>
                </a:lnTo>
                <a:cubicBezTo>
                  <a:pt x="3286125" y="793281"/>
                  <a:pt x="3222156" y="857250"/>
                  <a:pt x="3143247" y="857250"/>
                </a:cubicBezTo>
                <a:lnTo>
                  <a:pt x="0" y="857250"/>
                </a:lnTo>
                <a:lnTo>
                  <a:pt x="0" y="142878"/>
                </a:lnTo>
                <a:cubicBezTo>
                  <a:pt x="0" y="63969"/>
                  <a:pt x="63969" y="0"/>
                  <a:pt x="142878" y="0"/>
                </a:cubicBezTo>
                <a:close/>
              </a:path>
            </a:pathLst>
          </a:custGeom>
          <a:solidFill>
            <a:srgbClr val="FFFFFF"/>
          </a:solidFill>
          <a:ln w="19050">
            <a:solidFill>
              <a:srgbClr val="17375E">
                <a:alpha val="72940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5" name="Freeform 19">
            <a:extLst>
              <a:ext uri="{FF2B5EF4-FFF2-40B4-BE49-F238E27FC236}">
                <a16:creationId xmlns:a16="http://schemas.microsoft.com/office/drawing/2014/main" id="{15154FEA-3F7F-5658-AF32-492300D589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20" y="1124744"/>
            <a:ext cx="3700781" cy="986701"/>
          </a:xfrm>
          <a:custGeom>
            <a:avLst/>
            <a:gdLst>
              <a:gd name="T0" fmla="*/ 430832 w 3286125"/>
              <a:gd name="T1" fmla="*/ 0 h 857250"/>
              <a:gd name="T2" fmla="*/ 9908860 w 3286125"/>
              <a:gd name="T3" fmla="*/ 0 h 857250"/>
              <a:gd name="T4" fmla="*/ 9908860 w 3286125"/>
              <a:gd name="T5" fmla="*/ 0 h 857250"/>
              <a:gd name="T6" fmla="*/ 9908860 w 3286125"/>
              <a:gd name="T7" fmla="*/ 2481153 h 857250"/>
              <a:gd name="T8" fmla="*/ 9478028 w 3286125"/>
              <a:gd name="T9" fmla="*/ 2977395 h 857250"/>
              <a:gd name="T10" fmla="*/ 0 w 3286125"/>
              <a:gd name="T11" fmla="*/ 2977395 h 857250"/>
              <a:gd name="T12" fmla="*/ 0 w 3286125"/>
              <a:gd name="T13" fmla="*/ 2977395 h 857250"/>
              <a:gd name="T14" fmla="*/ 0 w 3286125"/>
              <a:gd name="T15" fmla="*/ 496241 h 857250"/>
              <a:gd name="T16" fmla="*/ 430832 w 3286125"/>
              <a:gd name="T17" fmla="*/ 0 h 85725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286125"/>
              <a:gd name="T28" fmla="*/ 0 h 857250"/>
              <a:gd name="T29" fmla="*/ 3286125 w 3286125"/>
              <a:gd name="T30" fmla="*/ 857250 h 85725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286125" h="857250">
                <a:moveTo>
                  <a:pt x="142878" y="0"/>
                </a:moveTo>
                <a:lnTo>
                  <a:pt x="3286125" y="0"/>
                </a:lnTo>
                <a:lnTo>
                  <a:pt x="3286125" y="714372"/>
                </a:lnTo>
                <a:cubicBezTo>
                  <a:pt x="3286125" y="793281"/>
                  <a:pt x="3222156" y="857250"/>
                  <a:pt x="3143247" y="857250"/>
                </a:cubicBezTo>
                <a:lnTo>
                  <a:pt x="0" y="857250"/>
                </a:lnTo>
                <a:lnTo>
                  <a:pt x="0" y="142878"/>
                </a:lnTo>
                <a:cubicBezTo>
                  <a:pt x="0" y="63969"/>
                  <a:pt x="63969" y="0"/>
                  <a:pt x="142878" y="0"/>
                </a:cubicBezTo>
                <a:close/>
              </a:path>
            </a:pathLst>
          </a:custGeom>
          <a:solidFill>
            <a:srgbClr val="FFFFFF"/>
          </a:solidFill>
          <a:ln w="19050">
            <a:solidFill>
              <a:srgbClr val="17375E">
                <a:alpha val="72940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sz="1600" dirty="0">
              <a:solidFill>
                <a:schemeClr val="tx2">
                  <a:lumMod val="75000"/>
                </a:schemeClr>
              </a:solidFill>
              <a:effectLst>
                <a:reflection endPos="0" dist="50800" dir="5400000" sy="-100000" algn="bl" rotWithShape="0"/>
              </a:effectLst>
              <a:ea typeface="Roboto Light" panose="02000000000000000000" pitchFamily="2" charset="0"/>
              <a:cs typeface="Roboto Light" panose="02000000000000000000" pitchFamily="2" charset="0"/>
            </a:endParaRPr>
          </a:p>
          <a:p>
            <a:r>
              <a:rPr lang="ru-RU" sz="1400" dirty="0">
                <a:solidFill>
                  <a:schemeClr val="tx2">
                    <a:lumMod val="75000"/>
                  </a:schemeClr>
                </a:solidFill>
                <a:effectLst>
                  <a:reflection endPos="0" dist="50800" dir="5400000" sy="-100000" algn="bl" rotWithShape="0"/>
                </a:effectLst>
                <a:ea typeface="Roboto Light" panose="02000000000000000000" pitchFamily="2" charset="0"/>
                <a:cs typeface="Roboto Light" panose="02000000000000000000" pitchFamily="2" charset="0"/>
              </a:rPr>
              <a:t>       Разработана проектная документация </a:t>
            </a:r>
            <a:br>
              <a:rPr lang="ru-RU" sz="1400" dirty="0">
                <a:solidFill>
                  <a:schemeClr val="tx2">
                    <a:lumMod val="75000"/>
                  </a:schemeClr>
                </a:solidFill>
                <a:effectLst>
                  <a:reflection endPos="0" dist="50800" dir="5400000" sy="-100000" algn="bl" rotWithShape="0"/>
                </a:effectLst>
                <a:ea typeface="Roboto Light" panose="02000000000000000000" pitchFamily="2" charset="0"/>
                <a:cs typeface="Roboto Light" panose="02000000000000000000" pitchFamily="2" charset="0"/>
              </a:rPr>
            </a:br>
            <a:r>
              <a:rPr lang="ru-RU" sz="1400" dirty="0">
                <a:solidFill>
                  <a:schemeClr val="tx2">
                    <a:lumMod val="75000"/>
                  </a:schemeClr>
                </a:solidFill>
                <a:effectLst>
                  <a:reflection endPos="0" dist="50800" dir="5400000" sy="-100000" algn="bl" rotWithShape="0"/>
                </a:effectLst>
                <a:ea typeface="Roboto Light" panose="02000000000000000000" pitchFamily="2" charset="0"/>
                <a:cs typeface="Roboto Light" panose="02000000000000000000" pitchFamily="2" charset="0"/>
              </a:rPr>
              <a:t>       «Капитальный ремонт гидроузла </a:t>
            </a:r>
            <a:br>
              <a:rPr lang="ru-RU" sz="1400" dirty="0">
                <a:solidFill>
                  <a:schemeClr val="tx2">
                    <a:lumMod val="75000"/>
                  </a:schemeClr>
                </a:solidFill>
                <a:effectLst>
                  <a:reflection endPos="0" dist="50800" dir="5400000" sy="-100000" algn="bl" rotWithShape="0"/>
                </a:effectLst>
                <a:ea typeface="Roboto Light" panose="02000000000000000000" pitchFamily="2" charset="0"/>
                <a:cs typeface="Roboto Light" panose="02000000000000000000" pitchFamily="2" charset="0"/>
              </a:rPr>
            </a:br>
            <a:r>
              <a:rPr lang="ru-RU" sz="1400" dirty="0">
                <a:solidFill>
                  <a:schemeClr val="tx2">
                    <a:lumMod val="75000"/>
                  </a:schemeClr>
                </a:solidFill>
                <a:effectLst>
                  <a:reflection endPos="0" dist="50800" dir="5400000" sy="-100000" algn="bl" rotWithShape="0"/>
                </a:effectLst>
                <a:ea typeface="Roboto Light" panose="02000000000000000000" pitchFamily="2" charset="0"/>
                <a:cs typeface="Roboto Light" panose="02000000000000000000" pitchFamily="2" charset="0"/>
              </a:rPr>
              <a:t>       Белохолуницкого водохранилища </a:t>
            </a:r>
          </a:p>
          <a:p>
            <a:r>
              <a:rPr lang="ru-RU" sz="1400" dirty="0">
                <a:solidFill>
                  <a:schemeClr val="tx2">
                    <a:lumMod val="75000"/>
                  </a:schemeClr>
                </a:solidFill>
                <a:effectLst>
                  <a:reflection endPos="0" dist="50800" dir="5400000" sy="-100000" algn="bl" rotWithShape="0"/>
                </a:effectLst>
                <a:ea typeface="Roboto Light" panose="02000000000000000000" pitchFamily="2" charset="0"/>
                <a:cs typeface="Roboto Light" panose="02000000000000000000" pitchFamily="2" charset="0"/>
              </a:rPr>
              <a:t>       в г. Белая Холуница»</a:t>
            </a:r>
          </a:p>
          <a:p>
            <a:endParaRPr lang="ru-RU" dirty="0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D9ABAD9B-5E6F-4433-9F99-B8F9782AE7FE}"/>
              </a:ext>
            </a:extLst>
          </p:cNvPr>
          <p:cNvSpPr/>
          <p:nvPr/>
        </p:nvSpPr>
        <p:spPr>
          <a:xfrm>
            <a:off x="467544" y="5949280"/>
            <a:ext cx="388843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tx2">
                    <a:lumMod val="75000"/>
                  </a:schemeClr>
                </a:solidFill>
                <a:effectLst>
                  <a:reflection endPos="0" dist="50800" dir="5400000" sy="-100000" algn="bl" rotWithShape="0"/>
                </a:effectLst>
                <a:ea typeface="Roboto Light" panose="02000000000000000000" pitchFamily="2" charset="0"/>
                <a:cs typeface="Roboto Light" panose="02000000000000000000" pitchFamily="2" charset="0"/>
              </a:rPr>
              <a:t>       </a:t>
            </a:r>
            <a:endParaRPr lang="ru-RU" altLang="ru-RU" sz="1400" b="1" dirty="0">
              <a:solidFill>
                <a:srgbClr val="0070C0"/>
              </a:solidFill>
            </a:endParaRP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1BB6DD62-3F32-23A9-53F7-B18D3480DE8C}"/>
              </a:ext>
            </a:extLst>
          </p:cNvPr>
          <p:cNvSpPr/>
          <p:nvPr/>
        </p:nvSpPr>
        <p:spPr>
          <a:xfrm>
            <a:off x="642910" y="5643578"/>
            <a:ext cx="345638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tx2">
                    <a:lumMod val="75000"/>
                  </a:schemeClr>
                </a:solidFill>
                <a:effectLst>
                  <a:reflection endPos="0" dist="50800" dir="5400000" sy="-100000" algn="bl" rotWithShape="0"/>
                </a:effectLst>
                <a:ea typeface="Roboto Light" panose="02000000000000000000" pitchFamily="2" charset="0"/>
                <a:cs typeface="Roboto Light" panose="02000000000000000000" pitchFamily="2" charset="0"/>
              </a:rPr>
              <a:t>Общая стоимость  </a:t>
            </a:r>
            <a:r>
              <a:rPr lang="ru-RU" sz="1400" b="1" dirty="0">
                <a:solidFill>
                  <a:srgbClr val="0070C0"/>
                </a:solidFill>
                <a:effectLst>
                  <a:reflection endPos="0" dist="50800" dir="5400000" sy="-100000" algn="bl" rotWithShape="0"/>
                </a:effectLst>
                <a:ea typeface="Roboto Light" panose="02000000000000000000" pitchFamily="2" charset="0"/>
                <a:cs typeface="Roboto Light" panose="02000000000000000000" pitchFamily="2" charset="0"/>
              </a:rPr>
              <a:t>180,4</a:t>
            </a:r>
            <a:r>
              <a:rPr lang="ru-RU" sz="1400" b="1" dirty="0">
                <a:solidFill>
                  <a:schemeClr val="tx2">
                    <a:lumMod val="75000"/>
                  </a:schemeClr>
                </a:solidFill>
                <a:effectLst>
                  <a:reflection endPos="0" dist="50800" dir="5400000" sy="-100000" algn="bl" rotWithShape="0"/>
                </a:effectLst>
                <a:ea typeface="Roboto Light" panose="02000000000000000000" pitchFamily="2" charset="0"/>
                <a:cs typeface="Roboto Light" panose="02000000000000000000" pitchFamily="2" charset="0"/>
              </a:rPr>
              <a:t> 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  <a:effectLst>
                  <a:reflection endPos="0" dist="50800" dir="5400000" sy="-100000" algn="bl" rotWithShape="0"/>
                </a:effectLst>
                <a:ea typeface="Roboto Light" panose="02000000000000000000" pitchFamily="2" charset="0"/>
                <a:cs typeface="Roboto Light" panose="02000000000000000000" pitchFamily="2" charset="0"/>
              </a:rPr>
              <a:t>млн. руб.</a:t>
            </a:r>
          </a:p>
          <a:p>
            <a:r>
              <a:rPr lang="ru-RU" sz="1400" dirty="0">
                <a:solidFill>
                  <a:schemeClr val="tx2">
                    <a:lumMod val="75000"/>
                  </a:schemeClr>
                </a:solidFill>
                <a:effectLst>
                  <a:reflection endPos="0" dist="50800" dir="5400000" sy="-100000" algn="bl" rotWithShape="0"/>
                </a:effectLst>
                <a:ea typeface="Roboto Light" panose="02000000000000000000" pitchFamily="2" charset="0"/>
                <a:cs typeface="Roboto Light" panose="02000000000000000000" pitchFamily="2" charset="0"/>
              </a:rPr>
              <a:t>Планируется привлечь средства </a:t>
            </a:r>
            <a:br>
              <a:rPr lang="ru-RU" sz="1400" dirty="0">
                <a:solidFill>
                  <a:schemeClr val="tx2">
                    <a:lumMod val="75000"/>
                  </a:schemeClr>
                </a:solidFill>
                <a:effectLst>
                  <a:reflection endPos="0" dist="50800" dir="5400000" sy="-100000" algn="bl" rotWithShape="0"/>
                </a:effectLst>
                <a:ea typeface="Roboto Light" panose="02000000000000000000" pitchFamily="2" charset="0"/>
                <a:cs typeface="Roboto Light" panose="02000000000000000000" pitchFamily="2" charset="0"/>
              </a:rPr>
            </a:br>
            <a:r>
              <a:rPr lang="ru-RU" sz="1400" dirty="0">
                <a:solidFill>
                  <a:schemeClr val="tx2">
                    <a:lumMod val="75000"/>
                  </a:schemeClr>
                </a:solidFill>
                <a:effectLst>
                  <a:reflection endPos="0" dist="50800" dir="5400000" sy="-100000" algn="bl" rotWithShape="0"/>
                </a:effectLst>
                <a:ea typeface="Roboto Light" panose="02000000000000000000" pitchFamily="2" charset="0"/>
                <a:cs typeface="Roboto Light" panose="02000000000000000000" pitchFamily="2" charset="0"/>
              </a:rPr>
              <a:t>ФБ </a:t>
            </a:r>
            <a:r>
              <a:rPr lang="ru-RU" sz="1400" b="1" dirty="0">
                <a:solidFill>
                  <a:srgbClr val="0070C0"/>
                </a:solidFill>
                <a:effectLst>
                  <a:reflection endPos="0" dist="50800" dir="5400000" sy="-100000" algn="bl" rotWithShape="0"/>
                </a:effectLst>
                <a:ea typeface="Roboto Light" panose="02000000000000000000" pitchFamily="2" charset="0"/>
                <a:cs typeface="Roboto Light" panose="02000000000000000000" pitchFamily="2" charset="0"/>
              </a:rPr>
              <a:t>175,5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  <a:effectLst>
                  <a:reflection endPos="0" dist="50800" dir="5400000" sy="-100000" algn="bl" rotWithShape="0"/>
                </a:effectLst>
                <a:ea typeface="Roboto Light" panose="02000000000000000000" pitchFamily="2" charset="0"/>
                <a:cs typeface="Roboto Light" panose="02000000000000000000" pitchFamily="2" charset="0"/>
              </a:rPr>
              <a:t> млн. рублей</a:t>
            </a:r>
            <a:endParaRPr lang="ru-RU" altLang="ru-RU" sz="1400" b="1" dirty="0">
              <a:solidFill>
                <a:srgbClr val="0070C0"/>
              </a:solidFill>
            </a:endParaRPr>
          </a:p>
        </p:txBody>
      </p:sp>
      <p:sp>
        <p:nvSpPr>
          <p:cNvPr id="28" name="Oval 8">
            <a:extLst>
              <a:ext uri="{FF2B5EF4-FFF2-40B4-BE49-F238E27FC236}">
                <a16:creationId xmlns:a16="http://schemas.microsoft.com/office/drawing/2014/main" id="{DD8CD282-67A9-FC90-A518-70C35EFB73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7158" y="5572140"/>
            <a:ext cx="287337" cy="287338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 eaLnBrk="1" hangingPunct="1">
              <a:buClr>
                <a:srgbClr val="FFFFFF"/>
              </a:buClr>
              <a:buSzPct val="100000"/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  <p:sp>
        <p:nvSpPr>
          <p:cNvPr id="29" name="Oval 8">
            <a:extLst>
              <a:ext uri="{FF2B5EF4-FFF2-40B4-BE49-F238E27FC236}">
                <a16:creationId xmlns:a16="http://schemas.microsoft.com/office/drawing/2014/main" id="{9ECAE565-10E4-4351-52A5-A9E1D1BDD2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520" y="1124744"/>
            <a:ext cx="287337" cy="287338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 eaLnBrk="1" hangingPunct="1">
              <a:buClr>
                <a:srgbClr val="FFFFFF"/>
              </a:buClr>
              <a:buSzPct val="100000"/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  <p:pic>
        <p:nvPicPr>
          <p:cNvPr id="30" name="Picture 1" descr="C:\Users\Goncova\Desktop\Информповоды Гонцова\2025 год\Белая Холуница.jpg">
            <a:extLst>
              <a:ext uri="{FF2B5EF4-FFF2-40B4-BE49-F238E27FC236}">
                <a16:creationId xmlns:a16="http://schemas.microsoft.com/office/drawing/2014/main" id="{A58B5FDF-A8F7-2260-E7C5-FDAC5F4426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1965" y="2449293"/>
            <a:ext cx="3782794" cy="283709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1" name="Picture 2" descr="Изображение 074">
            <a:extLst>
              <a:ext uri="{FF2B5EF4-FFF2-40B4-BE49-F238E27FC236}">
                <a16:creationId xmlns:a16="http://schemas.microsoft.com/office/drawing/2014/main" id="{555D1EDA-44CF-9C45-62D1-AB59AF0FC7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 b="24157"/>
          <a:stretch>
            <a:fillRect/>
          </a:stretch>
        </p:blipFill>
        <p:spPr bwMode="auto">
          <a:xfrm>
            <a:off x="4427983" y="2449293"/>
            <a:ext cx="4418775" cy="283709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2" name="Freeform 19">
            <a:extLst>
              <a:ext uri="{FF2B5EF4-FFF2-40B4-BE49-F238E27FC236}">
                <a16:creationId xmlns:a16="http://schemas.microsoft.com/office/drawing/2014/main" id="{1C8D0E06-A544-CAC0-9046-A122A382BF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60032" y="1124744"/>
            <a:ext cx="3672408" cy="856686"/>
          </a:xfrm>
          <a:custGeom>
            <a:avLst/>
            <a:gdLst>
              <a:gd name="T0" fmla="*/ 430832 w 3286125"/>
              <a:gd name="T1" fmla="*/ 0 h 857250"/>
              <a:gd name="T2" fmla="*/ 9908860 w 3286125"/>
              <a:gd name="T3" fmla="*/ 0 h 857250"/>
              <a:gd name="T4" fmla="*/ 9908860 w 3286125"/>
              <a:gd name="T5" fmla="*/ 0 h 857250"/>
              <a:gd name="T6" fmla="*/ 9908860 w 3286125"/>
              <a:gd name="T7" fmla="*/ 2481153 h 857250"/>
              <a:gd name="T8" fmla="*/ 9478028 w 3286125"/>
              <a:gd name="T9" fmla="*/ 2977395 h 857250"/>
              <a:gd name="T10" fmla="*/ 0 w 3286125"/>
              <a:gd name="T11" fmla="*/ 2977395 h 857250"/>
              <a:gd name="T12" fmla="*/ 0 w 3286125"/>
              <a:gd name="T13" fmla="*/ 2977395 h 857250"/>
              <a:gd name="T14" fmla="*/ 0 w 3286125"/>
              <a:gd name="T15" fmla="*/ 496241 h 857250"/>
              <a:gd name="T16" fmla="*/ 430832 w 3286125"/>
              <a:gd name="T17" fmla="*/ 0 h 85725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286125"/>
              <a:gd name="T28" fmla="*/ 0 h 857250"/>
              <a:gd name="T29" fmla="*/ 3286125 w 3286125"/>
              <a:gd name="T30" fmla="*/ 857250 h 85725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286125" h="857250">
                <a:moveTo>
                  <a:pt x="142878" y="0"/>
                </a:moveTo>
                <a:lnTo>
                  <a:pt x="3286125" y="0"/>
                </a:lnTo>
                <a:lnTo>
                  <a:pt x="3286125" y="714372"/>
                </a:lnTo>
                <a:cubicBezTo>
                  <a:pt x="3286125" y="793281"/>
                  <a:pt x="3222156" y="857250"/>
                  <a:pt x="3143247" y="857250"/>
                </a:cubicBezTo>
                <a:lnTo>
                  <a:pt x="0" y="857250"/>
                </a:lnTo>
                <a:lnTo>
                  <a:pt x="0" y="142878"/>
                </a:lnTo>
                <a:cubicBezTo>
                  <a:pt x="0" y="63969"/>
                  <a:pt x="63969" y="0"/>
                  <a:pt x="142878" y="0"/>
                </a:cubicBezTo>
                <a:close/>
              </a:path>
            </a:pathLst>
          </a:custGeom>
          <a:solidFill>
            <a:srgbClr val="FFFFFF"/>
          </a:solidFill>
          <a:ln w="19050">
            <a:solidFill>
              <a:srgbClr val="17375E">
                <a:alpha val="72940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sz="1600" dirty="0">
              <a:solidFill>
                <a:schemeClr val="tx2">
                  <a:lumMod val="75000"/>
                </a:schemeClr>
              </a:solidFill>
              <a:effectLst>
                <a:reflection endPos="0" dist="50800" dir="5400000" sy="-100000" algn="bl" rotWithShape="0"/>
              </a:effectLst>
              <a:ea typeface="Roboto Light" panose="02000000000000000000" pitchFamily="2" charset="0"/>
              <a:cs typeface="Roboto Light" panose="02000000000000000000" pitchFamily="2" charset="0"/>
            </a:endParaRPr>
          </a:p>
          <a:p>
            <a:r>
              <a:rPr lang="ru-RU" sz="1400" dirty="0">
                <a:solidFill>
                  <a:schemeClr val="tx2">
                    <a:lumMod val="75000"/>
                  </a:schemeClr>
                </a:solidFill>
                <a:effectLst>
                  <a:reflection endPos="0" dist="50800" dir="5400000" sy="-100000" algn="bl" rotWithShape="0"/>
                </a:effectLst>
                <a:ea typeface="Roboto Light" panose="02000000000000000000" pitchFamily="2" charset="0"/>
                <a:cs typeface="Roboto Light" panose="02000000000000000000" pitchFamily="2" charset="0"/>
              </a:rPr>
              <a:t>       Разработана проектная документация </a:t>
            </a:r>
            <a:br>
              <a:rPr lang="ru-RU" sz="1400" dirty="0">
                <a:solidFill>
                  <a:schemeClr val="tx2">
                    <a:lumMod val="75000"/>
                  </a:schemeClr>
                </a:solidFill>
                <a:effectLst>
                  <a:reflection endPos="0" dist="50800" dir="5400000" sy="-100000" algn="bl" rotWithShape="0"/>
                </a:effectLst>
                <a:ea typeface="Roboto Light" panose="02000000000000000000" pitchFamily="2" charset="0"/>
                <a:cs typeface="Roboto Light" panose="02000000000000000000" pitchFamily="2" charset="0"/>
              </a:rPr>
            </a:br>
            <a:r>
              <a:rPr lang="ru-RU" sz="1400" dirty="0">
                <a:solidFill>
                  <a:schemeClr val="tx2">
                    <a:lumMod val="75000"/>
                  </a:schemeClr>
                </a:solidFill>
                <a:effectLst>
                  <a:reflection endPos="0" dist="50800" dir="5400000" sy="-100000" algn="bl" rotWithShape="0"/>
                </a:effectLst>
                <a:ea typeface="Roboto Light" panose="02000000000000000000" pitchFamily="2" charset="0"/>
                <a:cs typeface="Roboto Light" panose="02000000000000000000" pitchFamily="2" charset="0"/>
              </a:rPr>
              <a:t>      «Капитальный ремонт гидроузла </a:t>
            </a:r>
            <a:br>
              <a:rPr lang="ru-RU" sz="1400" dirty="0">
                <a:solidFill>
                  <a:schemeClr val="tx2">
                    <a:lumMod val="75000"/>
                  </a:schemeClr>
                </a:solidFill>
                <a:effectLst>
                  <a:reflection endPos="0" dist="50800" dir="5400000" sy="-100000" algn="bl" rotWithShape="0"/>
                </a:effectLst>
                <a:ea typeface="Roboto Light" panose="02000000000000000000" pitchFamily="2" charset="0"/>
                <a:cs typeface="Roboto Light" panose="02000000000000000000" pitchFamily="2" charset="0"/>
              </a:rPr>
            </a:br>
            <a:r>
              <a:rPr lang="ru-RU" sz="1400" dirty="0">
                <a:solidFill>
                  <a:schemeClr val="tx2">
                    <a:lumMod val="75000"/>
                  </a:schemeClr>
                </a:solidFill>
                <a:effectLst>
                  <a:reflection endPos="0" dist="50800" dir="5400000" sy="-100000" algn="bl" rotWithShape="0"/>
                </a:effectLst>
                <a:ea typeface="Roboto Light" panose="02000000000000000000" pitchFamily="2" charset="0"/>
                <a:cs typeface="Roboto Light" panose="02000000000000000000" pitchFamily="2" charset="0"/>
              </a:rPr>
              <a:t>       у д. Филиха Даровского района»</a:t>
            </a:r>
          </a:p>
          <a:p>
            <a:endParaRPr lang="ru-RU" dirty="0"/>
          </a:p>
        </p:txBody>
      </p:sp>
      <p:sp>
        <p:nvSpPr>
          <p:cNvPr id="34" name="Freeform 19">
            <a:extLst>
              <a:ext uri="{FF2B5EF4-FFF2-40B4-BE49-F238E27FC236}">
                <a16:creationId xmlns:a16="http://schemas.microsoft.com/office/drawing/2014/main" id="{A52B2A34-8D87-2E57-3A6B-E762277BFC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16016" y="5572140"/>
            <a:ext cx="3672408" cy="792088"/>
          </a:xfrm>
          <a:custGeom>
            <a:avLst/>
            <a:gdLst>
              <a:gd name="T0" fmla="*/ 430832 w 3286125"/>
              <a:gd name="T1" fmla="*/ 0 h 857250"/>
              <a:gd name="T2" fmla="*/ 9908860 w 3286125"/>
              <a:gd name="T3" fmla="*/ 0 h 857250"/>
              <a:gd name="T4" fmla="*/ 9908860 w 3286125"/>
              <a:gd name="T5" fmla="*/ 0 h 857250"/>
              <a:gd name="T6" fmla="*/ 9908860 w 3286125"/>
              <a:gd name="T7" fmla="*/ 2481153 h 857250"/>
              <a:gd name="T8" fmla="*/ 9478028 w 3286125"/>
              <a:gd name="T9" fmla="*/ 2977395 h 857250"/>
              <a:gd name="T10" fmla="*/ 0 w 3286125"/>
              <a:gd name="T11" fmla="*/ 2977395 h 857250"/>
              <a:gd name="T12" fmla="*/ 0 w 3286125"/>
              <a:gd name="T13" fmla="*/ 2977395 h 857250"/>
              <a:gd name="T14" fmla="*/ 0 w 3286125"/>
              <a:gd name="T15" fmla="*/ 496241 h 857250"/>
              <a:gd name="T16" fmla="*/ 430832 w 3286125"/>
              <a:gd name="T17" fmla="*/ 0 h 85725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286125"/>
              <a:gd name="T28" fmla="*/ 0 h 857250"/>
              <a:gd name="T29" fmla="*/ 3286125 w 3286125"/>
              <a:gd name="T30" fmla="*/ 857250 h 85725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286125" h="857250">
                <a:moveTo>
                  <a:pt x="142878" y="0"/>
                </a:moveTo>
                <a:lnTo>
                  <a:pt x="3286125" y="0"/>
                </a:lnTo>
                <a:lnTo>
                  <a:pt x="3286125" y="714372"/>
                </a:lnTo>
                <a:cubicBezTo>
                  <a:pt x="3286125" y="793281"/>
                  <a:pt x="3222156" y="857250"/>
                  <a:pt x="3143247" y="857250"/>
                </a:cubicBezTo>
                <a:lnTo>
                  <a:pt x="0" y="857250"/>
                </a:lnTo>
                <a:lnTo>
                  <a:pt x="0" y="142878"/>
                </a:lnTo>
                <a:cubicBezTo>
                  <a:pt x="0" y="63969"/>
                  <a:pt x="63969" y="0"/>
                  <a:pt x="142878" y="0"/>
                </a:cubicBezTo>
                <a:close/>
              </a:path>
            </a:pathLst>
          </a:custGeom>
          <a:solidFill>
            <a:srgbClr val="FFFFFF"/>
          </a:solidFill>
          <a:ln w="19050">
            <a:solidFill>
              <a:srgbClr val="17375E">
                <a:alpha val="72940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EF8F49F4-1DD5-6604-6AB2-8E6BEB417FB6}"/>
              </a:ext>
            </a:extLst>
          </p:cNvPr>
          <p:cNvSpPr/>
          <p:nvPr/>
        </p:nvSpPr>
        <p:spPr>
          <a:xfrm>
            <a:off x="5148064" y="5572140"/>
            <a:ext cx="302433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tx2">
                    <a:lumMod val="75000"/>
                  </a:schemeClr>
                </a:solidFill>
                <a:effectLst>
                  <a:reflection endPos="0" dist="50800" dir="5400000" sy="-100000" algn="bl" rotWithShape="0"/>
                </a:effectLst>
                <a:ea typeface="Roboto Light" panose="02000000000000000000" pitchFamily="2" charset="0"/>
                <a:cs typeface="Roboto Light" panose="02000000000000000000" pitchFamily="2" charset="0"/>
              </a:rPr>
              <a:t>Общая стоимость  </a:t>
            </a:r>
            <a:r>
              <a:rPr lang="ru-RU" sz="1400" b="1" dirty="0">
                <a:solidFill>
                  <a:srgbClr val="0070C0"/>
                </a:solidFill>
                <a:effectLst>
                  <a:reflection endPos="0" dist="50800" dir="5400000" sy="-100000" algn="bl" rotWithShape="0"/>
                </a:effectLst>
                <a:ea typeface="Roboto Light" panose="02000000000000000000" pitchFamily="2" charset="0"/>
                <a:cs typeface="Roboto Light" panose="02000000000000000000" pitchFamily="2" charset="0"/>
              </a:rPr>
              <a:t>50,0</a:t>
            </a:r>
            <a:r>
              <a:rPr lang="ru-RU" sz="1400" b="1" dirty="0">
                <a:solidFill>
                  <a:schemeClr val="tx2">
                    <a:lumMod val="75000"/>
                  </a:schemeClr>
                </a:solidFill>
                <a:effectLst>
                  <a:reflection endPos="0" dist="50800" dir="5400000" sy="-100000" algn="bl" rotWithShape="0"/>
                </a:effectLst>
                <a:ea typeface="Roboto Light" panose="02000000000000000000" pitchFamily="2" charset="0"/>
                <a:cs typeface="Roboto Light" panose="02000000000000000000" pitchFamily="2" charset="0"/>
              </a:rPr>
              <a:t> 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  <a:effectLst>
                  <a:reflection endPos="0" dist="50800" dir="5400000" sy="-100000" algn="bl" rotWithShape="0"/>
                </a:effectLst>
                <a:ea typeface="Roboto Light" panose="02000000000000000000" pitchFamily="2" charset="0"/>
                <a:cs typeface="Roboto Light" panose="02000000000000000000" pitchFamily="2" charset="0"/>
              </a:rPr>
              <a:t>млн. руб.</a:t>
            </a:r>
          </a:p>
          <a:p>
            <a:r>
              <a:rPr lang="ru-RU" sz="1400" dirty="0">
                <a:solidFill>
                  <a:schemeClr val="tx2">
                    <a:lumMod val="75000"/>
                  </a:schemeClr>
                </a:solidFill>
                <a:effectLst>
                  <a:reflection endPos="0" dist="50800" dir="5400000" sy="-100000" algn="bl" rotWithShape="0"/>
                </a:effectLst>
                <a:ea typeface="Roboto Light" panose="02000000000000000000" pitchFamily="2" charset="0"/>
                <a:cs typeface="Roboto Light" panose="02000000000000000000" pitchFamily="2" charset="0"/>
              </a:rPr>
              <a:t>Планируется привлечь средства </a:t>
            </a:r>
            <a:br>
              <a:rPr lang="ru-RU" sz="1400" dirty="0">
                <a:solidFill>
                  <a:schemeClr val="tx2">
                    <a:lumMod val="75000"/>
                  </a:schemeClr>
                </a:solidFill>
                <a:effectLst>
                  <a:reflection endPos="0" dist="50800" dir="5400000" sy="-100000" algn="bl" rotWithShape="0"/>
                </a:effectLst>
                <a:ea typeface="Roboto Light" panose="02000000000000000000" pitchFamily="2" charset="0"/>
                <a:cs typeface="Roboto Light" panose="02000000000000000000" pitchFamily="2" charset="0"/>
              </a:rPr>
            </a:br>
            <a:r>
              <a:rPr lang="ru-RU" sz="1400" dirty="0">
                <a:solidFill>
                  <a:schemeClr val="tx2">
                    <a:lumMod val="75000"/>
                  </a:schemeClr>
                </a:solidFill>
                <a:effectLst>
                  <a:reflection endPos="0" dist="50800" dir="5400000" sy="-100000" algn="bl" rotWithShape="0"/>
                </a:effectLst>
                <a:ea typeface="Roboto Light" panose="02000000000000000000" pitchFamily="2" charset="0"/>
                <a:cs typeface="Roboto Light" panose="02000000000000000000" pitchFamily="2" charset="0"/>
              </a:rPr>
              <a:t>ФБ </a:t>
            </a:r>
            <a:r>
              <a:rPr lang="ru-RU" sz="1400" b="1" dirty="0">
                <a:solidFill>
                  <a:srgbClr val="0070C0"/>
                </a:solidFill>
                <a:effectLst>
                  <a:reflection endPos="0" dist="50800" dir="5400000" sy="-100000" algn="bl" rotWithShape="0"/>
                </a:effectLst>
                <a:ea typeface="Roboto Light" panose="02000000000000000000" pitchFamily="2" charset="0"/>
                <a:cs typeface="Roboto Light" panose="02000000000000000000" pitchFamily="2" charset="0"/>
              </a:rPr>
              <a:t>45,5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  <a:effectLst>
                  <a:reflection endPos="0" dist="50800" dir="5400000" sy="-100000" algn="bl" rotWithShape="0"/>
                </a:effectLst>
                <a:ea typeface="Roboto Light" panose="02000000000000000000" pitchFamily="2" charset="0"/>
                <a:cs typeface="Roboto Light" panose="02000000000000000000" pitchFamily="2" charset="0"/>
              </a:rPr>
              <a:t> млн. рублей</a:t>
            </a:r>
            <a:endParaRPr lang="ru-RU" altLang="ru-RU" sz="1400" b="1" dirty="0">
              <a:solidFill>
                <a:srgbClr val="0070C0"/>
              </a:solidFill>
            </a:endParaRPr>
          </a:p>
        </p:txBody>
      </p:sp>
      <p:sp>
        <p:nvSpPr>
          <p:cNvPr id="36" name="Oval 8">
            <a:extLst>
              <a:ext uri="{FF2B5EF4-FFF2-40B4-BE49-F238E27FC236}">
                <a16:creationId xmlns:a16="http://schemas.microsoft.com/office/drawing/2014/main" id="{AF1EBFE1-3424-458A-0905-5D87AE20FD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16016" y="5589240"/>
            <a:ext cx="287337" cy="287338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 eaLnBrk="1" hangingPunct="1">
              <a:buClr>
                <a:srgbClr val="FFFFFF"/>
              </a:buClr>
              <a:buSzPct val="100000"/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  <p:sp>
        <p:nvSpPr>
          <p:cNvPr id="2" name="Oval 8">
            <a:extLst>
              <a:ext uri="{FF2B5EF4-FFF2-40B4-BE49-F238E27FC236}">
                <a16:creationId xmlns:a16="http://schemas.microsoft.com/office/drawing/2014/main" id="{2EB0B94E-A53C-5FDC-7359-8245226594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60727" y="1124744"/>
            <a:ext cx="287337" cy="287338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 eaLnBrk="1" hangingPunct="1">
              <a:buClr>
                <a:srgbClr val="FFFFFF"/>
              </a:buClr>
              <a:buSzPct val="100000"/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Text Box 4"/>
          <p:cNvSpPr txBox="1">
            <a:spLocks noChangeArrowheads="1"/>
          </p:cNvSpPr>
          <p:nvPr/>
        </p:nvSpPr>
        <p:spPr bwMode="auto">
          <a:xfrm>
            <a:off x="6902896" y="6453336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r" eaLnBrk="1" hangingPunct="1">
              <a:buClrTx/>
              <a:buFontTx/>
              <a:buNone/>
            </a:pPr>
            <a:fld id="{5E8758EA-1206-4903-8366-7882EBEC03D4}" type="slidenum">
              <a:rPr lang="ru-RU" altLang="ru-RU" sz="1200">
                <a:solidFill>
                  <a:srgbClr val="898989"/>
                </a:solidFill>
                <a:latin typeface="Calibri" pitchFamily="32" charset="0"/>
              </a:rPr>
              <a:pPr algn="r" eaLnBrk="1" hangingPunct="1">
                <a:buClrTx/>
                <a:buFontTx/>
                <a:buNone/>
              </a:pPr>
              <a:t>7</a:t>
            </a:fld>
            <a:endParaRPr lang="ru-RU" altLang="ru-RU" sz="1200">
              <a:solidFill>
                <a:srgbClr val="898989"/>
              </a:solidFill>
              <a:latin typeface="Calibri" pitchFamily="32" charset="0"/>
            </a:endParaRPr>
          </a:p>
        </p:txBody>
      </p:sp>
      <p:sp>
        <p:nvSpPr>
          <p:cNvPr id="2" name="Text Box 15">
            <a:extLst>
              <a:ext uri="{FF2B5EF4-FFF2-40B4-BE49-F238E27FC236}">
                <a16:creationId xmlns:a16="http://schemas.microsoft.com/office/drawing/2014/main" id="{6C347679-21BB-F016-5443-54ADAE0BAD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42359" y="1832651"/>
            <a:ext cx="3675063" cy="308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lnSpc>
                <a:spcPts val="1800"/>
              </a:lnSpc>
              <a:buClrTx/>
              <a:buFontTx/>
              <a:buNone/>
            </a:pPr>
            <a:endParaRPr lang="ru-RU" altLang="ru-RU" sz="1400" dirty="0">
              <a:solidFill>
                <a:srgbClr val="000000"/>
              </a:solidFill>
            </a:endParaRPr>
          </a:p>
        </p:txBody>
      </p:sp>
      <p:sp>
        <p:nvSpPr>
          <p:cNvPr id="3" name="Rectangle 17">
            <a:extLst>
              <a:ext uri="{FF2B5EF4-FFF2-40B4-BE49-F238E27FC236}">
                <a16:creationId xmlns:a16="http://schemas.microsoft.com/office/drawing/2014/main" id="{A62BF993-741C-7C6F-A4C5-9DA54265E9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895" y="906692"/>
            <a:ext cx="3832279" cy="325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 indent="-184150" algn="ctr">
              <a:lnSpc>
                <a:spcPts val="1800"/>
              </a:lnSpc>
              <a:buClrTx/>
              <a:buFontTx/>
              <a:buNone/>
              <a:tabLst>
                <a:tab pos="185738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altLang="ru-RU" sz="1600" dirty="0">
                <a:solidFill>
                  <a:srgbClr val="000000"/>
                </a:solidFill>
                <a:latin typeface="Calibri" pitchFamily="32" charset="0"/>
                <a:cs typeface="Times New Roman" pitchFamily="16" charset="0"/>
              </a:rPr>
              <a:t>	</a:t>
            </a:r>
            <a:endParaRPr lang="ru-RU" altLang="ru-RU" sz="16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Freeform 21">
            <a:extLst>
              <a:ext uri="{FF2B5EF4-FFF2-40B4-BE49-F238E27FC236}">
                <a16:creationId xmlns:a16="http://schemas.microsoft.com/office/drawing/2014/main" id="{E5F71966-E51F-9EF7-09E3-50838B8D69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14876" y="899715"/>
            <a:ext cx="3995018" cy="857256"/>
          </a:xfrm>
          <a:custGeom>
            <a:avLst/>
            <a:gdLst>
              <a:gd name="T0" fmla="*/ 526747 w 3571875"/>
              <a:gd name="T1" fmla="*/ 0 h 1000125"/>
              <a:gd name="T2" fmla="*/ 11287180 w 3571875"/>
              <a:gd name="T3" fmla="*/ 0 h 1000125"/>
              <a:gd name="T4" fmla="*/ 11287180 w 3571875"/>
              <a:gd name="T5" fmla="*/ 0 h 1000125"/>
              <a:gd name="T6" fmla="*/ 11287180 w 3571875"/>
              <a:gd name="T7" fmla="*/ 522056 h 1000125"/>
              <a:gd name="T8" fmla="*/ 10760424 w 3571875"/>
              <a:gd name="T9" fmla="*/ 626471 h 1000125"/>
              <a:gd name="T10" fmla="*/ 0 w 3571875"/>
              <a:gd name="T11" fmla="*/ 626471 h 1000125"/>
              <a:gd name="T12" fmla="*/ 0 w 3571875"/>
              <a:gd name="T13" fmla="*/ 626471 h 1000125"/>
              <a:gd name="T14" fmla="*/ 0 w 3571875"/>
              <a:gd name="T15" fmla="*/ 104413 h 1000125"/>
              <a:gd name="T16" fmla="*/ 526747 w 3571875"/>
              <a:gd name="T17" fmla="*/ 0 h 100012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571875"/>
              <a:gd name="T28" fmla="*/ 0 h 1000125"/>
              <a:gd name="T29" fmla="*/ 3571875 w 3571875"/>
              <a:gd name="T30" fmla="*/ 1000125 h 100012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571875" h="1000125">
                <a:moveTo>
                  <a:pt x="166691" y="0"/>
                </a:moveTo>
                <a:lnTo>
                  <a:pt x="3571875" y="0"/>
                </a:lnTo>
                <a:lnTo>
                  <a:pt x="3571875" y="833434"/>
                </a:lnTo>
                <a:cubicBezTo>
                  <a:pt x="3571875" y="925495"/>
                  <a:pt x="3497245" y="1000125"/>
                  <a:pt x="3405184" y="1000125"/>
                </a:cubicBezTo>
                <a:lnTo>
                  <a:pt x="0" y="1000125"/>
                </a:lnTo>
                <a:lnTo>
                  <a:pt x="0" y="166691"/>
                </a:lnTo>
                <a:cubicBezTo>
                  <a:pt x="0" y="74630"/>
                  <a:pt x="74630" y="0"/>
                  <a:pt x="166691" y="0"/>
                </a:cubicBezTo>
                <a:close/>
              </a:path>
            </a:pathLst>
          </a:custGeom>
          <a:solidFill>
            <a:srgbClr val="FFFFFF"/>
          </a:solidFill>
          <a:ln w="19050">
            <a:solidFill>
              <a:srgbClr val="17375E">
                <a:alpha val="72940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" name="Прямоугольник 29">
            <a:extLst>
              <a:ext uri="{FF2B5EF4-FFF2-40B4-BE49-F238E27FC236}">
                <a16:creationId xmlns:a16="http://schemas.microsoft.com/office/drawing/2014/main" id="{09955167-7CE1-6AA8-F6B8-B7988CB85E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12411" y="987986"/>
            <a:ext cx="3675063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-7938" algn="ctr" eaLnBrk="0" hangingPunct="0">
              <a:lnSpc>
                <a:spcPts val="1800"/>
              </a:lnSpc>
              <a:buClr>
                <a:schemeClr val="accent1"/>
              </a:buClr>
              <a:buSzPct val="76000"/>
            </a:pPr>
            <a:r>
              <a:rPr lang="ru-RU" sz="1600" dirty="0">
                <a:solidFill>
                  <a:schemeClr val="tx1"/>
                </a:solidFill>
              </a:rPr>
              <a:t>Определены границы </a:t>
            </a:r>
            <a:r>
              <a:rPr lang="ru-RU" sz="1600" b="1" dirty="0">
                <a:solidFill>
                  <a:srgbClr val="0070C0"/>
                </a:solidFill>
              </a:rPr>
              <a:t>47</a:t>
            </a:r>
            <a:r>
              <a:rPr lang="ru-RU" sz="1600" dirty="0">
                <a:solidFill>
                  <a:schemeClr val="tx1"/>
                </a:solidFill>
              </a:rPr>
              <a:t> водных объектов общей протяженностью </a:t>
            </a:r>
            <a:r>
              <a:rPr lang="ru-RU" sz="1600" b="1" dirty="0">
                <a:solidFill>
                  <a:srgbClr val="0070C0"/>
                </a:solidFill>
              </a:rPr>
              <a:t>4,5 </a:t>
            </a:r>
            <a:r>
              <a:rPr lang="ru-RU" sz="1600" dirty="0">
                <a:solidFill>
                  <a:schemeClr val="tx1"/>
                </a:solidFill>
              </a:rPr>
              <a:t>тыс. км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7DB59BE3-B7A8-430A-8124-76BCB6C350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 l="3884" t="2739" r="4834" b="23311"/>
          <a:stretch>
            <a:fillRect/>
          </a:stretch>
        </p:blipFill>
        <p:spPr bwMode="auto">
          <a:xfrm>
            <a:off x="376917" y="3100730"/>
            <a:ext cx="4032445" cy="300039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7" name="Freeform 19">
            <a:extLst>
              <a:ext uri="{FF2B5EF4-FFF2-40B4-BE49-F238E27FC236}">
                <a16:creationId xmlns:a16="http://schemas.microsoft.com/office/drawing/2014/main" id="{D899CA67-6785-2D10-0AE4-956E31D731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0034" y="919550"/>
            <a:ext cx="3786213" cy="1357322"/>
          </a:xfrm>
          <a:custGeom>
            <a:avLst/>
            <a:gdLst>
              <a:gd name="T0" fmla="*/ 430832 w 3286125"/>
              <a:gd name="T1" fmla="*/ 0 h 857250"/>
              <a:gd name="T2" fmla="*/ 9908860 w 3286125"/>
              <a:gd name="T3" fmla="*/ 0 h 857250"/>
              <a:gd name="T4" fmla="*/ 9908860 w 3286125"/>
              <a:gd name="T5" fmla="*/ 0 h 857250"/>
              <a:gd name="T6" fmla="*/ 9908860 w 3286125"/>
              <a:gd name="T7" fmla="*/ 2481153 h 857250"/>
              <a:gd name="T8" fmla="*/ 9478028 w 3286125"/>
              <a:gd name="T9" fmla="*/ 2977395 h 857250"/>
              <a:gd name="T10" fmla="*/ 0 w 3286125"/>
              <a:gd name="T11" fmla="*/ 2977395 h 857250"/>
              <a:gd name="T12" fmla="*/ 0 w 3286125"/>
              <a:gd name="T13" fmla="*/ 2977395 h 857250"/>
              <a:gd name="T14" fmla="*/ 0 w 3286125"/>
              <a:gd name="T15" fmla="*/ 496241 h 857250"/>
              <a:gd name="T16" fmla="*/ 430832 w 3286125"/>
              <a:gd name="T17" fmla="*/ 0 h 85725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286125"/>
              <a:gd name="T28" fmla="*/ 0 h 857250"/>
              <a:gd name="T29" fmla="*/ 3286125 w 3286125"/>
              <a:gd name="T30" fmla="*/ 857250 h 85725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286125" h="857250">
                <a:moveTo>
                  <a:pt x="142878" y="0"/>
                </a:moveTo>
                <a:lnTo>
                  <a:pt x="3286125" y="0"/>
                </a:lnTo>
                <a:lnTo>
                  <a:pt x="3286125" y="714372"/>
                </a:lnTo>
                <a:cubicBezTo>
                  <a:pt x="3286125" y="793281"/>
                  <a:pt x="3222156" y="857250"/>
                  <a:pt x="3143247" y="857250"/>
                </a:cubicBezTo>
                <a:lnTo>
                  <a:pt x="0" y="857250"/>
                </a:lnTo>
                <a:lnTo>
                  <a:pt x="0" y="142878"/>
                </a:lnTo>
                <a:cubicBezTo>
                  <a:pt x="0" y="63969"/>
                  <a:pt x="63969" y="0"/>
                  <a:pt x="142878" y="0"/>
                </a:cubicBezTo>
                <a:close/>
              </a:path>
            </a:pathLst>
          </a:custGeom>
          <a:solidFill>
            <a:srgbClr val="FFFFFF"/>
          </a:solidFill>
          <a:ln w="19050">
            <a:solidFill>
              <a:srgbClr val="17375E">
                <a:alpha val="72940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sz="1600" dirty="0">
              <a:solidFill>
                <a:schemeClr val="tx2">
                  <a:lumMod val="75000"/>
                </a:schemeClr>
              </a:solidFill>
              <a:effectLst>
                <a:reflection endPos="0" dist="50800" dir="5400000" sy="-100000" algn="bl" rotWithShape="0"/>
              </a:effectLst>
              <a:ea typeface="Roboto Light" panose="02000000000000000000" pitchFamily="2" charset="0"/>
              <a:cs typeface="Roboto Light" panose="02000000000000000000" pitchFamily="2" charset="0"/>
            </a:endParaRPr>
          </a:p>
          <a:p>
            <a:pPr algn="ctr"/>
            <a:r>
              <a:rPr lang="ru-RU" sz="1600" dirty="0">
                <a:solidFill>
                  <a:schemeClr val="tx2">
                    <a:lumMod val="75000"/>
                  </a:schemeClr>
                </a:solidFill>
                <a:effectLst>
                  <a:reflection endPos="0" dist="50800" dir="5400000" sy="-100000" algn="bl" rotWithShape="0"/>
                </a:effectLst>
                <a:ea typeface="Roboto Light" panose="02000000000000000000" pitchFamily="2" charset="0"/>
                <a:cs typeface="Roboto Light" panose="02000000000000000000" pitchFamily="2" charset="0"/>
              </a:rPr>
              <a:t>      </a:t>
            </a:r>
            <a:endParaRPr lang="ru-RU" sz="2000" dirty="0"/>
          </a:p>
        </p:txBody>
      </p:sp>
      <p:sp>
        <p:nvSpPr>
          <p:cNvPr id="8" name="Oval 8">
            <a:extLst>
              <a:ext uri="{FF2B5EF4-FFF2-40B4-BE49-F238E27FC236}">
                <a16:creationId xmlns:a16="http://schemas.microsoft.com/office/drawing/2014/main" id="{F56D4176-BA51-8818-2D40-ED8847D4CE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16016" y="908720"/>
            <a:ext cx="287337" cy="287338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 eaLnBrk="1" hangingPunct="1">
              <a:buClr>
                <a:srgbClr val="FFFFFF"/>
              </a:buClr>
              <a:buSzPct val="100000"/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2F7247A8-375C-27E3-75BE-96AB49CB58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7544" y="908720"/>
            <a:ext cx="287337" cy="287338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 eaLnBrk="1" hangingPunct="1">
              <a:buClr>
                <a:srgbClr val="FFFFFF"/>
              </a:buClr>
              <a:buSzPct val="100000"/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7CA10941-769B-A59E-609D-084C57D9684D}"/>
              </a:ext>
            </a:extLst>
          </p:cNvPr>
          <p:cNvSpPr/>
          <p:nvPr/>
        </p:nvSpPr>
        <p:spPr>
          <a:xfrm>
            <a:off x="862138" y="1014913"/>
            <a:ext cx="338792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dirty="0">
                <a:solidFill>
                  <a:srgbClr val="000000">
                    <a:lumMod val="75000"/>
                  </a:srgbClr>
                </a:solidFill>
                <a:effectLst>
                  <a:reflection endPos="0" dist="50800" dir="5400000" sy="-100000" algn="bl" rotWithShape="0"/>
                </a:effectLst>
                <a:ea typeface="Roboto Light" panose="02000000000000000000" pitchFamily="2" charset="0"/>
                <a:cs typeface="Roboto Light" panose="02000000000000000000" pitchFamily="2" charset="0"/>
              </a:rPr>
              <a:t>Осуществлены переданные полномочия Российской Федерации в области водных отношений</a:t>
            </a:r>
            <a:endParaRPr lang="ru-RU" sz="1600" b="1" dirty="0">
              <a:solidFill>
                <a:srgbClr val="0070C0"/>
              </a:solidFill>
              <a:effectLst>
                <a:reflection endPos="0" dist="50800" dir="5400000" sy="-100000" algn="bl" rotWithShape="0"/>
              </a:effectLst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pic>
        <p:nvPicPr>
          <p:cNvPr id="11" name="Picture 7" descr="Picture background">
            <a:extLst>
              <a:ext uri="{FF2B5EF4-FFF2-40B4-BE49-F238E27FC236}">
                <a16:creationId xmlns:a16="http://schemas.microsoft.com/office/drawing/2014/main" id="{125E5F38-667C-901A-ABB6-3D7266DF86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2014060"/>
            <a:ext cx="3995018" cy="2996264"/>
          </a:xfrm>
          <a:prstGeom prst="rect">
            <a:avLst/>
          </a:prstGeom>
          <a:noFill/>
        </p:spPr>
      </p:pic>
      <p:sp>
        <p:nvSpPr>
          <p:cNvPr id="12" name="Freeform 19">
            <a:extLst>
              <a:ext uri="{FF2B5EF4-FFF2-40B4-BE49-F238E27FC236}">
                <a16:creationId xmlns:a16="http://schemas.microsoft.com/office/drawing/2014/main" id="{4F70B61F-0636-0B60-7C41-B2D6304BE7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14876" y="5373216"/>
            <a:ext cx="3972598" cy="720080"/>
          </a:xfrm>
          <a:custGeom>
            <a:avLst/>
            <a:gdLst>
              <a:gd name="T0" fmla="*/ 430832 w 3286125"/>
              <a:gd name="T1" fmla="*/ 0 h 857250"/>
              <a:gd name="T2" fmla="*/ 9908860 w 3286125"/>
              <a:gd name="T3" fmla="*/ 0 h 857250"/>
              <a:gd name="T4" fmla="*/ 9908860 w 3286125"/>
              <a:gd name="T5" fmla="*/ 0 h 857250"/>
              <a:gd name="T6" fmla="*/ 9908860 w 3286125"/>
              <a:gd name="T7" fmla="*/ 2481153 h 857250"/>
              <a:gd name="T8" fmla="*/ 9478028 w 3286125"/>
              <a:gd name="T9" fmla="*/ 2977395 h 857250"/>
              <a:gd name="T10" fmla="*/ 0 w 3286125"/>
              <a:gd name="T11" fmla="*/ 2977395 h 857250"/>
              <a:gd name="T12" fmla="*/ 0 w 3286125"/>
              <a:gd name="T13" fmla="*/ 2977395 h 857250"/>
              <a:gd name="T14" fmla="*/ 0 w 3286125"/>
              <a:gd name="T15" fmla="*/ 496241 h 857250"/>
              <a:gd name="T16" fmla="*/ 430832 w 3286125"/>
              <a:gd name="T17" fmla="*/ 0 h 85725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286125"/>
              <a:gd name="T28" fmla="*/ 0 h 857250"/>
              <a:gd name="T29" fmla="*/ 3286125 w 3286125"/>
              <a:gd name="T30" fmla="*/ 857250 h 85725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286125" h="857250">
                <a:moveTo>
                  <a:pt x="142878" y="0"/>
                </a:moveTo>
                <a:lnTo>
                  <a:pt x="3286125" y="0"/>
                </a:lnTo>
                <a:lnTo>
                  <a:pt x="3286125" y="714372"/>
                </a:lnTo>
                <a:cubicBezTo>
                  <a:pt x="3286125" y="793281"/>
                  <a:pt x="3222156" y="857250"/>
                  <a:pt x="3143247" y="857250"/>
                </a:cubicBezTo>
                <a:lnTo>
                  <a:pt x="0" y="857250"/>
                </a:lnTo>
                <a:lnTo>
                  <a:pt x="0" y="142878"/>
                </a:lnTo>
                <a:cubicBezTo>
                  <a:pt x="0" y="63969"/>
                  <a:pt x="63969" y="0"/>
                  <a:pt x="142878" y="0"/>
                </a:cubicBezTo>
                <a:close/>
              </a:path>
            </a:pathLst>
          </a:custGeom>
          <a:solidFill>
            <a:srgbClr val="FFFFFF"/>
          </a:solidFill>
          <a:ln w="19050">
            <a:solidFill>
              <a:srgbClr val="17375E">
                <a:alpha val="72940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sz="1600" dirty="0">
              <a:solidFill>
                <a:schemeClr val="tx2">
                  <a:lumMod val="75000"/>
                </a:schemeClr>
              </a:solidFill>
              <a:effectLst>
                <a:reflection endPos="0" dist="50800" dir="5400000" sy="-100000" algn="bl" rotWithShape="0"/>
              </a:effectLst>
              <a:ea typeface="Roboto Light" panose="02000000000000000000" pitchFamily="2" charset="0"/>
              <a:cs typeface="Roboto Light" panose="02000000000000000000" pitchFamily="2" charset="0"/>
            </a:endParaRPr>
          </a:p>
          <a:p>
            <a:pPr algn="ctr"/>
            <a:r>
              <a:rPr lang="ru-RU" sz="1600" dirty="0">
                <a:solidFill>
                  <a:schemeClr val="tx2">
                    <a:lumMod val="75000"/>
                  </a:schemeClr>
                </a:solidFill>
                <a:effectLst>
                  <a:reflection endPos="0" dist="50800" dir="5400000" sy="-100000" algn="bl" rotWithShape="0"/>
                </a:effectLst>
                <a:ea typeface="Roboto Light" panose="02000000000000000000" pitchFamily="2" charset="0"/>
                <a:cs typeface="Roboto Light" panose="02000000000000000000" pitchFamily="2" charset="0"/>
              </a:rPr>
              <a:t>      </a:t>
            </a:r>
            <a:endParaRPr lang="ru-RU" sz="2000" dirty="0"/>
          </a:p>
        </p:txBody>
      </p:sp>
      <p:sp>
        <p:nvSpPr>
          <p:cNvPr id="13" name="Oval 8">
            <a:extLst>
              <a:ext uri="{FF2B5EF4-FFF2-40B4-BE49-F238E27FC236}">
                <a16:creationId xmlns:a16="http://schemas.microsoft.com/office/drawing/2014/main" id="{061D9701-2438-0770-7DE1-A23FADB98A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16711" y="5373216"/>
            <a:ext cx="287337" cy="287338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 eaLnBrk="1" hangingPunct="1">
              <a:buClr>
                <a:srgbClr val="FFFFFF"/>
              </a:buClr>
              <a:buSzPct val="100000"/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2C09E448-8963-7D57-EE33-CB555E005DAB}"/>
              </a:ext>
            </a:extLst>
          </p:cNvPr>
          <p:cNvSpPr/>
          <p:nvPr/>
        </p:nvSpPr>
        <p:spPr>
          <a:xfrm>
            <a:off x="5289190" y="5417300"/>
            <a:ext cx="29226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dirty="0">
                <a:solidFill>
                  <a:srgbClr val="000000">
                    <a:lumMod val="75000"/>
                  </a:srgbClr>
                </a:solidFill>
                <a:effectLst>
                  <a:reflection endPos="0" dist="50800" dir="5400000" sy="-100000" algn="bl" rotWithShape="0"/>
                </a:effectLst>
                <a:ea typeface="Roboto Light" panose="02000000000000000000" pitchFamily="2" charset="0"/>
                <a:cs typeface="Roboto Light" panose="02000000000000000000" pitchFamily="2" charset="0"/>
              </a:rPr>
              <a:t>Общий объем субвенций  </a:t>
            </a:r>
            <a:r>
              <a:rPr lang="ru-RU" b="1" dirty="0">
                <a:solidFill>
                  <a:srgbClr val="0070C0"/>
                </a:solidFill>
                <a:effectLst>
                  <a:reflection endPos="0" dist="50800" dir="5400000" sy="-100000" algn="bl" rotWithShape="0"/>
                </a:effectLst>
                <a:ea typeface="Roboto Light" panose="02000000000000000000" pitchFamily="2" charset="0"/>
                <a:cs typeface="Roboto Light" panose="02000000000000000000" pitchFamily="2" charset="0"/>
              </a:rPr>
              <a:t>2,88 млн. руб.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98F9470-8108-CE5F-BD0C-5379F0572110}"/>
              </a:ext>
            </a:extLst>
          </p:cNvPr>
          <p:cNvSpPr txBox="1"/>
          <p:nvPr/>
        </p:nvSpPr>
        <p:spPr>
          <a:xfrm>
            <a:off x="143508" y="279819"/>
            <a:ext cx="885698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500" b="1" dirty="0">
                <a:solidFill>
                  <a:schemeClr val="tx1"/>
                </a:solidFill>
              </a:rPr>
              <a:t> Реализация отдельных полномочий Российской Федерации в области водных отношений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">
            <a:extLst>
              <a:ext uri="{FF2B5EF4-FFF2-40B4-BE49-F238E27FC236}">
                <a16:creationId xmlns:a16="http://schemas.microsoft.com/office/drawing/2014/main" id="{B35C070A-3F10-8936-FB84-8717E0A940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84849" y="3264307"/>
            <a:ext cx="2830553" cy="1172805"/>
          </a:xfrm>
          <a:custGeom>
            <a:avLst/>
            <a:gdLst>
              <a:gd name="T0" fmla="*/ 812785 w 4357687"/>
              <a:gd name="T1" fmla="*/ 0 h 4572000"/>
              <a:gd name="T2" fmla="*/ 4876609 w 4357687"/>
              <a:gd name="T3" fmla="*/ 0 h 4572000"/>
              <a:gd name="T4" fmla="*/ 4876609 w 4357687"/>
              <a:gd name="T5" fmla="*/ 0 h 4572000"/>
              <a:gd name="T6" fmla="*/ 4876609 w 4357687"/>
              <a:gd name="T7" fmla="*/ 758777 h 4572000"/>
              <a:gd name="T8" fmla="*/ 4063842 w 4357687"/>
              <a:gd name="T9" fmla="*/ 902084 h 4572000"/>
              <a:gd name="T10" fmla="*/ 0 w 4357687"/>
              <a:gd name="T11" fmla="*/ 902084 h 4572000"/>
              <a:gd name="T12" fmla="*/ 0 w 4357687"/>
              <a:gd name="T13" fmla="*/ 902084 h 4572000"/>
              <a:gd name="T14" fmla="*/ 0 w 4357687"/>
              <a:gd name="T15" fmla="*/ 143303 h 4572000"/>
              <a:gd name="T16" fmla="*/ 812785 w 4357687"/>
              <a:gd name="T17" fmla="*/ 0 h 457200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357687"/>
              <a:gd name="T28" fmla="*/ 0 h 4572000"/>
              <a:gd name="T29" fmla="*/ 4357687 w 4357687"/>
              <a:gd name="T30" fmla="*/ 4572000 h 457200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357687" h="4572000">
                <a:moveTo>
                  <a:pt x="726296" y="0"/>
                </a:moveTo>
                <a:lnTo>
                  <a:pt x="4357687" y="0"/>
                </a:lnTo>
                <a:lnTo>
                  <a:pt x="4357687" y="3845704"/>
                </a:lnTo>
                <a:cubicBezTo>
                  <a:pt x="4357687" y="4246826"/>
                  <a:pt x="4032513" y="4572000"/>
                  <a:pt x="3631391" y="4572000"/>
                </a:cubicBezTo>
                <a:lnTo>
                  <a:pt x="0" y="4572000"/>
                </a:lnTo>
                <a:lnTo>
                  <a:pt x="0" y="726296"/>
                </a:lnTo>
                <a:cubicBezTo>
                  <a:pt x="0" y="325174"/>
                  <a:pt x="325174" y="0"/>
                  <a:pt x="726296" y="0"/>
                </a:cubicBezTo>
                <a:close/>
              </a:path>
            </a:pathLst>
          </a:custGeom>
          <a:solidFill>
            <a:srgbClr val="FFFFFF"/>
          </a:solidFill>
          <a:ln w="19050">
            <a:solidFill>
              <a:srgbClr val="17375E">
                <a:alpha val="72940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" name="Freeform 1">
            <a:extLst>
              <a:ext uri="{FF2B5EF4-FFF2-40B4-BE49-F238E27FC236}">
                <a16:creationId xmlns:a16="http://schemas.microsoft.com/office/drawing/2014/main" id="{AF0CD446-BB09-841B-05CB-DAC6D8BBBC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47353" y="4518346"/>
            <a:ext cx="2445127" cy="1464443"/>
          </a:xfrm>
          <a:custGeom>
            <a:avLst/>
            <a:gdLst>
              <a:gd name="T0" fmla="*/ 812785 w 4357687"/>
              <a:gd name="T1" fmla="*/ 0 h 4572000"/>
              <a:gd name="T2" fmla="*/ 4876609 w 4357687"/>
              <a:gd name="T3" fmla="*/ 0 h 4572000"/>
              <a:gd name="T4" fmla="*/ 4876609 w 4357687"/>
              <a:gd name="T5" fmla="*/ 0 h 4572000"/>
              <a:gd name="T6" fmla="*/ 4876609 w 4357687"/>
              <a:gd name="T7" fmla="*/ 758777 h 4572000"/>
              <a:gd name="T8" fmla="*/ 4063842 w 4357687"/>
              <a:gd name="T9" fmla="*/ 902084 h 4572000"/>
              <a:gd name="T10" fmla="*/ 0 w 4357687"/>
              <a:gd name="T11" fmla="*/ 902084 h 4572000"/>
              <a:gd name="T12" fmla="*/ 0 w 4357687"/>
              <a:gd name="T13" fmla="*/ 902084 h 4572000"/>
              <a:gd name="T14" fmla="*/ 0 w 4357687"/>
              <a:gd name="T15" fmla="*/ 143303 h 4572000"/>
              <a:gd name="T16" fmla="*/ 812785 w 4357687"/>
              <a:gd name="T17" fmla="*/ 0 h 457200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357687"/>
              <a:gd name="T28" fmla="*/ 0 h 4572000"/>
              <a:gd name="T29" fmla="*/ 4357687 w 4357687"/>
              <a:gd name="T30" fmla="*/ 4572000 h 457200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357687" h="4572000">
                <a:moveTo>
                  <a:pt x="726296" y="0"/>
                </a:moveTo>
                <a:lnTo>
                  <a:pt x="4357687" y="0"/>
                </a:lnTo>
                <a:lnTo>
                  <a:pt x="4357687" y="3845704"/>
                </a:lnTo>
                <a:cubicBezTo>
                  <a:pt x="4357687" y="4246826"/>
                  <a:pt x="4032513" y="4572000"/>
                  <a:pt x="3631391" y="4572000"/>
                </a:cubicBezTo>
                <a:lnTo>
                  <a:pt x="0" y="4572000"/>
                </a:lnTo>
                <a:lnTo>
                  <a:pt x="0" y="726296"/>
                </a:lnTo>
                <a:cubicBezTo>
                  <a:pt x="0" y="325174"/>
                  <a:pt x="325174" y="0"/>
                  <a:pt x="726296" y="0"/>
                </a:cubicBezTo>
                <a:close/>
              </a:path>
            </a:pathLst>
          </a:custGeom>
          <a:solidFill>
            <a:srgbClr val="FFFFFF"/>
          </a:solidFill>
          <a:ln w="19050">
            <a:solidFill>
              <a:srgbClr val="17375E">
                <a:alpha val="72940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Text Box 2">
            <a:extLst>
              <a:ext uri="{FF2B5EF4-FFF2-40B4-BE49-F238E27FC236}">
                <a16:creationId xmlns:a16="http://schemas.microsoft.com/office/drawing/2014/main" id="{7D03E454-2A4A-2B8C-48B8-7E366927A0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0400" y="6483565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r" eaLnBrk="1" hangingPunct="1">
              <a:buClrTx/>
              <a:buFontTx/>
              <a:buNone/>
            </a:pPr>
            <a:fld id="{3BA68FEE-C3DB-4249-BA45-1D302617F409}" type="slidenum">
              <a:rPr lang="ru-RU" altLang="ru-RU" sz="1200">
                <a:solidFill>
                  <a:srgbClr val="898989"/>
                </a:solidFill>
                <a:latin typeface="Calibri" pitchFamily="32" charset="0"/>
              </a:rPr>
              <a:pPr algn="r" eaLnBrk="1" hangingPunct="1">
                <a:buClrTx/>
                <a:buFontTx/>
                <a:buNone/>
              </a:pPr>
              <a:t>8</a:t>
            </a:fld>
            <a:endParaRPr lang="ru-RU" altLang="ru-RU" sz="1200" dirty="0">
              <a:solidFill>
                <a:srgbClr val="898989"/>
              </a:solidFill>
              <a:latin typeface="Calibri" pitchFamily="32" charset="0"/>
            </a:endParaRPr>
          </a:p>
        </p:txBody>
      </p:sp>
      <p:sp>
        <p:nvSpPr>
          <p:cNvPr id="3" name="Text Box 3">
            <a:extLst>
              <a:ext uri="{FF2B5EF4-FFF2-40B4-BE49-F238E27FC236}">
                <a16:creationId xmlns:a16="http://schemas.microsoft.com/office/drawing/2014/main" id="{AD977B8B-F198-9A4B-1B45-929D7D0C6A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710" y="159297"/>
            <a:ext cx="8749978" cy="744166"/>
          </a:xfrm>
          <a:prstGeom prst="rect">
            <a:avLst/>
          </a:prstGeom>
          <a:solidFill>
            <a:srgbClr val="EEECE1"/>
          </a:solidFill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000" tIns="46800" rIns="90000" bIns="46800"/>
          <a:lstStyle/>
          <a:p>
            <a:pPr algn="ctr">
              <a:buClr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altLang="ru-RU" sz="1600" b="1" dirty="0">
                <a:solidFill>
                  <a:srgbClr val="17375E"/>
                </a:solidFill>
                <a:latin typeface="Calibri" pitchFamily="32" charset="0"/>
              </a:rPr>
              <a:t>РЕГИОНАЛЬНЫЙ ПРОЕКТ </a:t>
            </a:r>
          </a:p>
          <a:p>
            <a:pPr algn="ctr">
              <a:buClr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altLang="ru-RU" sz="1300" b="1" dirty="0">
                <a:solidFill>
                  <a:srgbClr val="17375E"/>
                </a:solidFill>
                <a:latin typeface="Calibri" pitchFamily="32" charset="0"/>
              </a:rPr>
              <a:t>«Создание условий для развития особо охраняемых природных</a:t>
            </a:r>
            <a:r>
              <a:rPr lang="en-US" altLang="ru-RU" sz="1300" b="1" dirty="0">
                <a:solidFill>
                  <a:srgbClr val="17375E"/>
                </a:solidFill>
                <a:latin typeface="Calibri" pitchFamily="32" charset="0"/>
              </a:rPr>
              <a:t> </a:t>
            </a:r>
            <a:r>
              <a:rPr lang="ru-RU" altLang="ru-RU" sz="1300" b="1" dirty="0">
                <a:solidFill>
                  <a:srgbClr val="17375E"/>
                </a:solidFill>
                <a:latin typeface="Calibri" pitchFamily="32" charset="0"/>
              </a:rPr>
              <a:t>территорий и</a:t>
            </a:r>
            <a:r>
              <a:rPr lang="en-US" altLang="ru-RU" sz="1300" b="1" dirty="0">
                <a:solidFill>
                  <a:srgbClr val="17375E"/>
                </a:solidFill>
                <a:latin typeface="Calibri" pitchFamily="32" charset="0"/>
              </a:rPr>
              <a:t> </a:t>
            </a:r>
            <a:r>
              <a:rPr lang="ru-RU" altLang="ru-RU" sz="1300" b="1" dirty="0">
                <a:solidFill>
                  <a:srgbClr val="17375E"/>
                </a:solidFill>
                <a:latin typeface="Calibri" pitchFamily="32" charset="0"/>
              </a:rPr>
              <a:t>сохранения биологического разнообразия на территории Кировской области»</a:t>
            </a:r>
          </a:p>
        </p:txBody>
      </p:sp>
      <p:sp>
        <p:nvSpPr>
          <p:cNvPr id="4" name="Text Box 4">
            <a:extLst>
              <a:ext uri="{FF2B5EF4-FFF2-40B4-BE49-F238E27FC236}">
                <a16:creationId xmlns:a16="http://schemas.microsoft.com/office/drawing/2014/main" id="{47B98274-0C82-6AF1-1298-70AD7B733F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9712" y="1042142"/>
            <a:ext cx="2160042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/>
            <a:r>
              <a:rPr lang="ru-RU" altLang="ru-RU" sz="1600" b="1" dirty="0">
                <a:solidFill>
                  <a:srgbClr val="17375E"/>
                </a:solidFill>
                <a:latin typeface="Calibri" pitchFamily="32" charset="0"/>
              </a:rPr>
              <a:t>Структура ООПТ Кировской области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61AAA033-757B-663F-AD1D-FBA9D7DC3E41}"/>
              </a:ext>
            </a:extLst>
          </p:cNvPr>
          <p:cNvSpPr/>
          <p:nvPr/>
        </p:nvSpPr>
        <p:spPr>
          <a:xfrm>
            <a:off x="57179" y="6005000"/>
            <a:ext cx="8995040" cy="533400"/>
          </a:xfrm>
          <a:prstGeom prst="rect">
            <a:avLst/>
          </a:prstGeom>
          <a:solidFill>
            <a:srgbClr val="EEECE1"/>
          </a:solidFill>
          <a:ln>
            <a:solidFill>
              <a:schemeClr val="bg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>
            <a:lvl1pPr>
              <a:spcBef>
                <a:spcPct val="200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  <a:defRPr/>
            </a:pPr>
            <a:r>
              <a:rPr lang="ru-RU" altLang="ru-RU" sz="1400" b="1" dirty="0">
                <a:solidFill>
                  <a:srgbClr val="17375E"/>
                </a:solidFill>
                <a:latin typeface="Calibri" pitchFamily="34" charset="0"/>
                <a:cs typeface="Calibri" pitchFamily="34" charset="0"/>
              </a:rPr>
              <a:t>Общая площадь ООПТ составляет 376,567 тыс. га, </a:t>
            </a:r>
            <a:r>
              <a:rPr lang="ru-RU" sz="1400" b="1" dirty="0">
                <a:solidFill>
                  <a:srgbClr val="17375E"/>
                </a:solidFill>
                <a:latin typeface="Calibri" pitchFamily="34" charset="0"/>
                <a:cs typeface="Calibri" pitchFamily="34" charset="0"/>
              </a:rPr>
              <a:t>в ведении министерства (региональные ООПТ) 353,056 тыс. га</a:t>
            </a:r>
            <a:endParaRPr lang="ru-RU" altLang="ru-RU" sz="1400" b="1" dirty="0">
              <a:solidFill>
                <a:srgbClr val="17375E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5" name="Freeform 1">
            <a:extLst>
              <a:ext uri="{FF2B5EF4-FFF2-40B4-BE49-F238E27FC236}">
                <a16:creationId xmlns:a16="http://schemas.microsoft.com/office/drawing/2014/main" id="{C6899194-AE73-7F6F-2BBF-5D80588548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88658" y="4504218"/>
            <a:ext cx="2826743" cy="1492716"/>
          </a:xfrm>
          <a:custGeom>
            <a:avLst/>
            <a:gdLst>
              <a:gd name="T0" fmla="*/ 812785 w 4357687"/>
              <a:gd name="T1" fmla="*/ 0 h 4572000"/>
              <a:gd name="T2" fmla="*/ 4876609 w 4357687"/>
              <a:gd name="T3" fmla="*/ 0 h 4572000"/>
              <a:gd name="T4" fmla="*/ 4876609 w 4357687"/>
              <a:gd name="T5" fmla="*/ 0 h 4572000"/>
              <a:gd name="T6" fmla="*/ 4876609 w 4357687"/>
              <a:gd name="T7" fmla="*/ 758777 h 4572000"/>
              <a:gd name="T8" fmla="*/ 4063842 w 4357687"/>
              <a:gd name="T9" fmla="*/ 902084 h 4572000"/>
              <a:gd name="T10" fmla="*/ 0 w 4357687"/>
              <a:gd name="T11" fmla="*/ 902084 h 4572000"/>
              <a:gd name="T12" fmla="*/ 0 w 4357687"/>
              <a:gd name="T13" fmla="*/ 902084 h 4572000"/>
              <a:gd name="T14" fmla="*/ 0 w 4357687"/>
              <a:gd name="T15" fmla="*/ 143303 h 4572000"/>
              <a:gd name="T16" fmla="*/ 812785 w 4357687"/>
              <a:gd name="T17" fmla="*/ 0 h 457200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357687"/>
              <a:gd name="T28" fmla="*/ 0 h 4572000"/>
              <a:gd name="T29" fmla="*/ 4357687 w 4357687"/>
              <a:gd name="T30" fmla="*/ 4572000 h 457200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357687" h="4572000">
                <a:moveTo>
                  <a:pt x="726296" y="0"/>
                </a:moveTo>
                <a:lnTo>
                  <a:pt x="4357687" y="0"/>
                </a:lnTo>
                <a:lnTo>
                  <a:pt x="4357687" y="3845704"/>
                </a:lnTo>
                <a:cubicBezTo>
                  <a:pt x="4357687" y="4246826"/>
                  <a:pt x="4032513" y="4572000"/>
                  <a:pt x="3631391" y="4572000"/>
                </a:cubicBezTo>
                <a:lnTo>
                  <a:pt x="0" y="4572000"/>
                </a:lnTo>
                <a:lnTo>
                  <a:pt x="0" y="726296"/>
                </a:lnTo>
                <a:cubicBezTo>
                  <a:pt x="0" y="325174"/>
                  <a:pt x="325174" y="0"/>
                  <a:pt x="726296" y="0"/>
                </a:cubicBezTo>
                <a:close/>
              </a:path>
            </a:pathLst>
          </a:custGeom>
          <a:solidFill>
            <a:srgbClr val="FFFFFF"/>
          </a:solidFill>
          <a:ln w="19050">
            <a:solidFill>
              <a:srgbClr val="17375E">
                <a:alpha val="72940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7" name="Рисунок 2">
            <a:extLst>
              <a:ext uri="{FF2B5EF4-FFF2-40B4-BE49-F238E27FC236}">
                <a16:creationId xmlns:a16="http://schemas.microsoft.com/office/drawing/2014/main" id="{3491C80B-661B-7778-1089-313402D79D0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6352" y="4509120"/>
            <a:ext cx="493713" cy="53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6A67EA5C-38DB-C57B-10D0-DE1658A9A2A5}"/>
              </a:ext>
            </a:extLst>
          </p:cNvPr>
          <p:cNvSpPr txBox="1"/>
          <p:nvPr/>
        </p:nvSpPr>
        <p:spPr>
          <a:xfrm>
            <a:off x="6561200" y="4591442"/>
            <a:ext cx="2314602" cy="129266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GB"/>
            </a:defPPr>
            <a:lvl1pPr algn="just">
              <a:defRPr sz="1300">
                <a:solidFill>
                  <a:schemeClr val="tx1"/>
                </a:solidFill>
              </a:defRPr>
            </a:lvl1pPr>
          </a:lstStyle>
          <a:p>
            <a:r>
              <a:rPr lang="ru-RU" b="1" dirty="0">
                <a:solidFill>
                  <a:srgbClr val="0070C0"/>
                </a:solidFill>
              </a:rPr>
              <a:t>      </a:t>
            </a:r>
            <a:r>
              <a:rPr lang="ru-RU" dirty="0"/>
              <a:t>Подготовлен комплект материалов к переизданию Красной книги Кировской области.</a:t>
            </a:r>
          </a:p>
          <a:p>
            <a:pPr algn="l"/>
            <a:r>
              <a:rPr lang="ru-RU" dirty="0"/>
              <a:t>Стоимость работ составила </a:t>
            </a:r>
            <a:r>
              <a:rPr lang="ru-RU" b="1" dirty="0">
                <a:solidFill>
                  <a:srgbClr val="0070C0"/>
                </a:solidFill>
              </a:rPr>
              <a:t>2,5 млн. руб.</a:t>
            </a:r>
          </a:p>
        </p:txBody>
      </p:sp>
      <p:pic>
        <p:nvPicPr>
          <p:cNvPr id="20" name="Рисунок 2">
            <a:extLst>
              <a:ext uri="{FF2B5EF4-FFF2-40B4-BE49-F238E27FC236}">
                <a16:creationId xmlns:a16="http://schemas.microsoft.com/office/drawing/2014/main" id="{501ADC89-0796-82F4-57B7-92F8E59CD5D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0008" y="4478188"/>
            <a:ext cx="493713" cy="53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2E8FB7B8-DD69-C3A2-06D0-9C74B60BE93F}"/>
              </a:ext>
            </a:extLst>
          </p:cNvPr>
          <p:cNvSpPr txBox="1"/>
          <p:nvPr/>
        </p:nvSpPr>
        <p:spPr>
          <a:xfrm>
            <a:off x="3518567" y="4509120"/>
            <a:ext cx="2527574" cy="149271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GB"/>
            </a:defPPr>
            <a:lvl1pPr algn="just">
              <a:defRPr sz="1300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        Создана ООПТ местного значения в Афанасьевском муниципальном округе – охраняемый природный комплекс </a:t>
            </a:r>
            <a:r>
              <a:rPr lang="ru-RU" b="1" dirty="0">
                <a:solidFill>
                  <a:srgbClr val="0070C0"/>
                </a:solidFill>
              </a:rPr>
              <a:t>«Экологическая тропа здоровья» </a:t>
            </a:r>
          </a:p>
          <a:p>
            <a:r>
              <a:rPr lang="ru-RU" dirty="0"/>
              <a:t>площадью</a:t>
            </a:r>
            <a:r>
              <a:rPr lang="ru-RU" b="1" dirty="0">
                <a:solidFill>
                  <a:srgbClr val="0070C0"/>
                </a:solidFill>
              </a:rPr>
              <a:t> 51 га</a:t>
            </a:r>
            <a:endParaRPr lang="ru-RU" b="1" dirty="0"/>
          </a:p>
        </p:txBody>
      </p:sp>
      <p:graphicFrame>
        <p:nvGraphicFramePr>
          <p:cNvPr id="25" name="Диаграмма 24">
            <a:extLst>
              <a:ext uri="{FF2B5EF4-FFF2-40B4-BE49-F238E27FC236}">
                <a16:creationId xmlns:a16="http://schemas.microsoft.com/office/drawing/2014/main" id="{0E2BC084-EFAD-3D26-4472-FE4692CD150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01057620"/>
              </p:ext>
            </p:extLst>
          </p:nvPr>
        </p:nvGraphicFramePr>
        <p:xfrm>
          <a:off x="4099" y="1628801"/>
          <a:ext cx="4294021" cy="47665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E002603D-4669-435B-B149-8A2E014E6C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82818" y="1105742"/>
            <a:ext cx="2830553" cy="318226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9542B1-A583-1AB9-D0BE-5806AE531417}"/>
              </a:ext>
            </a:extLst>
          </p:cNvPr>
          <p:cNvSpPr txBox="1"/>
          <p:nvPr/>
        </p:nvSpPr>
        <p:spPr>
          <a:xfrm>
            <a:off x="3528867" y="3315512"/>
            <a:ext cx="2815649" cy="10926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300" dirty="0">
                <a:solidFill>
                  <a:schemeClr val="tx1"/>
                </a:solidFill>
              </a:rPr>
              <a:t>     Созданы охранные зоны памятников природы регионального значения </a:t>
            </a:r>
            <a:r>
              <a:rPr lang="ru-RU" sz="1300" b="1" dirty="0">
                <a:solidFill>
                  <a:srgbClr val="0070C0"/>
                </a:solidFill>
              </a:rPr>
              <a:t>«Беляевский бор», «Красавинский сосновый бор»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C9D652C-315E-4356-811A-1BD33DF1F08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03848" y="1244905"/>
            <a:ext cx="3024336" cy="1927437"/>
          </a:xfrm>
          <a:prstGeom prst="rect">
            <a:avLst/>
          </a:prstGeom>
        </p:spPr>
      </p:pic>
      <p:sp>
        <p:nvSpPr>
          <p:cNvPr id="8" name="TextBox 21">
            <a:extLst>
              <a:ext uri="{FF2B5EF4-FFF2-40B4-BE49-F238E27FC236}">
                <a16:creationId xmlns:a16="http://schemas.microsoft.com/office/drawing/2014/main" id="{57C8A53E-027F-4789-AA3A-9155CB0CC586}"/>
              </a:ext>
            </a:extLst>
          </p:cNvPr>
          <p:cNvSpPr txBox="1"/>
          <p:nvPr/>
        </p:nvSpPr>
        <p:spPr>
          <a:xfrm>
            <a:off x="3574611" y="952517"/>
            <a:ext cx="1994777" cy="29238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1300" b="1" dirty="0">
                <a:solidFill>
                  <a:srgbClr val="0070C0"/>
                </a:solidFill>
                <a:latin typeface="Arial" charset="0"/>
                <a:ea typeface="Microsoft YaHei" charset="-122"/>
              </a:rPr>
              <a:t>«Красавинский бор»</a:t>
            </a:r>
          </a:p>
        </p:txBody>
      </p:sp>
      <p:pic>
        <p:nvPicPr>
          <p:cNvPr id="11" name="Рисунок 2">
            <a:extLst>
              <a:ext uri="{FF2B5EF4-FFF2-40B4-BE49-F238E27FC236}">
                <a16:creationId xmlns:a16="http://schemas.microsoft.com/office/drawing/2014/main" id="{94EE4D30-2E2A-6346-B932-FDA2F4C2E45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99" y="3254052"/>
            <a:ext cx="493713" cy="53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3"/>
          <p:cNvSpPr>
            <a:spLocks noChangeArrowheads="1"/>
          </p:cNvSpPr>
          <p:nvPr/>
        </p:nvSpPr>
        <p:spPr bwMode="auto">
          <a:xfrm>
            <a:off x="179512" y="5036878"/>
            <a:ext cx="4715290" cy="865675"/>
          </a:xfrm>
          <a:custGeom>
            <a:avLst/>
            <a:gdLst>
              <a:gd name="T0" fmla="*/ 18307 w 3643313"/>
              <a:gd name="T1" fmla="*/ 0 h 1500187"/>
              <a:gd name="T2" fmla="*/ 266762 w 3643313"/>
              <a:gd name="T3" fmla="*/ 0 h 1500187"/>
              <a:gd name="T4" fmla="*/ 266762 w 3643313"/>
              <a:gd name="T5" fmla="*/ 0 h 1500187"/>
              <a:gd name="T6" fmla="*/ 266762 w 3643313"/>
              <a:gd name="T7" fmla="*/ 43201 h 1500187"/>
              <a:gd name="T8" fmla="*/ 248455 w 3643313"/>
              <a:gd name="T9" fmla="*/ 51841 h 1500187"/>
              <a:gd name="T10" fmla="*/ 0 w 3643313"/>
              <a:gd name="T11" fmla="*/ 51841 h 1500187"/>
              <a:gd name="T12" fmla="*/ 0 w 3643313"/>
              <a:gd name="T13" fmla="*/ 51841 h 1500187"/>
              <a:gd name="T14" fmla="*/ 0 w 3643313"/>
              <a:gd name="T15" fmla="*/ 8641 h 1500187"/>
              <a:gd name="T16" fmla="*/ 18307 w 3643313"/>
              <a:gd name="T17" fmla="*/ 0 h 150018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643313"/>
              <a:gd name="T28" fmla="*/ 0 h 1500187"/>
              <a:gd name="T29" fmla="*/ 3643313 w 3643313"/>
              <a:gd name="T30" fmla="*/ 1500187 h 150018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643313" h="1500187">
                <a:moveTo>
                  <a:pt x="250036" y="0"/>
                </a:moveTo>
                <a:lnTo>
                  <a:pt x="3643313" y="0"/>
                </a:lnTo>
                <a:lnTo>
                  <a:pt x="3643313" y="1250151"/>
                </a:lnTo>
                <a:cubicBezTo>
                  <a:pt x="3643313" y="1388242"/>
                  <a:pt x="3531368" y="1500187"/>
                  <a:pt x="3393277" y="1500187"/>
                </a:cubicBezTo>
                <a:lnTo>
                  <a:pt x="0" y="1500187"/>
                </a:lnTo>
                <a:lnTo>
                  <a:pt x="0" y="250036"/>
                </a:lnTo>
                <a:cubicBezTo>
                  <a:pt x="0" y="111945"/>
                  <a:pt x="111945" y="0"/>
                  <a:pt x="250036" y="0"/>
                </a:cubicBezTo>
                <a:close/>
              </a:path>
            </a:pathLst>
          </a:custGeom>
          <a:solidFill>
            <a:srgbClr val="FFFFFF"/>
          </a:solidFill>
          <a:ln w="19050">
            <a:solidFill>
              <a:srgbClr val="17375E">
                <a:alpha val="72940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" name="Freeform 13"/>
          <p:cNvSpPr>
            <a:spLocks noChangeArrowheads="1"/>
          </p:cNvSpPr>
          <p:nvPr/>
        </p:nvSpPr>
        <p:spPr bwMode="auto">
          <a:xfrm>
            <a:off x="179512" y="2204864"/>
            <a:ext cx="4405285" cy="733144"/>
          </a:xfrm>
          <a:custGeom>
            <a:avLst/>
            <a:gdLst>
              <a:gd name="T0" fmla="*/ 1218979 w 3643313"/>
              <a:gd name="T1" fmla="*/ 0 h 1500187"/>
              <a:gd name="T2" fmla="*/ 17761903 w 3643313"/>
              <a:gd name="T3" fmla="*/ 0 h 1500187"/>
              <a:gd name="T4" fmla="*/ 17761903 w 3643313"/>
              <a:gd name="T5" fmla="*/ 0 h 1500187"/>
              <a:gd name="T6" fmla="*/ 17761903 w 3643313"/>
              <a:gd name="T7" fmla="*/ 10726 h 1500187"/>
              <a:gd name="T8" fmla="*/ 16542920 w 3643313"/>
              <a:gd name="T9" fmla="*/ 12871 h 1500187"/>
              <a:gd name="T10" fmla="*/ 0 w 3643313"/>
              <a:gd name="T11" fmla="*/ 12871 h 1500187"/>
              <a:gd name="T12" fmla="*/ 0 w 3643313"/>
              <a:gd name="T13" fmla="*/ 12871 h 1500187"/>
              <a:gd name="T14" fmla="*/ 0 w 3643313"/>
              <a:gd name="T15" fmla="*/ 2145 h 1500187"/>
              <a:gd name="T16" fmla="*/ 1218979 w 3643313"/>
              <a:gd name="T17" fmla="*/ 0 h 150018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643313"/>
              <a:gd name="T28" fmla="*/ 0 h 1500187"/>
              <a:gd name="T29" fmla="*/ 3643313 w 3643313"/>
              <a:gd name="T30" fmla="*/ 1500187 h 150018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643313" h="1500187">
                <a:moveTo>
                  <a:pt x="250036" y="0"/>
                </a:moveTo>
                <a:lnTo>
                  <a:pt x="3643313" y="0"/>
                </a:lnTo>
                <a:lnTo>
                  <a:pt x="3643313" y="1250151"/>
                </a:lnTo>
                <a:cubicBezTo>
                  <a:pt x="3643313" y="1388242"/>
                  <a:pt x="3531368" y="1500187"/>
                  <a:pt x="3393277" y="1500187"/>
                </a:cubicBezTo>
                <a:lnTo>
                  <a:pt x="0" y="1500187"/>
                </a:lnTo>
                <a:lnTo>
                  <a:pt x="0" y="250036"/>
                </a:lnTo>
                <a:cubicBezTo>
                  <a:pt x="0" y="111945"/>
                  <a:pt x="111945" y="0"/>
                  <a:pt x="250036" y="0"/>
                </a:cubicBezTo>
                <a:close/>
              </a:path>
            </a:pathLst>
          </a:custGeom>
          <a:solidFill>
            <a:srgbClr val="FFFFFF"/>
          </a:solidFill>
          <a:ln w="19050">
            <a:solidFill>
              <a:srgbClr val="17375E">
                <a:alpha val="72940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" name="Text Box 14"/>
          <p:cNvSpPr txBox="1">
            <a:spLocks noChangeArrowheads="1"/>
          </p:cNvSpPr>
          <p:nvPr/>
        </p:nvSpPr>
        <p:spPr bwMode="auto">
          <a:xfrm>
            <a:off x="187365" y="2203544"/>
            <a:ext cx="4355513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indent="358775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lnSpc>
                <a:spcPts val="1800"/>
              </a:lnSpc>
              <a:buClrTx/>
            </a:pPr>
            <a:r>
              <a:rPr lang="ru-RU" altLang="ru-RU" sz="1400" dirty="0">
                <a:solidFill>
                  <a:srgbClr val="000000"/>
                </a:solidFill>
              </a:rPr>
              <a:t>Выявлено </a:t>
            </a:r>
            <a:r>
              <a:rPr lang="ru-RU" altLang="ru-RU" sz="1400" b="1" dirty="0">
                <a:solidFill>
                  <a:srgbClr val="0070C0"/>
                </a:solidFill>
              </a:rPr>
              <a:t>115</a:t>
            </a:r>
            <a:r>
              <a:rPr lang="ru-RU" altLang="ru-RU" sz="1400" dirty="0">
                <a:solidFill>
                  <a:srgbClr val="000000"/>
                </a:solidFill>
              </a:rPr>
              <a:t> нарушений законодательства в области охраны и использования животного мира, охоты и сохранения охотничьих ресурсов </a:t>
            </a:r>
          </a:p>
        </p:txBody>
      </p:sp>
      <p:sp>
        <p:nvSpPr>
          <p:cNvPr id="38" name="Freeform 13">
            <a:extLst>
              <a:ext uri="{FF2B5EF4-FFF2-40B4-BE49-F238E27FC236}">
                <a16:creationId xmlns:a16="http://schemas.microsoft.com/office/drawing/2014/main" id="{4FD6906A-330E-496A-9F6B-6D04F889AE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512" y="6044990"/>
            <a:ext cx="4715290" cy="696378"/>
          </a:xfrm>
          <a:custGeom>
            <a:avLst/>
            <a:gdLst>
              <a:gd name="T0" fmla="*/ 1218979 w 3643313"/>
              <a:gd name="T1" fmla="*/ 0 h 1500187"/>
              <a:gd name="T2" fmla="*/ 17761903 w 3643313"/>
              <a:gd name="T3" fmla="*/ 0 h 1500187"/>
              <a:gd name="T4" fmla="*/ 17761903 w 3643313"/>
              <a:gd name="T5" fmla="*/ 0 h 1500187"/>
              <a:gd name="T6" fmla="*/ 17761903 w 3643313"/>
              <a:gd name="T7" fmla="*/ 10726 h 1500187"/>
              <a:gd name="T8" fmla="*/ 16542920 w 3643313"/>
              <a:gd name="T9" fmla="*/ 12871 h 1500187"/>
              <a:gd name="T10" fmla="*/ 0 w 3643313"/>
              <a:gd name="T11" fmla="*/ 12871 h 1500187"/>
              <a:gd name="T12" fmla="*/ 0 w 3643313"/>
              <a:gd name="T13" fmla="*/ 12871 h 1500187"/>
              <a:gd name="T14" fmla="*/ 0 w 3643313"/>
              <a:gd name="T15" fmla="*/ 2145 h 1500187"/>
              <a:gd name="T16" fmla="*/ 1218979 w 3643313"/>
              <a:gd name="T17" fmla="*/ 0 h 150018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643313"/>
              <a:gd name="T28" fmla="*/ 0 h 1500187"/>
              <a:gd name="T29" fmla="*/ 3643313 w 3643313"/>
              <a:gd name="T30" fmla="*/ 1500187 h 150018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643313" h="1500187">
                <a:moveTo>
                  <a:pt x="250036" y="0"/>
                </a:moveTo>
                <a:lnTo>
                  <a:pt x="3643313" y="0"/>
                </a:lnTo>
                <a:lnTo>
                  <a:pt x="3643313" y="1250151"/>
                </a:lnTo>
                <a:cubicBezTo>
                  <a:pt x="3643313" y="1388242"/>
                  <a:pt x="3531368" y="1500187"/>
                  <a:pt x="3393277" y="1500187"/>
                </a:cubicBezTo>
                <a:lnTo>
                  <a:pt x="0" y="1500187"/>
                </a:lnTo>
                <a:lnTo>
                  <a:pt x="0" y="250036"/>
                </a:lnTo>
                <a:cubicBezTo>
                  <a:pt x="0" y="111945"/>
                  <a:pt x="111945" y="0"/>
                  <a:pt x="250036" y="0"/>
                </a:cubicBezTo>
                <a:close/>
              </a:path>
            </a:pathLst>
          </a:custGeom>
          <a:solidFill>
            <a:srgbClr val="FFFFFF"/>
          </a:solidFill>
          <a:ln w="19050">
            <a:solidFill>
              <a:srgbClr val="17375E">
                <a:alpha val="72940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pPr lvl="0" algn="just" defTabSz="914400">
              <a:buClrTx/>
              <a:buSzTx/>
              <a:defRPr/>
            </a:pPr>
            <a:r>
              <a:rPr lang="ru-RU" sz="1400" dirty="0">
                <a:solidFill>
                  <a:schemeClr val="tx1"/>
                </a:solidFill>
                <a:cs typeface="Times New Roman" pitchFamily="18" charset="0"/>
              </a:rPr>
              <a:t>     </a:t>
            </a:r>
            <a:r>
              <a:rPr lang="ru-RU" sz="1200" dirty="0">
                <a:solidFill>
                  <a:schemeClr val="tx1"/>
                </a:solidFill>
                <a:cs typeface="Times New Roman" pitchFamily="18" charset="0"/>
              </a:rPr>
              <a:t>  </a:t>
            </a:r>
            <a:r>
              <a:rPr lang="ru-RU" sz="1400" dirty="0">
                <a:solidFill>
                  <a:schemeClr val="tx1"/>
                </a:solidFill>
                <a:cs typeface="Times New Roman" pitchFamily="18" charset="0"/>
              </a:rPr>
              <a:t>Физическим лицам выдано  </a:t>
            </a:r>
            <a:r>
              <a:rPr lang="ru-RU" altLang="ru-RU" sz="1400" b="1" dirty="0">
                <a:solidFill>
                  <a:srgbClr val="0070C0"/>
                </a:solidFill>
              </a:rPr>
              <a:t>7134</a:t>
            </a:r>
            <a:r>
              <a:rPr lang="ru-RU" sz="1400" dirty="0">
                <a:solidFill>
                  <a:schemeClr val="tx1"/>
                </a:solidFill>
                <a:cs typeface="Times New Roman" pitchFamily="18" charset="0"/>
              </a:rPr>
              <a:t>  разрешения на </a:t>
            </a:r>
          </a:p>
          <a:p>
            <a:pPr lvl="0" algn="just" defTabSz="914400">
              <a:buClrTx/>
              <a:buSzTx/>
              <a:defRPr/>
            </a:pPr>
            <a:r>
              <a:rPr lang="ru-RU" sz="1400" dirty="0">
                <a:solidFill>
                  <a:schemeClr val="tx1"/>
                </a:solidFill>
                <a:cs typeface="Times New Roman" pitchFamily="18" charset="0"/>
              </a:rPr>
              <a:t>добычу охотничьих ресурсов в общедоступных </a:t>
            </a:r>
          </a:p>
          <a:p>
            <a:pPr lvl="0" algn="just" defTabSz="914400">
              <a:buClrTx/>
              <a:buSzTx/>
              <a:defRPr/>
            </a:pPr>
            <a:r>
              <a:rPr lang="ru-RU" sz="1400" dirty="0">
                <a:solidFill>
                  <a:schemeClr val="tx1"/>
                </a:solidFill>
                <a:cs typeface="Times New Roman" pitchFamily="18" charset="0"/>
              </a:rPr>
              <a:t>Охотничьих угодьях</a:t>
            </a:r>
          </a:p>
        </p:txBody>
      </p:sp>
      <p:sp>
        <p:nvSpPr>
          <p:cNvPr id="42" name="Freeform 13"/>
          <p:cNvSpPr>
            <a:spLocks noChangeArrowheads="1"/>
          </p:cNvSpPr>
          <p:nvPr/>
        </p:nvSpPr>
        <p:spPr bwMode="auto">
          <a:xfrm>
            <a:off x="179512" y="1340768"/>
            <a:ext cx="2185610" cy="699289"/>
          </a:xfrm>
          <a:custGeom>
            <a:avLst/>
            <a:gdLst>
              <a:gd name="T0" fmla="*/ 1663 w 3643313"/>
              <a:gd name="T1" fmla="*/ 0 h 1500187"/>
              <a:gd name="T2" fmla="*/ 24237 w 3643313"/>
              <a:gd name="T3" fmla="*/ 0 h 1500187"/>
              <a:gd name="T4" fmla="*/ 24237 w 3643313"/>
              <a:gd name="T5" fmla="*/ 0 h 1500187"/>
              <a:gd name="T6" fmla="*/ 24237 w 3643313"/>
              <a:gd name="T7" fmla="*/ 10726 h 1500187"/>
              <a:gd name="T8" fmla="*/ 22574 w 3643313"/>
              <a:gd name="T9" fmla="*/ 12871 h 1500187"/>
              <a:gd name="T10" fmla="*/ 0 w 3643313"/>
              <a:gd name="T11" fmla="*/ 12871 h 1500187"/>
              <a:gd name="T12" fmla="*/ 0 w 3643313"/>
              <a:gd name="T13" fmla="*/ 12871 h 1500187"/>
              <a:gd name="T14" fmla="*/ 0 w 3643313"/>
              <a:gd name="T15" fmla="*/ 2145 h 1500187"/>
              <a:gd name="T16" fmla="*/ 1663 w 3643313"/>
              <a:gd name="T17" fmla="*/ 0 h 150018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643313"/>
              <a:gd name="T28" fmla="*/ 0 h 1500187"/>
              <a:gd name="T29" fmla="*/ 3643313 w 3643313"/>
              <a:gd name="T30" fmla="*/ 1500187 h 150018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643313" h="1500187">
                <a:moveTo>
                  <a:pt x="250036" y="0"/>
                </a:moveTo>
                <a:lnTo>
                  <a:pt x="3643313" y="0"/>
                </a:lnTo>
                <a:lnTo>
                  <a:pt x="3643313" y="1250151"/>
                </a:lnTo>
                <a:cubicBezTo>
                  <a:pt x="3643313" y="1388242"/>
                  <a:pt x="3531368" y="1500187"/>
                  <a:pt x="3393277" y="1500187"/>
                </a:cubicBezTo>
                <a:lnTo>
                  <a:pt x="0" y="1500187"/>
                </a:lnTo>
                <a:lnTo>
                  <a:pt x="0" y="250036"/>
                </a:lnTo>
                <a:cubicBezTo>
                  <a:pt x="0" y="111945"/>
                  <a:pt x="111945" y="0"/>
                  <a:pt x="250036" y="0"/>
                </a:cubicBezTo>
                <a:close/>
              </a:path>
            </a:pathLst>
          </a:custGeom>
          <a:solidFill>
            <a:srgbClr val="FFFFFF"/>
          </a:solidFill>
          <a:ln w="19050">
            <a:solidFill>
              <a:srgbClr val="17375E">
                <a:alpha val="72940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3" name="Text Box 14"/>
          <p:cNvSpPr txBox="1">
            <a:spLocks noChangeArrowheads="1"/>
          </p:cNvSpPr>
          <p:nvPr/>
        </p:nvSpPr>
        <p:spPr bwMode="auto">
          <a:xfrm>
            <a:off x="179512" y="1296471"/>
            <a:ext cx="2228628" cy="764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lnSpc>
                <a:spcPts val="1800"/>
              </a:lnSpc>
              <a:buClrTx/>
            </a:pPr>
            <a:r>
              <a:rPr lang="ru-RU" altLang="ru-RU" sz="1400" dirty="0">
                <a:solidFill>
                  <a:srgbClr val="000000"/>
                </a:solidFill>
              </a:rPr>
              <a:t> Проведено </a:t>
            </a:r>
            <a:r>
              <a:rPr lang="ru-RU" altLang="ru-RU" sz="1400" b="1" dirty="0">
                <a:solidFill>
                  <a:srgbClr val="0070C0"/>
                </a:solidFill>
              </a:rPr>
              <a:t>2391 </a:t>
            </a:r>
            <a:r>
              <a:rPr lang="ru-RU" altLang="ru-RU" sz="1400" dirty="0">
                <a:solidFill>
                  <a:srgbClr val="000000"/>
                </a:solidFill>
              </a:rPr>
              <a:t>контрольно-надзорное мероприятие</a:t>
            </a:r>
          </a:p>
        </p:txBody>
      </p:sp>
      <p:sp>
        <p:nvSpPr>
          <p:cNvPr id="44" name="Freeform 13"/>
          <p:cNvSpPr>
            <a:spLocks noChangeArrowheads="1"/>
          </p:cNvSpPr>
          <p:nvPr/>
        </p:nvSpPr>
        <p:spPr bwMode="auto">
          <a:xfrm>
            <a:off x="2448735" y="1340768"/>
            <a:ext cx="2123265" cy="708372"/>
          </a:xfrm>
          <a:custGeom>
            <a:avLst/>
            <a:gdLst>
              <a:gd name="T0" fmla="*/ 1438 w 3643313"/>
              <a:gd name="T1" fmla="*/ 0 h 1500187"/>
              <a:gd name="T2" fmla="*/ 20956 w 3643313"/>
              <a:gd name="T3" fmla="*/ 0 h 1500187"/>
              <a:gd name="T4" fmla="*/ 20956 w 3643313"/>
              <a:gd name="T5" fmla="*/ 0 h 1500187"/>
              <a:gd name="T6" fmla="*/ 20956 w 3643313"/>
              <a:gd name="T7" fmla="*/ 10726 h 1500187"/>
              <a:gd name="T8" fmla="*/ 19517 w 3643313"/>
              <a:gd name="T9" fmla="*/ 12871 h 1500187"/>
              <a:gd name="T10" fmla="*/ 0 w 3643313"/>
              <a:gd name="T11" fmla="*/ 12871 h 1500187"/>
              <a:gd name="T12" fmla="*/ 0 w 3643313"/>
              <a:gd name="T13" fmla="*/ 12871 h 1500187"/>
              <a:gd name="T14" fmla="*/ 0 w 3643313"/>
              <a:gd name="T15" fmla="*/ 2145 h 1500187"/>
              <a:gd name="T16" fmla="*/ 1438 w 3643313"/>
              <a:gd name="T17" fmla="*/ 0 h 150018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643313"/>
              <a:gd name="T28" fmla="*/ 0 h 1500187"/>
              <a:gd name="T29" fmla="*/ 3643313 w 3643313"/>
              <a:gd name="T30" fmla="*/ 1500187 h 150018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643313" h="1500187">
                <a:moveTo>
                  <a:pt x="250036" y="0"/>
                </a:moveTo>
                <a:lnTo>
                  <a:pt x="3643313" y="0"/>
                </a:lnTo>
                <a:lnTo>
                  <a:pt x="3643313" y="1250151"/>
                </a:lnTo>
                <a:cubicBezTo>
                  <a:pt x="3643313" y="1388242"/>
                  <a:pt x="3531368" y="1500187"/>
                  <a:pt x="3393277" y="1500187"/>
                </a:cubicBezTo>
                <a:lnTo>
                  <a:pt x="0" y="1500187"/>
                </a:lnTo>
                <a:lnTo>
                  <a:pt x="0" y="250036"/>
                </a:lnTo>
                <a:cubicBezTo>
                  <a:pt x="0" y="111945"/>
                  <a:pt x="111945" y="0"/>
                  <a:pt x="250036" y="0"/>
                </a:cubicBezTo>
                <a:close/>
              </a:path>
            </a:pathLst>
          </a:custGeom>
          <a:solidFill>
            <a:srgbClr val="FFFFFF"/>
          </a:solidFill>
          <a:ln w="19050">
            <a:solidFill>
              <a:srgbClr val="17375E">
                <a:alpha val="72940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45" name="Text Box 14"/>
          <p:cNvSpPr txBox="1">
            <a:spLocks noChangeArrowheads="1"/>
          </p:cNvSpPr>
          <p:nvPr/>
        </p:nvSpPr>
        <p:spPr bwMode="auto">
          <a:xfrm>
            <a:off x="2448735" y="1293709"/>
            <a:ext cx="2123265" cy="7870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lnSpc>
                <a:spcPts val="1800"/>
              </a:lnSpc>
              <a:buClrTx/>
            </a:pPr>
            <a:r>
              <a:rPr lang="ru-RU" altLang="ru-RU" sz="1600" dirty="0">
                <a:solidFill>
                  <a:srgbClr val="000000"/>
                </a:solidFill>
              </a:rPr>
              <a:t>Изъято </a:t>
            </a:r>
          </a:p>
          <a:p>
            <a:pPr algn="ctr" eaLnBrk="1" hangingPunct="1">
              <a:lnSpc>
                <a:spcPts val="1800"/>
              </a:lnSpc>
              <a:buClrTx/>
            </a:pPr>
            <a:r>
              <a:rPr lang="ru-RU" altLang="ru-RU" sz="1600" b="1" dirty="0">
                <a:solidFill>
                  <a:srgbClr val="0070C0"/>
                </a:solidFill>
              </a:rPr>
              <a:t>8</a:t>
            </a:r>
            <a:r>
              <a:rPr lang="ru-RU" altLang="ru-RU" sz="1600" dirty="0">
                <a:solidFill>
                  <a:srgbClr val="000000"/>
                </a:solidFill>
              </a:rPr>
              <a:t> единиц охотничьего оружия</a:t>
            </a:r>
          </a:p>
        </p:txBody>
      </p:sp>
      <p:sp>
        <p:nvSpPr>
          <p:cNvPr id="48" name="Text Box 47"/>
          <p:cNvSpPr txBox="1">
            <a:spLocks noChangeArrowheads="1"/>
          </p:cNvSpPr>
          <p:nvPr/>
        </p:nvSpPr>
        <p:spPr bwMode="auto">
          <a:xfrm>
            <a:off x="160647" y="5013176"/>
            <a:ext cx="4734155" cy="95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just" eaLnBrk="1" hangingPunct="1">
              <a:buClrTx/>
              <a:buFontTx/>
              <a:buNone/>
            </a:pPr>
            <a:r>
              <a:rPr lang="ru-RU" altLang="ru-RU" sz="1400" dirty="0">
                <a:solidFill>
                  <a:srgbClr val="000000"/>
                </a:solidFill>
              </a:rPr>
              <a:t>       На нарушителей законодательства наложено штрафов на сумму </a:t>
            </a:r>
            <a:r>
              <a:rPr lang="ru-RU" altLang="ru-RU" sz="1400" b="1" dirty="0">
                <a:solidFill>
                  <a:srgbClr val="0070C0"/>
                </a:solidFill>
              </a:rPr>
              <a:t>27</a:t>
            </a:r>
            <a:r>
              <a:rPr lang="ru-RU" altLang="ru-RU" sz="1400" dirty="0">
                <a:solidFill>
                  <a:srgbClr val="0070C0"/>
                </a:solidFill>
              </a:rPr>
              <a:t> </a:t>
            </a:r>
            <a:r>
              <a:rPr lang="ru-RU" altLang="ru-RU" sz="1400" dirty="0">
                <a:solidFill>
                  <a:srgbClr val="000000"/>
                </a:solidFill>
              </a:rPr>
              <a:t>тыс. руб., взыскано штрафов - на </a:t>
            </a:r>
            <a:r>
              <a:rPr lang="ru-RU" altLang="ru-RU" sz="1400" b="1" dirty="0">
                <a:solidFill>
                  <a:srgbClr val="0070C0"/>
                </a:solidFill>
              </a:rPr>
              <a:t>13,8</a:t>
            </a:r>
            <a:r>
              <a:rPr lang="ru-RU" altLang="ru-RU" sz="1400" dirty="0">
                <a:solidFill>
                  <a:srgbClr val="000000"/>
                </a:solidFill>
              </a:rPr>
              <a:t> тыс. руб., предъявлено исков - на </a:t>
            </a:r>
            <a:r>
              <a:rPr lang="ru-RU" altLang="ru-RU" sz="1400" b="1" dirty="0">
                <a:solidFill>
                  <a:srgbClr val="0070C0"/>
                </a:solidFill>
              </a:rPr>
              <a:t>33,0</a:t>
            </a:r>
            <a:r>
              <a:rPr lang="ru-RU" altLang="ru-RU" sz="1400" dirty="0">
                <a:solidFill>
                  <a:srgbClr val="0070C0"/>
                </a:solidFill>
              </a:rPr>
              <a:t> </a:t>
            </a:r>
            <a:r>
              <a:rPr lang="ru-RU" altLang="ru-RU" sz="1400" dirty="0">
                <a:solidFill>
                  <a:srgbClr val="000000"/>
                </a:solidFill>
              </a:rPr>
              <a:t>тыс. руб., взыскано исков - на </a:t>
            </a:r>
            <a:r>
              <a:rPr lang="ru-RU" altLang="ru-RU" sz="1400" b="1" dirty="0">
                <a:solidFill>
                  <a:srgbClr val="0070C0"/>
                </a:solidFill>
              </a:rPr>
              <a:t>33,0</a:t>
            </a:r>
            <a:r>
              <a:rPr lang="ru-RU" altLang="ru-RU" sz="1400" dirty="0">
                <a:solidFill>
                  <a:srgbClr val="000000"/>
                </a:solidFill>
              </a:rPr>
              <a:t> тыс. руб.</a:t>
            </a:r>
          </a:p>
        </p:txBody>
      </p:sp>
      <p:sp>
        <p:nvSpPr>
          <p:cNvPr id="49" name="Oval 24"/>
          <p:cNvSpPr>
            <a:spLocks noChangeArrowheads="1"/>
          </p:cNvSpPr>
          <p:nvPr/>
        </p:nvSpPr>
        <p:spPr bwMode="auto">
          <a:xfrm>
            <a:off x="179512" y="5036878"/>
            <a:ext cx="249684" cy="223843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  <p:sp>
        <p:nvSpPr>
          <p:cNvPr id="50" name="Oval 24"/>
          <p:cNvSpPr>
            <a:spLocks noChangeArrowheads="1"/>
          </p:cNvSpPr>
          <p:nvPr/>
        </p:nvSpPr>
        <p:spPr bwMode="auto">
          <a:xfrm>
            <a:off x="179512" y="6044990"/>
            <a:ext cx="249684" cy="223843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sz="2000" dirty="0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  <p:sp>
        <p:nvSpPr>
          <p:cNvPr id="51" name="Oval 24"/>
          <p:cNvSpPr>
            <a:spLocks noChangeArrowheads="1"/>
          </p:cNvSpPr>
          <p:nvPr/>
        </p:nvSpPr>
        <p:spPr bwMode="auto">
          <a:xfrm>
            <a:off x="179512" y="2204864"/>
            <a:ext cx="249684" cy="241796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  <p:sp>
        <p:nvSpPr>
          <p:cNvPr id="52" name="Oval 24"/>
          <p:cNvSpPr>
            <a:spLocks noChangeArrowheads="1"/>
          </p:cNvSpPr>
          <p:nvPr/>
        </p:nvSpPr>
        <p:spPr bwMode="auto">
          <a:xfrm>
            <a:off x="179512" y="1340768"/>
            <a:ext cx="249684" cy="241796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  <p:sp>
        <p:nvSpPr>
          <p:cNvPr id="53" name="Oval 24"/>
          <p:cNvSpPr>
            <a:spLocks noChangeArrowheads="1"/>
          </p:cNvSpPr>
          <p:nvPr/>
        </p:nvSpPr>
        <p:spPr bwMode="auto">
          <a:xfrm>
            <a:off x="2448735" y="1340768"/>
            <a:ext cx="249684" cy="241796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  <p:sp>
        <p:nvSpPr>
          <p:cNvPr id="55" name="Text Box 4"/>
          <p:cNvSpPr txBox="1">
            <a:spLocks noChangeArrowheads="1"/>
          </p:cNvSpPr>
          <p:nvPr/>
        </p:nvSpPr>
        <p:spPr bwMode="auto">
          <a:xfrm>
            <a:off x="8342118" y="6520259"/>
            <a:ext cx="766386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r" eaLnBrk="1" hangingPunct="1">
              <a:buClrTx/>
              <a:buFontTx/>
              <a:buNone/>
            </a:pPr>
            <a:fld id="{AA69F743-9D54-420E-9ACD-E89599FFFA34}" type="slidenum">
              <a:rPr lang="ru-RU" altLang="ru-RU" sz="1200">
                <a:solidFill>
                  <a:srgbClr val="898989"/>
                </a:solidFill>
                <a:latin typeface="Calibri" pitchFamily="32" charset="0"/>
              </a:rPr>
              <a:pPr algn="r" eaLnBrk="1" hangingPunct="1">
                <a:buClrTx/>
                <a:buFontTx/>
                <a:buNone/>
              </a:pPr>
              <a:t>9</a:t>
            </a:fld>
            <a:endParaRPr lang="ru-RU" altLang="ru-RU" sz="1200" dirty="0">
              <a:solidFill>
                <a:srgbClr val="898989"/>
              </a:solidFill>
              <a:latin typeface="Calibri" pitchFamily="32" charset="0"/>
            </a:endParaRPr>
          </a:p>
        </p:txBody>
      </p:sp>
      <p:sp>
        <p:nvSpPr>
          <p:cNvPr id="69" name="Freeform 13"/>
          <p:cNvSpPr>
            <a:spLocks noChangeArrowheads="1"/>
          </p:cNvSpPr>
          <p:nvPr/>
        </p:nvSpPr>
        <p:spPr bwMode="auto">
          <a:xfrm>
            <a:off x="4894802" y="2204863"/>
            <a:ext cx="4069686" cy="753791"/>
          </a:xfrm>
          <a:custGeom>
            <a:avLst/>
            <a:gdLst>
              <a:gd name="T0" fmla="*/ 1438 w 3643313"/>
              <a:gd name="T1" fmla="*/ 0 h 1500187"/>
              <a:gd name="T2" fmla="*/ 20956 w 3643313"/>
              <a:gd name="T3" fmla="*/ 0 h 1500187"/>
              <a:gd name="T4" fmla="*/ 20956 w 3643313"/>
              <a:gd name="T5" fmla="*/ 0 h 1500187"/>
              <a:gd name="T6" fmla="*/ 20956 w 3643313"/>
              <a:gd name="T7" fmla="*/ 10726 h 1500187"/>
              <a:gd name="T8" fmla="*/ 19517 w 3643313"/>
              <a:gd name="T9" fmla="*/ 12871 h 1500187"/>
              <a:gd name="T10" fmla="*/ 0 w 3643313"/>
              <a:gd name="T11" fmla="*/ 12871 h 1500187"/>
              <a:gd name="T12" fmla="*/ 0 w 3643313"/>
              <a:gd name="T13" fmla="*/ 12871 h 1500187"/>
              <a:gd name="T14" fmla="*/ 0 w 3643313"/>
              <a:gd name="T15" fmla="*/ 2145 h 1500187"/>
              <a:gd name="T16" fmla="*/ 1438 w 3643313"/>
              <a:gd name="T17" fmla="*/ 0 h 150018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643313"/>
              <a:gd name="T28" fmla="*/ 0 h 1500187"/>
              <a:gd name="T29" fmla="*/ 3643313 w 3643313"/>
              <a:gd name="T30" fmla="*/ 1500187 h 150018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643313" h="1500187">
                <a:moveTo>
                  <a:pt x="250036" y="0"/>
                </a:moveTo>
                <a:lnTo>
                  <a:pt x="3643313" y="0"/>
                </a:lnTo>
                <a:lnTo>
                  <a:pt x="3643313" y="1250151"/>
                </a:lnTo>
                <a:cubicBezTo>
                  <a:pt x="3643313" y="1388242"/>
                  <a:pt x="3531368" y="1500187"/>
                  <a:pt x="3393277" y="1500187"/>
                </a:cubicBezTo>
                <a:lnTo>
                  <a:pt x="0" y="1500187"/>
                </a:lnTo>
                <a:lnTo>
                  <a:pt x="0" y="250036"/>
                </a:lnTo>
                <a:cubicBezTo>
                  <a:pt x="0" y="111945"/>
                  <a:pt x="111945" y="0"/>
                  <a:pt x="250036" y="0"/>
                </a:cubicBezTo>
                <a:close/>
              </a:path>
            </a:pathLst>
          </a:custGeom>
          <a:solidFill>
            <a:srgbClr val="FFFFFF"/>
          </a:solidFill>
          <a:ln w="19050">
            <a:solidFill>
              <a:srgbClr val="17375E">
                <a:alpha val="72940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r>
              <a:rPr lang="ru-RU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114</a:t>
            </a:r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охотников получили выплаты</a:t>
            </a:r>
          </a:p>
          <a:p>
            <a:pPr algn="ctr"/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за </a:t>
            </a:r>
            <a:r>
              <a:rPr lang="ru-RU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184</a:t>
            </a:r>
            <a:r>
              <a:rPr lang="ru-RU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добытых ими волка</a:t>
            </a:r>
            <a:r>
              <a:rPr lang="ru-RU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70" name="Freeform 13"/>
          <p:cNvSpPr>
            <a:spLocks noChangeArrowheads="1"/>
          </p:cNvSpPr>
          <p:nvPr/>
        </p:nvSpPr>
        <p:spPr bwMode="auto">
          <a:xfrm>
            <a:off x="4894802" y="1340768"/>
            <a:ext cx="4069686" cy="753792"/>
          </a:xfrm>
          <a:custGeom>
            <a:avLst/>
            <a:gdLst>
              <a:gd name="T0" fmla="*/ 1438 w 3643313"/>
              <a:gd name="T1" fmla="*/ 0 h 1500187"/>
              <a:gd name="T2" fmla="*/ 20956 w 3643313"/>
              <a:gd name="T3" fmla="*/ 0 h 1500187"/>
              <a:gd name="T4" fmla="*/ 20956 w 3643313"/>
              <a:gd name="T5" fmla="*/ 0 h 1500187"/>
              <a:gd name="T6" fmla="*/ 20956 w 3643313"/>
              <a:gd name="T7" fmla="*/ 10726 h 1500187"/>
              <a:gd name="T8" fmla="*/ 19517 w 3643313"/>
              <a:gd name="T9" fmla="*/ 12871 h 1500187"/>
              <a:gd name="T10" fmla="*/ 0 w 3643313"/>
              <a:gd name="T11" fmla="*/ 12871 h 1500187"/>
              <a:gd name="T12" fmla="*/ 0 w 3643313"/>
              <a:gd name="T13" fmla="*/ 12871 h 1500187"/>
              <a:gd name="T14" fmla="*/ 0 w 3643313"/>
              <a:gd name="T15" fmla="*/ 2145 h 1500187"/>
              <a:gd name="T16" fmla="*/ 1438 w 3643313"/>
              <a:gd name="T17" fmla="*/ 0 h 150018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643313"/>
              <a:gd name="T28" fmla="*/ 0 h 1500187"/>
              <a:gd name="T29" fmla="*/ 3643313 w 3643313"/>
              <a:gd name="T30" fmla="*/ 1500187 h 150018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643313" h="1500187">
                <a:moveTo>
                  <a:pt x="250036" y="0"/>
                </a:moveTo>
                <a:lnTo>
                  <a:pt x="3643313" y="0"/>
                </a:lnTo>
                <a:lnTo>
                  <a:pt x="3643313" y="1250151"/>
                </a:lnTo>
                <a:cubicBezTo>
                  <a:pt x="3643313" y="1388242"/>
                  <a:pt x="3531368" y="1500187"/>
                  <a:pt x="3393277" y="1500187"/>
                </a:cubicBezTo>
                <a:lnTo>
                  <a:pt x="0" y="1500187"/>
                </a:lnTo>
                <a:lnTo>
                  <a:pt x="0" y="250036"/>
                </a:lnTo>
                <a:cubicBezTo>
                  <a:pt x="0" y="111945"/>
                  <a:pt x="111945" y="0"/>
                  <a:pt x="250036" y="0"/>
                </a:cubicBezTo>
                <a:close/>
              </a:path>
            </a:pathLst>
          </a:custGeom>
          <a:solidFill>
            <a:srgbClr val="FFFFFF"/>
          </a:solidFill>
          <a:ln w="19050">
            <a:solidFill>
              <a:srgbClr val="17375E">
                <a:alpha val="72940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2,7 </a:t>
            </a:r>
            <a:r>
              <a:rPr lang="ru-RU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млн. руб. </a:t>
            </a:r>
          </a:p>
          <a:p>
            <a:pPr algn="ctr"/>
            <a:r>
              <a:rPr lang="ru-RU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выплачено охотникам</a:t>
            </a:r>
          </a:p>
          <a:p>
            <a:pPr algn="ctr"/>
            <a:r>
              <a:rPr lang="ru-RU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за добычу волков в 2025 году</a:t>
            </a:r>
          </a:p>
        </p:txBody>
      </p:sp>
      <p:sp>
        <p:nvSpPr>
          <p:cNvPr id="71" name="Oval 24"/>
          <p:cNvSpPr>
            <a:spLocks noChangeArrowheads="1"/>
          </p:cNvSpPr>
          <p:nvPr/>
        </p:nvSpPr>
        <p:spPr bwMode="auto">
          <a:xfrm>
            <a:off x="4894802" y="1340768"/>
            <a:ext cx="249684" cy="241796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  <p:sp>
        <p:nvSpPr>
          <p:cNvPr id="72" name="Oval 24"/>
          <p:cNvSpPr>
            <a:spLocks noChangeArrowheads="1"/>
          </p:cNvSpPr>
          <p:nvPr/>
        </p:nvSpPr>
        <p:spPr bwMode="auto">
          <a:xfrm>
            <a:off x="4894802" y="2179092"/>
            <a:ext cx="249684" cy="241796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  <p:sp>
        <p:nvSpPr>
          <p:cNvPr id="36" name="Text Box 3"/>
          <p:cNvSpPr txBox="1">
            <a:spLocks noChangeArrowheads="1"/>
          </p:cNvSpPr>
          <p:nvPr/>
        </p:nvSpPr>
        <p:spPr bwMode="auto">
          <a:xfrm>
            <a:off x="179512" y="145663"/>
            <a:ext cx="8784976" cy="1008112"/>
          </a:xfrm>
          <a:prstGeom prst="rect">
            <a:avLst/>
          </a:prstGeom>
          <a:solidFill>
            <a:srgbClr val="EEECE1"/>
          </a:solidFill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000" tIns="46800" rIns="90000" bIns="46800"/>
          <a:lstStyle/>
          <a:p>
            <a:pPr algn="ctr">
              <a:buClr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altLang="ru-RU" sz="1600" b="1" dirty="0">
                <a:solidFill>
                  <a:srgbClr val="17375E"/>
                </a:solidFill>
                <a:latin typeface="Calibri" pitchFamily="32" charset="0"/>
              </a:rPr>
              <a:t>КОМПЛЕКС ПРОЦЕССНЫХ МЕРОПРИЯТИЙ</a:t>
            </a:r>
          </a:p>
          <a:p>
            <a:pPr algn="ctr">
              <a:buClr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altLang="ru-RU" sz="1600" b="1" dirty="0">
                <a:solidFill>
                  <a:srgbClr val="17375E"/>
                </a:solidFill>
                <a:latin typeface="Calibri" pitchFamily="32" charset="0"/>
              </a:rPr>
              <a:t>«Охрана, воспроизводство и рациональное использование объектов животного мира </a:t>
            </a:r>
          </a:p>
          <a:p>
            <a:pPr algn="ctr">
              <a:buClr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altLang="ru-RU" sz="1600" b="1" dirty="0">
                <a:solidFill>
                  <a:srgbClr val="17375E"/>
                </a:solidFill>
                <a:latin typeface="Calibri" pitchFamily="32" charset="0"/>
              </a:rPr>
              <a:t>и среды их обитания»</a:t>
            </a:r>
          </a:p>
        </p:txBody>
      </p:sp>
      <p:pic>
        <p:nvPicPr>
          <p:cNvPr id="11" name="Picture 5">
            <a:extLst>
              <a:ext uri="{FF2B5EF4-FFF2-40B4-BE49-F238E27FC236}">
                <a16:creationId xmlns:a16="http://schemas.microsoft.com/office/drawing/2014/main" id="{DA476EE7-5515-86A8-0558-CE12461818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8455" y="5011581"/>
            <a:ext cx="3493622" cy="16726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8">
            <a:extLst>
              <a:ext uri="{FF2B5EF4-FFF2-40B4-BE49-F238E27FC236}">
                <a16:creationId xmlns:a16="http://schemas.microsoft.com/office/drawing/2014/main" id="{BAD0624D-AD10-9CCE-8F11-855932590C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949" y="3047846"/>
            <a:ext cx="2110049" cy="1893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6">
            <a:extLst>
              <a:ext uri="{FF2B5EF4-FFF2-40B4-BE49-F238E27FC236}">
                <a16:creationId xmlns:a16="http://schemas.microsoft.com/office/drawing/2014/main" id="{8146DC72-7279-83F0-17BE-2709291559B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15" b="17366"/>
          <a:stretch>
            <a:fillRect/>
          </a:stretch>
        </p:blipFill>
        <p:spPr bwMode="auto">
          <a:xfrm>
            <a:off x="2467443" y="3039824"/>
            <a:ext cx="2104557" cy="1893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D79ACFD-6FCB-353C-EA4D-3FB00AB3F05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414"/>
          <a:stretch>
            <a:fillRect/>
          </a:stretch>
        </p:blipFill>
        <p:spPr>
          <a:xfrm>
            <a:off x="5360854" y="3039350"/>
            <a:ext cx="3137582" cy="1891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86948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Calibri"/>
        <a:ea typeface="Microsoft YaHei"/>
        <a:cs typeface=""/>
      </a:majorFont>
      <a:minorFont>
        <a:latin typeface="Calibri"/>
        <a:ea typeface="Microsoft YaHei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Calibri"/>
        <a:ea typeface="Microsoft YaHei"/>
        <a:cs typeface=""/>
      </a:majorFont>
      <a:minorFont>
        <a:latin typeface="Calibri"/>
        <a:ea typeface="Microsoft YaHei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12071</TotalTime>
  <Words>1620</Words>
  <Application>Microsoft Office PowerPoint</Application>
  <PresentationFormat>Экран (4:3)</PresentationFormat>
  <Paragraphs>278</Paragraphs>
  <Slides>16</Slides>
  <Notes>14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16</vt:i4>
      </vt:variant>
    </vt:vector>
  </HeadingPairs>
  <TitlesOfParts>
    <vt:vector size="24" baseType="lpstr">
      <vt:lpstr>Arial</vt:lpstr>
      <vt:lpstr>Calibri</vt:lpstr>
      <vt:lpstr>Open Sans</vt:lpstr>
      <vt:lpstr>Roboto Light</vt:lpstr>
      <vt:lpstr>Times New Roman</vt:lpstr>
      <vt:lpstr>Wingdings</vt:lpstr>
      <vt:lpstr>Тема Office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Babkina</cp:lastModifiedBy>
  <cp:revision>1259</cp:revision>
  <cp:lastPrinted>1601-01-01T00:00:00Z</cp:lastPrinted>
  <dcterms:created xsi:type="dcterms:W3CDTF">2020-09-21T10:46:46Z</dcterms:created>
  <dcterms:modified xsi:type="dcterms:W3CDTF">2026-03-25T11:21:40Z</dcterms:modified>
</cp:coreProperties>
</file>