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608" r:id="rId2"/>
    <p:sldId id="730" r:id="rId3"/>
    <p:sldId id="795" r:id="rId4"/>
    <p:sldId id="796" r:id="rId5"/>
    <p:sldId id="800" r:id="rId6"/>
    <p:sldId id="801" r:id="rId7"/>
    <p:sldId id="804" r:id="rId8"/>
    <p:sldId id="807" r:id="rId9"/>
    <p:sldId id="806" r:id="rId10"/>
    <p:sldId id="794" r:id="rId11"/>
  </p:sldIdLst>
  <p:sldSz cx="10080625" cy="7559675"/>
  <p:notesSz cx="9874250" cy="6797675"/>
  <p:defaultTextStyle>
    <a:defPPr>
      <a:defRPr lang="en-GB"/>
    </a:defPPr>
    <a:lvl1pPr algn="l" defTabSz="449263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sz="3200" kern="1200">
        <a:solidFill>
          <a:schemeClr val="bg1"/>
        </a:solidFill>
        <a:latin typeface="Arial" charset="0"/>
        <a:ea typeface="+mn-ea"/>
        <a:cs typeface="+mn-cs"/>
      </a:defRPr>
    </a:lvl1pPr>
    <a:lvl2pPr marL="430213" indent="-215900" algn="l" defTabSz="449263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sz="3200" kern="1200">
        <a:solidFill>
          <a:schemeClr val="bg1"/>
        </a:solidFill>
        <a:latin typeface="Arial" charset="0"/>
        <a:ea typeface="+mn-ea"/>
        <a:cs typeface="+mn-cs"/>
      </a:defRPr>
    </a:lvl2pPr>
    <a:lvl3pPr marL="646113" indent="-215900" algn="l" defTabSz="449263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sz="3200" kern="1200">
        <a:solidFill>
          <a:schemeClr val="bg1"/>
        </a:solidFill>
        <a:latin typeface="Arial" charset="0"/>
        <a:ea typeface="+mn-ea"/>
        <a:cs typeface="+mn-cs"/>
      </a:defRPr>
    </a:lvl3pPr>
    <a:lvl4pPr marL="862013" indent="-214313" algn="l" defTabSz="449263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sz="3200" kern="1200">
        <a:solidFill>
          <a:schemeClr val="bg1"/>
        </a:solidFill>
        <a:latin typeface="Arial" charset="0"/>
        <a:ea typeface="+mn-ea"/>
        <a:cs typeface="+mn-cs"/>
      </a:defRPr>
    </a:lvl4pPr>
    <a:lvl5pPr marL="1077913" indent="-215900" algn="l" defTabSz="449263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45000"/>
      <a:buFont typeface="StarSymbol" pitchFamily="2" charset="0"/>
      <a:defRPr sz="3200" kern="1200">
        <a:solidFill>
          <a:schemeClr val="bg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bg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bg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bg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bg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1832">
          <p15:clr>
            <a:srgbClr val="A4A3A4"/>
          </p15:clr>
        </p15:guide>
        <p15:guide id="2" pos="282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 Windows" initials="ПW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99CC"/>
    <a:srgbClr val="C4CEF8"/>
    <a:srgbClr val="008000"/>
    <a:srgbClr val="0033CC"/>
    <a:srgbClr val="CCFFCC"/>
    <a:srgbClr val="E7EEFD"/>
    <a:srgbClr val="FDCC69"/>
    <a:srgbClr val="FF9966"/>
    <a:srgbClr val="FF9933"/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799" autoAdjust="0"/>
    <p:restoredTop sz="96207" autoAdjust="0"/>
  </p:normalViewPr>
  <p:slideViewPr>
    <p:cSldViewPr snapToGrid="0">
      <p:cViewPr>
        <p:scale>
          <a:sx n="71" d="100"/>
          <a:sy n="71" d="100"/>
        </p:scale>
        <p:origin x="-3108" y="-83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25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19" d="100"/>
          <a:sy n="119" d="100"/>
        </p:scale>
        <p:origin x="-2022" y="-102"/>
      </p:cViewPr>
      <p:guideLst>
        <p:guide orient="horz" pos="1832"/>
        <p:guide pos="2822"/>
      </p:guideLst>
    </p:cSldViewPr>
  </p:notes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7AD5CB-2C6F-4B26-AE50-A090E852F1D9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063356B-E7E6-45D2-AEEA-D668913A3368}">
      <dgm:prSet phldrT="[Текст]" custT="1"/>
      <dgm:spPr/>
      <dgm:t>
        <a:bodyPr/>
        <a:lstStyle/>
        <a:p>
          <a:pPr algn="just"/>
          <a:r>
            <a:rPr lang="ru-RU" sz="1600" dirty="0" smtClean="0">
              <a:latin typeface="+mj-lt"/>
            </a:rPr>
            <a:t>Военнослужащие, сотрудники и лица, принимающие (принимавшие) участие в СВО или непосредственно выполняющие (выполнявшие) задачи, связанные с ее проведением, лица, направленные (командированные), ранее направлены (командированы) для выполнения задач на территориях ДНР, ЛНР, Запорожской области, Херсонской области и Украины вне зависимости от продолжительности и периода выполнения задач.</a:t>
          </a:r>
          <a:endParaRPr lang="ru-RU" sz="1600" dirty="0">
            <a:latin typeface="+mj-lt"/>
          </a:endParaRPr>
        </a:p>
      </dgm:t>
    </dgm:pt>
    <dgm:pt modelId="{6FA44415-C1CC-47E6-8282-66D121FF774C}" type="parTrans" cxnId="{95980AA5-2D20-4E44-A150-27022A24A7F2}">
      <dgm:prSet/>
      <dgm:spPr/>
      <dgm:t>
        <a:bodyPr/>
        <a:lstStyle/>
        <a:p>
          <a:endParaRPr lang="ru-RU"/>
        </a:p>
      </dgm:t>
    </dgm:pt>
    <dgm:pt modelId="{E700866B-3FE1-475C-80E8-37E2287C8082}" type="sibTrans" cxnId="{95980AA5-2D20-4E44-A150-27022A24A7F2}">
      <dgm:prSet/>
      <dgm:spPr/>
      <dgm:t>
        <a:bodyPr/>
        <a:lstStyle/>
        <a:p>
          <a:endParaRPr lang="ru-RU"/>
        </a:p>
      </dgm:t>
    </dgm:pt>
    <dgm:pt modelId="{418EE0E9-43BB-40C5-AD56-028A02A82FAA}">
      <dgm:prSet custT="1"/>
      <dgm:spPr/>
      <dgm:t>
        <a:bodyPr/>
        <a:lstStyle/>
        <a:p>
          <a:pPr algn="just"/>
          <a:r>
            <a:rPr lang="ru-RU" sz="1600" b="0" dirty="0" smtClean="0">
              <a:latin typeface="+mj-lt"/>
            </a:rPr>
            <a:t>Лица, призванные на военную службу по мобилизации или заключившие в соответствии с пунктом 7 статьи 38 Федерального закона от 28 марта 1998 года № 53-ФЗ «О воинской обязанности и военной службе» контракт о прохождении военной службы либо контракт о добровольном содействии в выполнении задач, возложенных на Вооруженные Силы Российской Федерации.</a:t>
          </a:r>
          <a:endParaRPr lang="ru-RU" sz="1600" b="0" dirty="0">
            <a:latin typeface="+mj-lt"/>
          </a:endParaRPr>
        </a:p>
      </dgm:t>
    </dgm:pt>
    <dgm:pt modelId="{78A0C5C6-96A0-440D-8FBE-B34771A3B99B}" type="parTrans" cxnId="{EA4FC25E-9625-47B1-A278-AAE5E51ECDB8}">
      <dgm:prSet/>
      <dgm:spPr/>
      <dgm:t>
        <a:bodyPr/>
        <a:lstStyle/>
        <a:p>
          <a:endParaRPr lang="ru-RU"/>
        </a:p>
      </dgm:t>
    </dgm:pt>
    <dgm:pt modelId="{D6A14A10-889E-4B94-AF52-F5DEB24A3975}" type="sibTrans" cxnId="{EA4FC25E-9625-47B1-A278-AAE5E51ECDB8}">
      <dgm:prSet/>
      <dgm:spPr/>
      <dgm:t>
        <a:bodyPr/>
        <a:lstStyle/>
        <a:p>
          <a:endParaRPr lang="ru-RU"/>
        </a:p>
      </dgm:t>
    </dgm:pt>
    <dgm:pt modelId="{70AB07DB-40AA-41B8-AD41-01B743CACC38}">
      <dgm:prSet custT="1"/>
      <dgm:spPr/>
      <dgm:t>
        <a:bodyPr/>
        <a:lstStyle/>
        <a:p>
          <a:pPr algn="just"/>
          <a:r>
            <a:rPr lang="ru-RU" sz="1600" dirty="0" smtClean="0">
              <a:latin typeface="+mj-lt"/>
            </a:rPr>
            <a:t>Приостановление правоотношений в связи с призывом на военную службу по мобилизации или в связи с заключением вышеуказанных контрактов, предполагает, что приостанавливается осуществление установленных по основному месту службы (работы) прав и обязанностей, в том числе касающихся представления сведений о доходах.</a:t>
          </a:r>
          <a:endParaRPr lang="ru-RU" sz="1600" dirty="0">
            <a:latin typeface="+mj-lt"/>
          </a:endParaRPr>
        </a:p>
      </dgm:t>
    </dgm:pt>
    <dgm:pt modelId="{E34D4E6D-3FD3-47FE-8DA5-F0DAEE4C6892}" type="parTrans" cxnId="{6A2E83C7-80A1-440B-89B8-1A00B5DF85C2}">
      <dgm:prSet/>
      <dgm:spPr/>
      <dgm:t>
        <a:bodyPr/>
        <a:lstStyle/>
        <a:p>
          <a:endParaRPr lang="ru-RU"/>
        </a:p>
      </dgm:t>
    </dgm:pt>
    <dgm:pt modelId="{B8C06D1D-ECA1-46A2-9F81-75F2E2135602}" type="sibTrans" cxnId="{6A2E83C7-80A1-440B-89B8-1A00B5DF85C2}">
      <dgm:prSet/>
      <dgm:spPr/>
      <dgm:t>
        <a:bodyPr/>
        <a:lstStyle/>
        <a:p>
          <a:endParaRPr lang="ru-RU"/>
        </a:p>
      </dgm:t>
    </dgm:pt>
    <dgm:pt modelId="{B3272C43-54AE-49DF-B3A1-C6B2E53ADE95}" type="pres">
      <dgm:prSet presAssocID="{557AD5CB-2C6F-4B26-AE50-A090E852F1D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6BFA9D4-E1B1-45B7-B37B-E117A806D1FB}" type="pres">
      <dgm:prSet presAssocID="{F063356B-E7E6-45D2-AEEA-D668913A3368}" presName="parentLin" presStyleCnt="0"/>
      <dgm:spPr/>
    </dgm:pt>
    <dgm:pt modelId="{F8458E55-008F-45B0-8711-098FF2813E52}" type="pres">
      <dgm:prSet presAssocID="{F063356B-E7E6-45D2-AEEA-D668913A3368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07F68D2C-C49A-46FB-A536-C88B2DEFD5E6}" type="pres">
      <dgm:prSet presAssocID="{F063356B-E7E6-45D2-AEEA-D668913A3368}" presName="parentText" presStyleLbl="node1" presStyleIdx="0" presStyleCnt="3" custScaleX="137120" custScaleY="24134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00AF42-4F1C-4BD1-A023-72F5DB101B82}" type="pres">
      <dgm:prSet presAssocID="{F063356B-E7E6-45D2-AEEA-D668913A3368}" presName="negativeSpace" presStyleCnt="0"/>
      <dgm:spPr/>
    </dgm:pt>
    <dgm:pt modelId="{8ED3274E-FBE8-4BBB-8C6B-1A27F39404A1}" type="pres">
      <dgm:prSet presAssocID="{F063356B-E7E6-45D2-AEEA-D668913A3368}" presName="childText" presStyleLbl="conFgAcc1" presStyleIdx="0" presStyleCnt="3">
        <dgm:presLayoutVars>
          <dgm:bulletEnabled val="1"/>
        </dgm:presLayoutVars>
      </dgm:prSet>
      <dgm:spPr/>
    </dgm:pt>
    <dgm:pt modelId="{8811B4CE-398A-4527-82A3-AC4AF97336C6}" type="pres">
      <dgm:prSet presAssocID="{E700866B-3FE1-475C-80E8-37E2287C8082}" presName="spaceBetweenRectangles" presStyleCnt="0"/>
      <dgm:spPr/>
    </dgm:pt>
    <dgm:pt modelId="{BD53B4B0-9D2B-418C-BC48-EA5DE1C567DA}" type="pres">
      <dgm:prSet presAssocID="{418EE0E9-43BB-40C5-AD56-028A02A82FAA}" presName="parentLin" presStyleCnt="0"/>
      <dgm:spPr/>
    </dgm:pt>
    <dgm:pt modelId="{A833C2E0-903F-43A2-980C-BB04DCFF6C8C}" type="pres">
      <dgm:prSet presAssocID="{418EE0E9-43BB-40C5-AD56-028A02A82FAA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0F45D431-7E42-4994-8A28-F7F79FEF3C90}" type="pres">
      <dgm:prSet presAssocID="{418EE0E9-43BB-40C5-AD56-028A02A82FAA}" presName="parentText" presStyleLbl="node1" presStyleIdx="1" presStyleCnt="3" custScaleX="142621" custScaleY="21905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3CAEDA-D760-412F-BE89-2570D48395BB}" type="pres">
      <dgm:prSet presAssocID="{418EE0E9-43BB-40C5-AD56-028A02A82FAA}" presName="negativeSpace" presStyleCnt="0"/>
      <dgm:spPr/>
    </dgm:pt>
    <dgm:pt modelId="{BCF9B714-92D7-41E0-BFA3-DD7CEF75FFCB}" type="pres">
      <dgm:prSet presAssocID="{418EE0E9-43BB-40C5-AD56-028A02A82FAA}" presName="childText" presStyleLbl="conFgAcc1" presStyleIdx="1" presStyleCnt="3">
        <dgm:presLayoutVars>
          <dgm:bulletEnabled val="1"/>
        </dgm:presLayoutVars>
      </dgm:prSet>
      <dgm:spPr/>
    </dgm:pt>
    <dgm:pt modelId="{A90278B3-12AD-4108-9B6D-B6A0661863B1}" type="pres">
      <dgm:prSet presAssocID="{D6A14A10-889E-4B94-AF52-F5DEB24A3975}" presName="spaceBetweenRectangles" presStyleCnt="0"/>
      <dgm:spPr/>
    </dgm:pt>
    <dgm:pt modelId="{EBD84D7D-5892-41A6-B88A-387FAA011ED5}" type="pres">
      <dgm:prSet presAssocID="{70AB07DB-40AA-41B8-AD41-01B743CACC38}" presName="parentLin" presStyleCnt="0"/>
      <dgm:spPr/>
    </dgm:pt>
    <dgm:pt modelId="{B2DCD3DE-664F-49B5-8A93-D38137097552}" type="pres">
      <dgm:prSet presAssocID="{70AB07DB-40AA-41B8-AD41-01B743CACC38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77B947E6-2CF4-441A-9A30-433949496AA3}" type="pres">
      <dgm:prSet presAssocID="{70AB07DB-40AA-41B8-AD41-01B743CACC38}" presName="parentText" presStyleLbl="node1" presStyleIdx="2" presStyleCnt="3" custScaleX="142748" custScaleY="17372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3237F0-5C38-4E18-AEC2-DB36095CD6FF}" type="pres">
      <dgm:prSet presAssocID="{70AB07DB-40AA-41B8-AD41-01B743CACC38}" presName="negativeSpace" presStyleCnt="0"/>
      <dgm:spPr/>
    </dgm:pt>
    <dgm:pt modelId="{77781A96-33B6-4195-9589-7E3B2E9A68F1}" type="pres">
      <dgm:prSet presAssocID="{70AB07DB-40AA-41B8-AD41-01B743CACC3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683F747D-6CEB-4CC3-9379-4C0E88D1BA1C}" type="presOf" srcId="{F063356B-E7E6-45D2-AEEA-D668913A3368}" destId="{F8458E55-008F-45B0-8711-098FF2813E52}" srcOrd="0" destOrd="0" presId="urn:microsoft.com/office/officeart/2005/8/layout/list1"/>
    <dgm:cxn modelId="{6A2E83C7-80A1-440B-89B8-1A00B5DF85C2}" srcId="{557AD5CB-2C6F-4B26-AE50-A090E852F1D9}" destId="{70AB07DB-40AA-41B8-AD41-01B743CACC38}" srcOrd="2" destOrd="0" parTransId="{E34D4E6D-3FD3-47FE-8DA5-F0DAEE4C6892}" sibTransId="{B8C06D1D-ECA1-46A2-9F81-75F2E2135602}"/>
    <dgm:cxn modelId="{23652F97-695F-426C-8D97-13175F829DFA}" type="presOf" srcId="{557AD5CB-2C6F-4B26-AE50-A090E852F1D9}" destId="{B3272C43-54AE-49DF-B3A1-C6B2E53ADE95}" srcOrd="0" destOrd="0" presId="urn:microsoft.com/office/officeart/2005/8/layout/list1"/>
    <dgm:cxn modelId="{19FF26AB-6A18-4200-84EC-EFE477EA961D}" type="presOf" srcId="{418EE0E9-43BB-40C5-AD56-028A02A82FAA}" destId="{A833C2E0-903F-43A2-980C-BB04DCFF6C8C}" srcOrd="0" destOrd="0" presId="urn:microsoft.com/office/officeart/2005/8/layout/list1"/>
    <dgm:cxn modelId="{D372E850-35E9-40E5-B787-2BBE4DA93189}" type="presOf" srcId="{70AB07DB-40AA-41B8-AD41-01B743CACC38}" destId="{77B947E6-2CF4-441A-9A30-433949496AA3}" srcOrd="1" destOrd="0" presId="urn:microsoft.com/office/officeart/2005/8/layout/list1"/>
    <dgm:cxn modelId="{AD60616A-3498-4206-A611-7AF6C5C226C3}" type="presOf" srcId="{F063356B-E7E6-45D2-AEEA-D668913A3368}" destId="{07F68D2C-C49A-46FB-A536-C88B2DEFD5E6}" srcOrd="1" destOrd="0" presId="urn:microsoft.com/office/officeart/2005/8/layout/list1"/>
    <dgm:cxn modelId="{CAB8A8AB-388F-4130-AED6-8E2C7FCCF2DA}" type="presOf" srcId="{418EE0E9-43BB-40C5-AD56-028A02A82FAA}" destId="{0F45D431-7E42-4994-8A28-F7F79FEF3C90}" srcOrd="1" destOrd="0" presId="urn:microsoft.com/office/officeart/2005/8/layout/list1"/>
    <dgm:cxn modelId="{95980AA5-2D20-4E44-A150-27022A24A7F2}" srcId="{557AD5CB-2C6F-4B26-AE50-A090E852F1D9}" destId="{F063356B-E7E6-45D2-AEEA-D668913A3368}" srcOrd="0" destOrd="0" parTransId="{6FA44415-C1CC-47E6-8282-66D121FF774C}" sibTransId="{E700866B-3FE1-475C-80E8-37E2287C8082}"/>
    <dgm:cxn modelId="{7290106C-CD9D-4756-BD3B-ABF5AB8947CD}" type="presOf" srcId="{70AB07DB-40AA-41B8-AD41-01B743CACC38}" destId="{B2DCD3DE-664F-49B5-8A93-D38137097552}" srcOrd="0" destOrd="0" presId="urn:microsoft.com/office/officeart/2005/8/layout/list1"/>
    <dgm:cxn modelId="{EA4FC25E-9625-47B1-A278-AAE5E51ECDB8}" srcId="{557AD5CB-2C6F-4B26-AE50-A090E852F1D9}" destId="{418EE0E9-43BB-40C5-AD56-028A02A82FAA}" srcOrd="1" destOrd="0" parTransId="{78A0C5C6-96A0-440D-8FBE-B34771A3B99B}" sibTransId="{D6A14A10-889E-4B94-AF52-F5DEB24A3975}"/>
    <dgm:cxn modelId="{B53BB4FC-EFE7-4EEC-BC79-3C7854D2336A}" type="presParOf" srcId="{B3272C43-54AE-49DF-B3A1-C6B2E53ADE95}" destId="{F6BFA9D4-E1B1-45B7-B37B-E117A806D1FB}" srcOrd="0" destOrd="0" presId="urn:microsoft.com/office/officeart/2005/8/layout/list1"/>
    <dgm:cxn modelId="{92D291DD-A0F8-46CB-AD44-EE83A0858E84}" type="presParOf" srcId="{F6BFA9D4-E1B1-45B7-B37B-E117A806D1FB}" destId="{F8458E55-008F-45B0-8711-098FF2813E52}" srcOrd="0" destOrd="0" presId="urn:microsoft.com/office/officeart/2005/8/layout/list1"/>
    <dgm:cxn modelId="{0A0248CF-6551-4CAF-9E4A-688B10A0C4E2}" type="presParOf" srcId="{F6BFA9D4-E1B1-45B7-B37B-E117A806D1FB}" destId="{07F68D2C-C49A-46FB-A536-C88B2DEFD5E6}" srcOrd="1" destOrd="0" presId="urn:microsoft.com/office/officeart/2005/8/layout/list1"/>
    <dgm:cxn modelId="{84B07C30-2E11-40DF-87C3-E03E76E9F4F5}" type="presParOf" srcId="{B3272C43-54AE-49DF-B3A1-C6B2E53ADE95}" destId="{AF00AF42-4F1C-4BD1-A023-72F5DB101B82}" srcOrd="1" destOrd="0" presId="urn:microsoft.com/office/officeart/2005/8/layout/list1"/>
    <dgm:cxn modelId="{F870335F-25E4-42B2-9284-89033E089C0C}" type="presParOf" srcId="{B3272C43-54AE-49DF-B3A1-C6B2E53ADE95}" destId="{8ED3274E-FBE8-4BBB-8C6B-1A27F39404A1}" srcOrd="2" destOrd="0" presId="urn:microsoft.com/office/officeart/2005/8/layout/list1"/>
    <dgm:cxn modelId="{EE71CF3A-609E-4A02-A31D-266C625B3A40}" type="presParOf" srcId="{B3272C43-54AE-49DF-B3A1-C6B2E53ADE95}" destId="{8811B4CE-398A-4527-82A3-AC4AF97336C6}" srcOrd="3" destOrd="0" presId="urn:microsoft.com/office/officeart/2005/8/layout/list1"/>
    <dgm:cxn modelId="{152E62BB-DEE7-4C9D-BF1C-637EDD59FF27}" type="presParOf" srcId="{B3272C43-54AE-49DF-B3A1-C6B2E53ADE95}" destId="{BD53B4B0-9D2B-418C-BC48-EA5DE1C567DA}" srcOrd="4" destOrd="0" presId="urn:microsoft.com/office/officeart/2005/8/layout/list1"/>
    <dgm:cxn modelId="{32DC6749-F0DD-4424-84BE-A98BC79E3295}" type="presParOf" srcId="{BD53B4B0-9D2B-418C-BC48-EA5DE1C567DA}" destId="{A833C2E0-903F-43A2-980C-BB04DCFF6C8C}" srcOrd="0" destOrd="0" presId="urn:microsoft.com/office/officeart/2005/8/layout/list1"/>
    <dgm:cxn modelId="{CF2A7BD3-9FD9-4607-88D3-DD72342FCE8F}" type="presParOf" srcId="{BD53B4B0-9D2B-418C-BC48-EA5DE1C567DA}" destId="{0F45D431-7E42-4994-8A28-F7F79FEF3C90}" srcOrd="1" destOrd="0" presId="urn:microsoft.com/office/officeart/2005/8/layout/list1"/>
    <dgm:cxn modelId="{6EEA5F30-3F52-4202-A3CA-3E099B36FA59}" type="presParOf" srcId="{B3272C43-54AE-49DF-B3A1-C6B2E53ADE95}" destId="{D63CAEDA-D760-412F-BE89-2570D48395BB}" srcOrd="5" destOrd="0" presId="urn:microsoft.com/office/officeart/2005/8/layout/list1"/>
    <dgm:cxn modelId="{CC7CE6E4-9626-47D7-BC5E-114B372C4B36}" type="presParOf" srcId="{B3272C43-54AE-49DF-B3A1-C6B2E53ADE95}" destId="{BCF9B714-92D7-41E0-BFA3-DD7CEF75FFCB}" srcOrd="6" destOrd="0" presId="urn:microsoft.com/office/officeart/2005/8/layout/list1"/>
    <dgm:cxn modelId="{52FC5657-9AAC-40E3-88B2-ACD0F52822B4}" type="presParOf" srcId="{B3272C43-54AE-49DF-B3A1-C6B2E53ADE95}" destId="{A90278B3-12AD-4108-9B6D-B6A0661863B1}" srcOrd="7" destOrd="0" presId="urn:microsoft.com/office/officeart/2005/8/layout/list1"/>
    <dgm:cxn modelId="{5F849207-E4AC-44C2-9D97-F0598F7A8220}" type="presParOf" srcId="{B3272C43-54AE-49DF-B3A1-C6B2E53ADE95}" destId="{EBD84D7D-5892-41A6-B88A-387FAA011ED5}" srcOrd="8" destOrd="0" presId="urn:microsoft.com/office/officeart/2005/8/layout/list1"/>
    <dgm:cxn modelId="{BCDEDA6A-D107-42DF-8450-9AE7ED9E5836}" type="presParOf" srcId="{EBD84D7D-5892-41A6-B88A-387FAA011ED5}" destId="{B2DCD3DE-664F-49B5-8A93-D38137097552}" srcOrd="0" destOrd="0" presId="urn:microsoft.com/office/officeart/2005/8/layout/list1"/>
    <dgm:cxn modelId="{961F79FF-FCDC-463C-8F10-B7AA91248865}" type="presParOf" srcId="{EBD84D7D-5892-41A6-B88A-387FAA011ED5}" destId="{77B947E6-2CF4-441A-9A30-433949496AA3}" srcOrd="1" destOrd="0" presId="urn:microsoft.com/office/officeart/2005/8/layout/list1"/>
    <dgm:cxn modelId="{A6BD38E2-D633-4D87-BAED-6E4285933BCC}" type="presParOf" srcId="{B3272C43-54AE-49DF-B3A1-C6B2E53ADE95}" destId="{163237F0-5C38-4E18-AEC2-DB36095CD6FF}" srcOrd="9" destOrd="0" presId="urn:microsoft.com/office/officeart/2005/8/layout/list1"/>
    <dgm:cxn modelId="{D0D1EAB8-51E1-44DB-AFD2-4F2F97AF0874}" type="presParOf" srcId="{B3272C43-54AE-49DF-B3A1-C6B2E53ADE95}" destId="{77781A96-33B6-4195-9589-7E3B2E9A68F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3745465-770D-49FE-A878-B9585AD0B3D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F7B31E6-2B7B-4179-8C3B-125B01AD735E}">
      <dgm:prSet/>
      <dgm:spPr/>
      <dgm:t>
        <a:bodyPr/>
        <a:lstStyle/>
        <a:p>
          <a:r>
            <a:rPr lang="ru-RU" smtClean="0"/>
            <a:t>Реестр операторов инвестиционных платформ размещен на официальном сайте Банка России по ссылке: http://www.cbr.ru/vfs/registers/infr/list_invest_platform_op.xlsx</a:t>
          </a:r>
          <a:endParaRPr lang="ru-RU"/>
        </a:p>
      </dgm:t>
    </dgm:pt>
    <dgm:pt modelId="{DBCC2803-501C-4775-B99D-1313B7FAE745}" type="sibTrans" cxnId="{AC49A560-5FA7-4A71-8D84-8B7179E16219}">
      <dgm:prSet/>
      <dgm:spPr/>
      <dgm:t>
        <a:bodyPr/>
        <a:lstStyle/>
        <a:p>
          <a:endParaRPr lang="ru-RU"/>
        </a:p>
      </dgm:t>
    </dgm:pt>
    <dgm:pt modelId="{B8DC4496-F173-4348-9FE3-CE495583C5DF}" type="parTrans" cxnId="{AC49A560-5FA7-4A71-8D84-8B7179E16219}">
      <dgm:prSet/>
      <dgm:spPr/>
      <dgm:t>
        <a:bodyPr/>
        <a:lstStyle/>
        <a:p>
          <a:endParaRPr lang="ru-RU"/>
        </a:p>
      </dgm:t>
    </dgm:pt>
    <dgm:pt modelId="{1DE3DF04-1801-4D27-9FDB-FEDDD5D5E083}">
      <dgm:prSet/>
      <dgm:spPr/>
      <dgm:t>
        <a:bodyPr/>
        <a:lstStyle/>
        <a:p>
          <a:r>
            <a:rPr lang="ru-RU" smtClean="0"/>
            <a:t>Реестр российских операторов информационных систем, в которых осуществляется выпуск цифровых финансовых активов, размещен на официальном сайте Банка России по ссылке: https://cbr.ru/vfs/registers/infr/list_OIS.xlsx</a:t>
          </a:r>
          <a:endParaRPr lang="ru-RU"/>
        </a:p>
      </dgm:t>
    </dgm:pt>
    <dgm:pt modelId="{CE8DE7AC-A2DC-47C5-8EB9-F1EE855BC793}" type="parTrans" cxnId="{31209C47-E754-4F4D-B7DF-68E252E58EE9}">
      <dgm:prSet/>
      <dgm:spPr/>
      <dgm:t>
        <a:bodyPr/>
        <a:lstStyle/>
        <a:p>
          <a:endParaRPr lang="ru-RU"/>
        </a:p>
      </dgm:t>
    </dgm:pt>
    <dgm:pt modelId="{519EBAB6-AEA9-4C3F-8D45-BEC9AB9CFA3D}" type="sibTrans" cxnId="{31209C47-E754-4F4D-B7DF-68E252E58EE9}">
      <dgm:prSet/>
      <dgm:spPr/>
      <dgm:t>
        <a:bodyPr/>
        <a:lstStyle/>
        <a:p>
          <a:endParaRPr lang="ru-RU"/>
        </a:p>
      </dgm:t>
    </dgm:pt>
    <dgm:pt modelId="{102873BE-37EF-475B-BB1F-CA49D4D83DA2}" type="pres">
      <dgm:prSet presAssocID="{23745465-770D-49FE-A878-B9585AD0B3D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A435406-DD89-4F8B-AA19-31850EFB54F5}" type="pres">
      <dgm:prSet presAssocID="{1DE3DF04-1801-4D27-9FDB-FEDDD5D5E083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4ADFC6-CAAA-4C15-8E96-4F492CF79620}" type="pres">
      <dgm:prSet presAssocID="{519EBAB6-AEA9-4C3F-8D45-BEC9AB9CFA3D}" presName="spacer" presStyleCnt="0"/>
      <dgm:spPr/>
    </dgm:pt>
    <dgm:pt modelId="{500B7159-502B-463E-AC2A-AE20655C02CB}" type="pres">
      <dgm:prSet presAssocID="{9F7B31E6-2B7B-4179-8C3B-125B01AD735E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34258E2-BD76-4D04-952A-A9F1533CCC3E}" type="presOf" srcId="{1DE3DF04-1801-4D27-9FDB-FEDDD5D5E083}" destId="{AA435406-DD89-4F8B-AA19-31850EFB54F5}" srcOrd="0" destOrd="0" presId="urn:microsoft.com/office/officeart/2005/8/layout/vList2"/>
    <dgm:cxn modelId="{31209C47-E754-4F4D-B7DF-68E252E58EE9}" srcId="{23745465-770D-49FE-A878-B9585AD0B3D0}" destId="{1DE3DF04-1801-4D27-9FDB-FEDDD5D5E083}" srcOrd="0" destOrd="0" parTransId="{CE8DE7AC-A2DC-47C5-8EB9-F1EE855BC793}" sibTransId="{519EBAB6-AEA9-4C3F-8D45-BEC9AB9CFA3D}"/>
    <dgm:cxn modelId="{AC49A560-5FA7-4A71-8D84-8B7179E16219}" srcId="{23745465-770D-49FE-A878-B9585AD0B3D0}" destId="{9F7B31E6-2B7B-4179-8C3B-125B01AD735E}" srcOrd="1" destOrd="0" parTransId="{B8DC4496-F173-4348-9FE3-CE495583C5DF}" sibTransId="{DBCC2803-501C-4775-B99D-1313B7FAE745}"/>
    <dgm:cxn modelId="{77D0C83E-5FCB-4284-A19C-B8BAE378DC99}" type="presOf" srcId="{23745465-770D-49FE-A878-B9585AD0B3D0}" destId="{102873BE-37EF-475B-BB1F-CA49D4D83DA2}" srcOrd="0" destOrd="0" presId="urn:microsoft.com/office/officeart/2005/8/layout/vList2"/>
    <dgm:cxn modelId="{281CDC4F-AB3F-427B-A467-11870D1EC52B}" type="presOf" srcId="{9F7B31E6-2B7B-4179-8C3B-125B01AD735E}" destId="{500B7159-502B-463E-AC2A-AE20655C02CB}" srcOrd="0" destOrd="0" presId="urn:microsoft.com/office/officeart/2005/8/layout/vList2"/>
    <dgm:cxn modelId="{CB9F868D-6B18-4105-B0C6-C80EB9F3BF42}" type="presParOf" srcId="{102873BE-37EF-475B-BB1F-CA49D4D83DA2}" destId="{AA435406-DD89-4F8B-AA19-31850EFB54F5}" srcOrd="0" destOrd="0" presId="urn:microsoft.com/office/officeart/2005/8/layout/vList2"/>
    <dgm:cxn modelId="{FA86983B-AAF5-4086-A49E-8E3537B2C2AB}" type="presParOf" srcId="{102873BE-37EF-475B-BB1F-CA49D4D83DA2}" destId="{CF4ADFC6-CAAA-4C15-8E96-4F492CF79620}" srcOrd="1" destOrd="0" presId="urn:microsoft.com/office/officeart/2005/8/layout/vList2"/>
    <dgm:cxn modelId="{0D0DB719-CA7B-4526-973D-C71D8EF36F60}" type="presParOf" srcId="{102873BE-37EF-475B-BB1F-CA49D4D83DA2}" destId="{500B7159-502B-463E-AC2A-AE20655C02CB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D3274E-FBE8-4BBB-8C6B-1A27F39404A1}">
      <dsp:nvSpPr>
        <dsp:cNvPr id="0" name=""/>
        <dsp:cNvSpPr/>
      </dsp:nvSpPr>
      <dsp:spPr>
        <a:xfrm>
          <a:off x="0" y="1024587"/>
          <a:ext cx="8991072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F68D2C-C49A-46FB-A536-C88B2DEFD5E6}">
      <dsp:nvSpPr>
        <dsp:cNvPr id="0" name=""/>
        <dsp:cNvSpPr/>
      </dsp:nvSpPr>
      <dsp:spPr>
        <a:xfrm>
          <a:off x="445163" y="7877"/>
          <a:ext cx="8545713" cy="12823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7889" tIns="0" rIns="237889" bIns="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+mj-lt"/>
            </a:rPr>
            <a:t>Военнослужащие, сотрудники и лица, принимающие (принимавшие) участие в СВО или непосредственно выполняющие (выполнявшие) задачи, связанные с ее проведением, лица, направленные (командированные), ранее направлены (командированы) для выполнения задач на территориях ДНР, ЛНР, Запорожской области, Херсонской области и Украины вне зависимости от продолжительности и периода выполнения задач.</a:t>
          </a:r>
          <a:endParaRPr lang="ru-RU" sz="1600" kern="1200" dirty="0">
            <a:latin typeface="+mj-lt"/>
          </a:endParaRPr>
        </a:p>
      </dsp:txBody>
      <dsp:txXfrm>
        <a:off x="507764" y="70478"/>
        <a:ext cx="8420511" cy="1157187"/>
      </dsp:txXfrm>
    </dsp:sp>
    <dsp:sp modelId="{BCF9B714-92D7-41E0-BFA3-DD7CEF75FFCB}">
      <dsp:nvSpPr>
        <dsp:cNvPr id="0" name=""/>
        <dsp:cNvSpPr/>
      </dsp:nvSpPr>
      <dsp:spPr>
        <a:xfrm>
          <a:off x="0" y="2473677"/>
          <a:ext cx="8991072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45D431-7E42-4994-8A28-F7F79FEF3C90}">
      <dsp:nvSpPr>
        <dsp:cNvPr id="0" name=""/>
        <dsp:cNvSpPr/>
      </dsp:nvSpPr>
      <dsp:spPr>
        <a:xfrm>
          <a:off x="428480" y="1575387"/>
          <a:ext cx="8555449" cy="11639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7889" tIns="0" rIns="237889" bIns="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atin typeface="+mj-lt"/>
            </a:rPr>
            <a:t>Лица, призванные на военную службу по мобилизации или заключившие в соответствии с пунктом 7 статьи 38 Федерального закона от 28 марта 1998 года № 53-ФЗ «О воинской обязанности и военной службе» контракт о прохождении военной службы либо контракт о добровольном содействии в выполнении задач, возложенных на Вооруженные Силы Российской Федерации.</a:t>
          </a:r>
          <a:endParaRPr lang="ru-RU" sz="1600" b="0" kern="1200" dirty="0">
            <a:latin typeface="+mj-lt"/>
          </a:endParaRPr>
        </a:p>
      </dsp:txBody>
      <dsp:txXfrm>
        <a:off x="485300" y="1632207"/>
        <a:ext cx="8441809" cy="1050330"/>
      </dsp:txXfrm>
    </dsp:sp>
    <dsp:sp modelId="{77781A96-33B6-4195-9589-7E3B2E9A68F1}">
      <dsp:nvSpPr>
        <dsp:cNvPr id="0" name=""/>
        <dsp:cNvSpPr/>
      </dsp:nvSpPr>
      <dsp:spPr>
        <a:xfrm>
          <a:off x="0" y="3681897"/>
          <a:ext cx="8991072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B947E6-2CF4-441A-9A30-433949496AA3}">
      <dsp:nvSpPr>
        <dsp:cNvPr id="0" name=""/>
        <dsp:cNvSpPr/>
      </dsp:nvSpPr>
      <dsp:spPr>
        <a:xfrm>
          <a:off x="428041" y="3024477"/>
          <a:ext cx="8554294" cy="9230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7889" tIns="0" rIns="237889" bIns="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+mj-lt"/>
            </a:rPr>
            <a:t>Приостановление правоотношений в связи с призывом на военную службу по мобилизации или в связи с заключением вышеуказанных контрактов, предполагает, что приостанавливается осуществление установленных по основному месту службы (работы) прав и обязанностей, в том числе касающихся представления сведений о доходах.</a:t>
          </a:r>
          <a:endParaRPr lang="ru-RU" sz="1600" kern="1200" dirty="0">
            <a:latin typeface="+mj-lt"/>
          </a:endParaRPr>
        </a:p>
      </dsp:txBody>
      <dsp:txXfrm>
        <a:off x="473103" y="3069539"/>
        <a:ext cx="8464170" cy="8329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435406-DD89-4F8B-AA19-31850EFB54F5}">
      <dsp:nvSpPr>
        <dsp:cNvPr id="0" name=""/>
        <dsp:cNvSpPr/>
      </dsp:nvSpPr>
      <dsp:spPr>
        <a:xfrm>
          <a:off x="0" y="299670"/>
          <a:ext cx="8867775" cy="8950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smtClean="0"/>
            <a:t>Реестр российских операторов информационных систем, в которых осуществляется выпуск цифровых финансовых активов, размещен на официальном сайте Банка России по ссылке: https://cbr.ru/vfs/registers/infr/list_OIS.xlsx</a:t>
          </a:r>
          <a:endParaRPr lang="ru-RU" sz="1700" kern="1200"/>
        </a:p>
      </dsp:txBody>
      <dsp:txXfrm>
        <a:off x="43693" y="343363"/>
        <a:ext cx="8780389" cy="807664"/>
      </dsp:txXfrm>
    </dsp:sp>
    <dsp:sp modelId="{500B7159-502B-463E-AC2A-AE20655C02CB}">
      <dsp:nvSpPr>
        <dsp:cNvPr id="0" name=""/>
        <dsp:cNvSpPr/>
      </dsp:nvSpPr>
      <dsp:spPr>
        <a:xfrm>
          <a:off x="0" y="1243680"/>
          <a:ext cx="8867775" cy="8950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smtClean="0"/>
            <a:t>Реестр операторов инвестиционных платформ размещен на официальном сайте Банка России по ссылке: http://www.cbr.ru/vfs/registers/infr/list_invest_platform_op.xlsx</a:t>
          </a:r>
          <a:endParaRPr lang="ru-RU" sz="1700" kern="1200"/>
        </a:p>
      </dsp:txBody>
      <dsp:txXfrm>
        <a:off x="43693" y="1287373"/>
        <a:ext cx="8780389" cy="8076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2799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3436" tIns="41717" rIns="83436" bIns="41717" numCol="1" anchor="t" anchorCtr="0" compatLnSpc="1">
            <a:prstTxWarp prst="textNoShape">
              <a:avLst/>
            </a:prstTxWarp>
          </a:bodyPr>
          <a:lstStyle>
            <a:lvl1pPr defTabSz="409845">
              <a:defRPr sz="11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92763" y="0"/>
            <a:ext cx="42799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3436" tIns="41717" rIns="83436" bIns="41717" numCol="1" anchor="t" anchorCtr="0" compatLnSpc="1">
            <a:prstTxWarp prst="textNoShape">
              <a:avLst/>
            </a:prstTxWarp>
          </a:bodyPr>
          <a:lstStyle>
            <a:lvl1pPr algn="r" defTabSz="409845">
              <a:defRPr sz="11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034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56363"/>
            <a:ext cx="42799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3436" tIns="41717" rIns="83436" bIns="41717" numCol="1" anchor="b" anchorCtr="0" compatLnSpc="1">
            <a:prstTxWarp prst="textNoShape">
              <a:avLst/>
            </a:prstTxWarp>
          </a:bodyPr>
          <a:lstStyle>
            <a:lvl1pPr defTabSz="409845">
              <a:defRPr sz="11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034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92763" y="6456363"/>
            <a:ext cx="42799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3436" tIns="41717" rIns="83436" bIns="41717" numCol="1" anchor="b" anchorCtr="0" compatLnSpc="1">
            <a:prstTxWarp prst="textNoShape">
              <a:avLst/>
            </a:prstTxWarp>
          </a:bodyPr>
          <a:lstStyle>
            <a:lvl1pPr algn="r" defTabSz="409845">
              <a:defRPr sz="11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B9A9D11C-A302-4240-9574-AC2E84E81DE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064365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AutoShape 1"/>
          <p:cNvSpPr>
            <a:spLocks noChangeArrowheads="1"/>
          </p:cNvSpPr>
          <p:nvPr/>
        </p:nvSpPr>
        <p:spPr bwMode="auto">
          <a:xfrm>
            <a:off x="0" y="0"/>
            <a:ext cx="9874250" cy="6797675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3436" tIns="41717" rIns="83436" bIns="41717" anchor="ctr"/>
          <a:lstStyle>
            <a:lvl1pPr defTabSz="411163" eaLnBrk="0">
              <a:defRPr sz="3200">
                <a:solidFill>
                  <a:schemeClr val="bg1"/>
                </a:solidFill>
                <a:latin typeface="Arial" charset="0"/>
              </a:defRPr>
            </a:lvl1pPr>
            <a:lvl2pPr defTabSz="411163" eaLnBrk="0">
              <a:defRPr sz="3200">
                <a:solidFill>
                  <a:schemeClr val="bg1"/>
                </a:solidFill>
                <a:latin typeface="Arial" charset="0"/>
              </a:defRPr>
            </a:lvl2pPr>
            <a:lvl3pPr defTabSz="411163" eaLnBrk="0">
              <a:defRPr sz="3200">
                <a:solidFill>
                  <a:schemeClr val="bg1"/>
                </a:solidFill>
                <a:latin typeface="Arial" charset="0"/>
              </a:defRPr>
            </a:lvl3pPr>
            <a:lvl4pPr defTabSz="411163" eaLnBrk="0">
              <a:defRPr sz="3200">
                <a:solidFill>
                  <a:schemeClr val="bg1"/>
                </a:solidFill>
                <a:latin typeface="Arial" charset="0"/>
              </a:defRPr>
            </a:lvl4pPr>
            <a:lvl5pPr defTabSz="411163" eaLnBrk="0">
              <a:defRPr sz="3200">
                <a:solidFill>
                  <a:schemeClr val="bg1"/>
                </a:solidFill>
                <a:latin typeface="Arial" charset="0"/>
              </a:defRPr>
            </a:lvl5pPr>
            <a:lvl6pPr marL="1535113" indent="-215900" defTabSz="4111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6pPr>
            <a:lvl7pPr marL="1992313" indent="-215900" defTabSz="4111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7pPr>
            <a:lvl8pPr marL="2449513" indent="-215900" defTabSz="4111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8pPr>
            <a:lvl9pPr marL="2906713" indent="-215900" defTabSz="4111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eaLnBrk="1">
              <a:defRPr/>
            </a:pPr>
            <a:fld id="{91A6E84E-96CE-4D3F-9935-465D1725CC85}" type="slidenum">
              <a:rPr lang="en-GB" altLang="ru-RU" sz="1300" smtClean="0">
                <a:solidFill>
                  <a:srgbClr val="000000"/>
                </a:solidFill>
                <a:latin typeface="Times New Roman" pitchFamily="18" charset="0"/>
              </a:rPr>
              <a:pPr algn="ctr" eaLnBrk="1">
                <a:defRPr/>
              </a:pPr>
              <a:t>‹#›</a:t>
            </a:fld>
            <a:endParaRPr lang="ru-RU" altLang="ru-RU" sz="1300" dirty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236913" y="517525"/>
            <a:ext cx="3395662" cy="254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051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987425" y="3228975"/>
            <a:ext cx="7894638" cy="3055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4281488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409845">
              <a:lnSpc>
                <a:spcPct val="90000"/>
              </a:lnSpc>
              <a:tabLst>
                <a:tab pos="0" algn="l"/>
                <a:tab pos="408262" algn="l"/>
                <a:tab pos="818107" algn="l"/>
                <a:tab pos="1227950" algn="l"/>
                <a:tab pos="1637796" algn="l"/>
                <a:tab pos="2047639" algn="l"/>
                <a:tab pos="2457484" algn="l"/>
                <a:tab pos="2867329" algn="l"/>
                <a:tab pos="3278755" algn="l"/>
                <a:tab pos="3688600" algn="l"/>
                <a:tab pos="4098444" algn="l"/>
                <a:tab pos="4508289" algn="l"/>
                <a:tab pos="4918132" algn="l"/>
                <a:tab pos="5327978" algn="l"/>
                <a:tab pos="5737821" algn="l"/>
                <a:tab pos="6147666" algn="l"/>
                <a:tab pos="6557510" algn="l"/>
                <a:tab pos="6967355" algn="l"/>
                <a:tab pos="7377199" algn="l"/>
                <a:tab pos="7787044" algn="l"/>
                <a:tab pos="8196887" algn="l"/>
              </a:tabLst>
              <a:defRPr sz="13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5591175" y="0"/>
            <a:ext cx="4278313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defTabSz="409845">
              <a:lnSpc>
                <a:spcPct val="90000"/>
              </a:lnSpc>
              <a:tabLst>
                <a:tab pos="0" algn="l"/>
                <a:tab pos="408262" algn="l"/>
                <a:tab pos="818107" algn="l"/>
                <a:tab pos="1227950" algn="l"/>
                <a:tab pos="1637796" algn="l"/>
                <a:tab pos="2047639" algn="l"/>
                <a:tab pos="2457484" algn="l"/>
                <a:tab pos="2867329" algn="l"/>
                <a:tab pos="3278755" algn="l"/>
                <a:tab pos="3688600" algn="l"/>
                <a:tab pos="4098444" algn="l"/>
                <a:tab pos="4508289" algn="l"/>
                <a:tab pos="4918132" algn="l"/>
                <a:tab pos="5327978" algn="l"/>
                <a:tab pos="5737821" algn="l"/>
                <a:tab pos="6147666" algn="l"/>
                <a:tab pos="6557510" algn="l"/>
                <a:tab pos="6967355" algn="l"/>
                <a:tab pos="7377199" algn="l"/>
                <a:tab pos="7787044" algn="l"/>
                <a:tab pos="8196887" algn="l"/>
              </a:tabLst>
              <a:defRPr sz="13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/>
          </p:nvPr>
        </p:nvSpPr>
        <p:spPr bwMode="auto">
          <a:xfrm>
            <a:off x="0" y="6457950"/>
            <a:ext cx="4281488" cy="338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409845">
              <a:lnSpc>
                <a:spcPct val="90000"/>
              </a:lnSpc>
              <a:tabLst>
                <a:tab pos="0" algn="l"/>
                <a:tab pos="408262" algn="l"/>
                <a:tab pos="818107" algn="l"/>
                <a:tab pos="1227950" algn="l"/>
                <a:tab pos="1637796" algn="l"/>
                <a:tab pos="2047639" algn="l"/>
                <a:tab pos="2457484" algn="l"/>
                <a:tab pos="2867329" algn="l"/>
                <a:tab pos="3278755" algn="l"/>
                <a:tab pos="3688600" algn="l"/>
                <a:tab pos="4098444" algn="l"/>
                <a:tab pos="4508289" algn="l"/>
                <a:tab pos="4918132" algn="l"/>
                <a:tab pos="5327978" algn="l"/>
                <a:tab pos="5737821" algn="l"/>
                <a:tab pos="6147666" algn="l"/>
                <a:tab pos="6557510" algn="l"/>
                <a:tab pos="6967355" algn="l"/>
                <a:tab pos="7377199" algn="l"/>
                <a:tab pos="7787044" algn="l"/>
                <a:tab pos="8196887" algn="l"/>
              </a:tabLst>
              <a:defRPr sz="13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8343900" y="193675"/>
            <a:ext cx="1158875" cy="339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defTabSz="409845">
              <a:lnSpc>
                <a:spcPct val="90000"/>
              </a:lnSpc>
              <a:tabLst>
                <a:tab pos="0" algn="l"/>
                <a:tab pos="408262" algn="l"/>
                <a:tab pos="818107" algn="l"/>
                <a:tab pos="1227950" algn="l"/>
                <a:tab pos="1637796" algn="l"/>
                <a:tab pos="2047639" algn="l"/>
                <a:tab pos="2457484" algn="l"/>
                <a:tab pos="2867329" algn="l"/>
                <a:tab pos="3278755" algn="l"/>
                <a:tab pos="3688600" algn="l"/>
                <a:tab pos="4098444" algn="l"/>
                <a:tab pos="4508289" algn="l"/>
                <a:tab pos="4918132" algn="l"/>
                <a:tab pos="5327978" algn="l"/>
                <a:tab pos="5737821" algn="l"/>
                <a:tab pos="6147666" algn="l"/>
                <a:tab pos="6557510" algn="l"/>
                <a:tab pos="6967355" algn="l"/>
                <a:tab pos="7377199" algn="l"/>
                <a:tab pos="7787044" algn="l"/>
                <a:tab pos="8196887" algn="l"/>
              </a:tabLst>
              <a:defRPr sz="13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660D2344-8280-4BA3-A281-698241AEDE5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811796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407988" eaLnBrk="0">
              <a:spcBef>
                <a:spcPct val="30000"/>
              </a:spcBef>
              <a:buSzPct val="100000"/>
              <a:buFont typeface="Times New Roman" pitchFamily="18" charset="0"/>
              <a:tabLst>
                <a:tab pos="0" algn="l"/>
                <a:tab pos="406400" algn="l"/>
                <a:tab pos="815975" algn="l"/>
                <a:tab pos="1227138" algn="l"/>
                <a:tab pos="1636713" algn="l"/>
                <a:tab pos="2046288" algn="l"/>
                <a:tab pos="2457450" algn="l"/>
                <a:tab pos="2865438" algn="l"/>
                <a:tab pos="3276600" algn="l"/>
                <a:tab pos="3687763" algn="l"/>
                <a:tab pos="4097338" algn="l"/>
                <a:tab pos="4506913" algn="l"/>
                <a:tab pos="4916488" algn="l"/>
                <a:tab pos="5326063" algn="l"/>
                <a:tab pos="5735638" algn="l"/>
                <a:tab pos="6146800" algn="l"/>
                <a:tab pos="6556375" algn="l"/>
                <a:tab pos="6965950" algn="l"/>
                <a:tab pos="7375525" algn="l"/>
                <a:tab pos="7785100" algn="l"/>
                <a:tab pos="81946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 marL="738188" indent="-284163" defTabSz="407988" eaLnBrk="0">
              <a:spcBef>
                <a:spcPct val="30000"/>
              </a:spcBef>
              <a:buSzPct val="100000"/>
              <a:buFont typeface="Times New Roman" pitchFamily="18" charset="0"/>
              <a:tabLst>
                <a:tab pos="0" algn="l"/>
                <a:tab pos="406400" algn="l"/>
                <a:tab pos="815975" algn="l"/>
                <a:tab pos="1227138" algn="l"/>
                <a:tab pos="1636713" algn="l"/>
                <a:tab pos="2046288" algn="l"/>
                <a:tab pos="2457450" algn="l"/>
                <a:tab pos="2865438" algn="l"/>
                <a:tab pos="3276600" algn="l"/>
                <a:tab pos="3687763" algn="l"/>
                <a:tab pos="4097338" algn="l"/>
                <a:tab pos="4506913" algn="l"/>
                <a:tab pos="4916488" algn="l"/>
                <a:tab pos="5326063" algn="l"/>
                <a:tab pos="5735638" algn="l"/>
                <a:tab pos="6146800" algn="l"/>
                <a:tab pos="6556375" algn="l"/>
                <a:tab pos="6965950" algn="l"/>
                <a:tab pos="7375525" algn="l"/>
                <a:tab pos="7785100" algn="l"/>
                <a:tab pos="81946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 marL="1136650" indent="-227013" defTabSz="407988" eaLnBrk="0">
              <a:spcBef>
                <a:spcPct val="30000"/>
              </a:spcBef>
              <a:buSzPct val="100000"/>
              <a:buFont typeface="Times New Roman" pitchFamily="18" charset="0"/>
              <a:tabLst>
                <a:tab pos="0" algn="l"/>
                <a:tab pos="406400" algn="l"/>
                <a:tab pos="815975" algn="l"/>
                <a:tab pos="1227138" algn="l"/>
                <a:tab pos="1636713" algn="l"/>
                <a:tab pos="2046288" algn="l"/>
                <a:tab pos="2457450" algn="l"/>
                <a:tab pos="2865438" algn="l"/>
                <a:tab pos="3276600" algn="l"/>
                <a:tab pos="3687763" algn="l"/>
                <a:tab pos="4097338" algn="l"/>
                <a:tab pos="4506913" algn="l"/>
                <a:tab pos="4916488" algn="l"/>
                <a:tab pos="5326063" algn="l"/>
                <a:tab pos="5735638" algn="l"/>
                <a:tab pos="6146800" algn="l"/>
                <a:tab pos="6556375" algn="l"/>
                <a:tab pos="6965950" algn="l"/>
                <a:tab pos="7375525" algn="l"/>
                <a:tab pos="7785100" algn="l"/>
                <a:tab pos="81946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 marL="1592263" indent="-227013" defTabSz="407988" eaLnBrk="0">
              <a:spcBef>
                <a:spcPct val="30000"/>
              </a:spcBef>
              <a:buSzPct val="100000"/>
              <a:buFont typeface="Times New Roman" pitchFamily="18" charset="0"/>
              <a:tabLst>
                <a:tab pos="0" algn="l"/>
                <a:tab pos="406400" algn="l"/>
                <a:tab pos="815975" algn="l"/>
                <a:tab pos="1227138" algn="l"/>
                <a:tab pos="1636713" algn="l"/>
                <a:tab pos="2046288" algn="l"/>
                <a:tab pos="2457450" algn="l"/>
                <a:tab pos="2865438" algn="l"/>
                <a:tab pos="3276600" algn="l"/>
                <a:tab pos="3687763" algn="l"/>
                <a:tab pos="4097338" algn="l"/>
                <a:tab pos="4506913" algn="l"/>
                <a:tab pos="4916488" algn="l"/>
                <a:tab pos="5326063" algn="l"/>
                <a:tab pos="5735638" algn="l"/>
                <a:tab pos="6146800" algn="l"/>
                <a:tab pos="6556375" algn="l"/>
                <a:tab pos="6965950" algn="l"/>
                <a:tab pos="7375525" algn="l"/>
                <a:tab pos="7785100" algn="l"/>
                <a:tab pos="81946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 marL="2047875" indent="-227013" defTabSz="407988" eaLnBrk="0">
              <a:spcBef>
                <a:spcPct val="30000"/>
              </a:spcBef>
              <a:buSzPct val="100000"/>
              <a:buFont typeface="Times New Roman" pitchFamily="18" charset="0"/>
              <a:tabLst>
                <a:tab pos="0" algn="l"/>
                <a:tab pos="406400" algn="l"/>
                <a:tab pos="815975" algn="l"/>
                <a:tab pos="1227138" algn="l"/>
                <a:tab pos="1636713" algn="l"/>
                <a:tab pos="2046288" algn="l"/>
                <a:tab pos="2457450" algn="l"/>
                <a:tab pos="2865438" algn="l"/>
                <a:tab pos="3276600" algn="l"/>
                <a:tab pos="3687763" algn="l"/>
                <a:tab pos="4097338" algn="l"/>
                <a:tab pos="4506913" algn="l"/>
                <a:tab pos="4916488" algn="l"/>
                <a:tab pos="5326063" algn="l"/>
                <a:tab pos="5735638" algn="l"/>
                <a:tab pos="6146800" algn="l"/>
                <a:tab pos="6556375" algn="l"/>
                <a:tab pos="6965950" algn="l"/>
                <a:tab pos="7375525" algn="l"/>
                <a:tab pos="7785100" algn="l"/>
                <a:tab pos="81946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05075" indent="-227013" defTabSz="4079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06400" algn="l"/>
                <a:tab pos="815975" algn="l"/>
                <a:tab pos="1227138" algn="l"/>
                <a:tab pos="1636713" algn="l"/>
                <a:tab pos="2046288" algn="l"/>
                <a:tab pos="2457450" algn="l"/>
                <a:tab pos="2865438" algn="l"/>
                <a:tab pos="3276600" algn="l"/>
                <a:tab pos="3687763" algn="l"/>
                <a:tab pos="4097338" algn="l"/>
                <a:tab pos="4506913" algn="l"/>
                <a:tab pos="4916488" algn="l"/>
                <a:tab pos="5326063" algn="l"/>
                <a:tab pos="5735638" algn="l"/>
                <a:tab pos="6146800" algn="l"/>
                <a:tab pos="6556375" algn="l"/>
                <a:tab pos="6965950" algn="l"/>
                <a:tab pos="7375525" algn="l"/>
                <a:tab pos="7785100" algn="l"/>
                <a:tab pos="81946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62275" indent="-227013" defTabSz="4079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06400" algn="l"/>
                <a:tab pos="815975" algn="l"/>
                <a:tab pos="1227138" algn="l"/>
                <a:tab pos="1636713" algn="l"/>
                <a:tab pos="2046288" algn="l"/>
                <a:tab pos="2457450" algn="l"/>
                <a:tab pos="2865438" algn="l"/>
                <a:tab pos="3276600" algn="l"/>
                <a:tab pos="3687763" algn="l"/>
                <a:tab pos="4097338" algn="l"/>
                <a:tab pos="4506913" algn="l"/>
                <a:tab pos="4916488" algn="l"/>
                <a:tab pos="5326063" algn="l"/>
                <a:tab pos="5735638" algn="l"/>
                <a:tab pos="6146800" algn="l"/>
                <a:tab pos="6556375" algn="l"/>
                <a:tab pos="6965950" algn="l"/>
                <a:tab pos="7375525" algn="l"/>
                <a:tab pos="7785100" algn="l"/>
                <a:tab pos="81946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19475" indent="-227013" defTabSz="4079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06400" algn="l"/>
                <a:tab pos="815975" algn="l"/>
                <a:tab pos="1227138" algn="l"/>
                <a:tab pos="1636713" algn="l"/>
                <a:tab pos="2046288" algn="l"/>
                <a:tab pos="2457450" algn="l"/>
                <a:tab pos="2865438" algn="l"/>
                <a:tab pos="3276600" algn="l"/>
                <a:tab pos="3687763" algn="l"/>
                <a:tab pos="4097338" algn="l"/>
                <a:tab pos="4506913" algn="l"/>
                <a:tab pos="4916488" algn="l"/>
                <a:tab pos="5326063" algn="l"/>
                <a:tab pos="5735638" algn="l"/>
                <a:tab pos="6146800" algn="l"/>
                <a:tab pos="6556375" algn="l"/>
                <a:tab pos="6965950" algn="l"/>
                <a:tab pos="7375525" algn="l"/>
                <a:tab pos="7785100" algn="l"/>
                <a:tab pos="81946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76675" indent="-227013" defTabSz="4079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06400" algn="l"/>
                <a:tab pos="815975" algn="l"/>
                <a:tab pos="1227138" algn="l"/>
                <a:tab pos="1636713" algn="l"/>
                <a:tab pos="2046288" algn="l"/>
                <a:tab pos="2457450" algn="l"/>
                <a:tab pos="2865438" algn="l"/>
                <a:tab pos="3276600" algn="l"/>
                <a:tab pos="3687763" algn="l"/>
                <a:tab pos="4097338" algn="l"/>
                <a:tab pos="4506913" algn="l"/>
                <a:tab pos="4916488" algn="l"/>
                <a:tab pos="5326063" algn="l"/>
                <a:tab pos="5735638" algn="l"/>
                <a:tab pos="6146800" algn="l"/>
                <a:tab pos="6556375" algn="l"/>
                <a:tab pos="6965950" algn="l"/>
                <a:tab pos="7375525" algn="l"/>
                <a:tab pos="7785100" algn="l"/>
                <a:tab pos="819467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eaLnBrk="1">
              <a:spcBef>
                <a:spcPct val="0"/>
              </a:spcBef>
              <a:buSzPct val="45000"/>
              <a:buFont typeface="StarSymbol" pitchFamily="2" charset="0"/>
              <a:buNone/>
            </a:pPr>
            <a:fld id="{77373976-B05A-4A99-BCE2-44F19429F6E9}" type="slidenum">
              <a:rPr lang="en-GB" altLang="ru-RU" sz="1300" smtClean="0"/>
              <a:pPr eaLnBrk="1">
                <a:spcBef>
                  <a:spcPct val="0"/>
                </a:spcBef>
                <a:buSzPct val="45000"/>
                <a:buFont typeface="StarSymbol" pitchFamily="2" charset="0"/>
                <a:buNone/>
              </a:pPr>
              <a:t>1</a:t>
            </a:fld>
            <a:endParaRPr lang="en-GB" altLang="ru-RU" sz="1300" dirty="0" smtClean="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39176024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43096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5911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5911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5911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5911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5911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660D2344-8280-4BA3-A281-698241AEDE5A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591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44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288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670800" y="1612900"/>
            <a:ext cx="2266950" cy="50514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68363" y="1612900"/>
            <a:ext cx="6650037" cy="50514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102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1612900"/>
            <a:ext cx="9069387" cy="3825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33450" y="2339975"/>
            <a:ext cx="4027488" cy="43243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5113338" y="2339975"/>
            <a:ext cx="4027487" cy="20859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5113338" y="4578350"/>
            <a:ext cx="4027487" cy="20859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44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1612900"/>
            <a:ext cx="9069387" cy="3825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33450" y="2339975"/>
            <a:ext cx="4027488" cy="43243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13338" y="2339975"/>
            <a:ext cx="4027487" cy="43243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997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1612900"/>
            <a:ext cx="9069387" cy="3825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33450" y="2339975"/>
            <a:ext cx="4027488" cy="43243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5113338" y="2339975"/>
            <a:ext cx="4027487" cy="4324350"/>
          </a:xfrm>
        </p:spPr>
        <p:txBody>
          <a:bodyPr/>
          <a:lstStyle/>
          <a:p>
            <a:pPr lv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613730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1612900"/>
            <a:ext cx="9069387" cy="3825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933450" y="2339975"/>
            <a:ext cx="8207375" cy="4324350"/>
          </a:xfrm>
        </p:spPr>
        <p:txBody>
          <a:bodyPr/>
          <a:lstStyle/>
          <a:p>
            <a:pPr lv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478418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868363" y="1612900"/>
            <a:ext cx="9069387" cy="50514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971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363" y="1612900"/>
            <a:ext cx="9069387" cy="3825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933450" y="2339975"/>
            <a:ext cx="8207375" cy="4324350"/>
          </a:xfrm>
        </p:spPr>
        <p:txBody>
          <a:bodyPr/>
          <a:lstStyle/>
          <a:p>
            <a:pPr lv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42365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715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80268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33450" y="2339975"/>
            <a:ext cx="4027488" cy="4324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13338" y="2339975"/>
            <a:ext cx="4027487" cy="4324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68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068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331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3735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76691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59037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10079037" cy="755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68363" y="1612900"/>
            <a:ext cx="9069387" cy="38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3450" y="2339975"/>
            <a:ext cx="8207375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Четвертый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  <p:sp>
        <p:nvSpPr>
          <p:cNvPr id="1029" name="Text Box 10"/>
          <p:cNvSpPr txBox="1">
            <a:spLocks noChangeArrowheads="1"/>
          </p:cNvSpPr>
          <p:nvPr/>
        </p:nvSpPr>
        <p:spPr bwMode="auto">
          <a:xfrm>
            <a:off x="5562600" y="457200"/>
            <a:ext cx="2286000" cy="33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altLang="ru-RU" sz="18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2pPr>
      <a:lvl3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3pPr>
      <a:lvl4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4pPr>
      <a:lvl5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5pPr>
      <a:lvl6pPr marL="1536700" indent="-215900" algn="l" defTabSz="449263" rtl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6pPr>
      <a:lvl7pPr marL="1993900" indent="-215900" algn="l" defTabSz="449263" rtl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7pPr>
      <a:lvl8pPr marL="2451100" indent="-215900" algn="l" defTabSz="449263" rtl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8pPr>
      <a:lvl9pPr marL="2908300" indent="-215900" algn="l" defTabSz="449263" rtl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pitchFamily="2" charset="0"/>
        <a:defRPr sz="2400" b="1">
          <a:solidFill>
            <a:srgbClr val="000000"/>
          </a:solidFill>
          <a:latin typeface="Times New Roman" pitchFamily="18" charset="0"/>
        </a:defRPr>
      </a:lvl9pPr>
    </p:titleStyle>
    <p:bodyStyle>
      <a:lvl1pPr marL="430213" indent="-323850" algn="l" defTabSz="449263" rtl="0" eaLnBrk="0" fontAlgn="base" hangingPunct="0">
        <a:lnSpc>
          <a:spcPct val="87000"/>
        </a:lnSpc>
        <a:spcBef>
          <a:spcPct val="0"/>
        </a:spcBef>
        <a:spcAft>
          <a:spcPts val="1425"/>
        </a:spcAft>
        <a:buClr>
          <a:srgbClr val="000000"/>
        </a:buClr>
        <a:buSzPct val="45000"/>
        <a:buFont typeface="StarSymbol" pitchFamily="2" charset="0"/>
        <a:buChar char="●"/>
        <a:defRPr sz="2600">
          <a:solidFill>
            <a:srgbClr val="000000"/>
          </a:solidFill>
          <a:latin typeface="+mn-lt"/>
          <a:ea typeface="+mn-ea"/>
          <a:cs typeface="+mn-cs"/>
        </a:defRPr>
      </a:lvl1pPr>
      <a:lvl2pPr marL="862013" indent="-285750" algn="l" defTabSz="449263" rtl="0" eaLnBrk="0" fontAlgn="base" hangingPunct="0">
        <a:lnSpc>
          <a:spcPct val="87000"/>
        </a:lnSpc>
        <a:spcBef>
          <a:spcPct val="0"/>
        </a:spcBef>
        <a:spcAft>
          <a:spcPts val="1138"/>
        </a:spcAft>
        <a:buClr>
          <a:srgbClr val="000000"/>
        </a:buClr>
        <a:buSzPct val="75000"/>
        <a:buFont typeface="StarSymbol" pitchFamily="2" charset="0"/>
        <a:buChar char="–"/>
        <a:defRPr sz="2400">
          <a:solidFill>
            <a:srgbClr val="000000"/>
          </a:solidFill>
          <a:latin typeface="+mn-lt"/>
        </a:defRPr>
      </a:lvl2pPr>
      <a:lvl3pPr marL="1293813" indent="-215900" algn="l" defTabSz="449263" rtl="0" eaLnBrk="0" fontAlgn="base" hangingPunct="0">
        <a:lnSpc>
          <a:spcPct val="87000"/>
        </a:lnSpc>
        <a:spcBef>
          <a:spcPct val="0"/>
        </a:spcBef>
        <a:spcAft>
          <a:spcPts val="850"/>
        </a:spcAft>
        <a:buClr>
          <a:srgbClr val="000000"/>
        </a:buClr>
        <a:buSzPct val="45000"/>
        <a:buFont typeface="StarSymbol" pitchFamily="2" charset="0"/>
        <a:buChar char="●"/>
        <a:defRPr sz="2000">
          <a:solidFill>
            <a:srgbClr val="000000"/>
          </a:solidFill>
          <a:latin typeface="+mn-lt"/>
        </a:defRPr>
      </a:lvl3pPr>
      <a:lvl4pPr marL="1725613" indent="-214313" algn="l" defTabSz="449263" rtl="0" eaLnBrk="0" fontAlgn="base" hangingPunct="0">
        <a:lnSpc>
          <a:spcPct val="87000"/>
        </a:lnSpc>
        <a:spcBef>
          <a:spcPct val="0"/>
        </a:spcBef>
        <a:spcAft>
          <a:spcPts val="575"/>
        </a:spcAft>
        <a:buClr>
          <a:srgbClr val="000000"/>
        </a:buClr>
        <a:buSzPct val="75000"/>
        <a:buFont typeface="StarSymbol" pitchFamily="2" charset="0"/>
        <a:buChar char="–"/>
        <a:defRPr sz="1600">
          <a:solidFill>
            <a:srgbClr val="000000"/>
          </a:solidFill>
          <a:latin typeface="+mn-lt"/>
        </a:defRPr>
      </a:lvl4pPr>
      <a:lvl5pPr marL="2157413" indent="-215900" algn="l" defTabSz="449263" rtl="0" eaLnBrk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pitchFamily="2" charset="0"/>
        <a:buChar char="●"/>
        <a:defRPr sz="1400">
          <a:solidFill>
            <a:srgbClr val="000000"/>
          </a:solidFill>
          <a:latin typeface="+mn-lt"/>
        </a:defRPr>
      </a:lvl5pPr>
      <a:lvl6pPr marL="2614613" indent="-215900" algn="l" defTabSz="449263" rtl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pitchFamily="2" charset="0"/>
        <a:buChar char="●"/>
        <a:defRPr sz="1400">
          <a:solidFill>
            <a:srgbClr val="000000"/>
          </a:solidFill>
          <a:latin typeface="+mn-lt"/>
        </a:defRPr>
      </a:lvl6pPr>
      <a:lvl7pPr marL="3071813" indent="-215900" algn="l" defTabSz="449263" rtl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pitchFamily="2" charset="0"/>
        <a:buChar char="●"/>
        <a:defRPr sz="1400">
          <a:solidFill>
            <a:srgbClr val="000000"/>
          </a:solidFill>
          <a:latin typeface="+mn-lt"/>
        </a:defRPr>
      </a:lvl7pPr>
      <a:lvl8pPr marL="3529013" indent="-215900" algn="l" defTabSz="449263" rtl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pitchFamily="2" charset="0"/>
        <a:buChar char="●"/>
        <a:defRPr sz="1400">
          <a:solidFill>
            <a:srgbClr val="000000"/>
          </a:solidFill>
          <a:latin typeface="+mn-lt"/>
        </a:defRPr>
      </a:lvl8pPr>
      <a:lvl9pPr marL="3986213" indent="-215900" algn="l" defTabSz="449263" rtl="0" fontAlgn="base" hangingPunct="0">
        <a:lnSpc>
          <a:spcPct val="87000"/>
        </a:lnSpc>
        <a:spcBef>
          <a:spcPct val="0"/>
        </a:spcBef>
        <a:spcAft>
          <a:spcPts val="288"/>
        </a:spcAft>
        <a:buClr>
          <a:srgbClr val="000000"/>
        </a:buClr>
        <a:buSzPct val="45000"/>
        <a:buFont typeface="StarSymbol" pitchFamily="2" charset="0"/>
        <a:buChar char="●"/>
        <a:defRPr sz="1400">
          <a:solidFill>
            <a:srgbClr val="000000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3"/>
          <p:cNvSpPr txBox="1">
            <a:spLocks noChangeArrowheads="1"/>
          </p:cNvSpPr>
          <p:nvPr/>
        </p:nvSpPr>
        <p:spPr bwMode="auto">
          <a:xfrm>
            <a:off x="9275763" y="376238"/>
            <a:ext cx="304800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>
              <a:defRPr sz="3200">
                <a:solidFill>
                  <a:schemeClr val="bg1"/>
                </a:solidFill>
                <a:latin typeface="Arial" charset="0"/>
              </a:defRPr>
            </a:lvl1pPr>
            <a:lvl2pPr marL="742950" indent="-285750" eaLnBrk="0">
              <a:defRPr sz="3200">
                <a:solidFill>
                  <a:schemeClr val="bg1"/>
                </a:solidFill>
                <a:latin typeface="Arial" charset="0"/>
              </a:defRPr>
            </a:lvl2pPr>
            <a:lvl3pPr marL="1143000" indent="-228600" eaLnBrk="0">
              <a:defRPr sz="3200">
                <a:solidFill>
                  <a:schemeClr val="bg1"/>
                </a:solidFill>
                <a:latin typeface="Arial" charset="0"/>
              </a:defRPr>
            </a:lvl3pPr>
            <a:lvl4pPr marL="1600200" indent="-228600" eaLnBrk="0">
              <a:defRPr sz="3200">
                <a:solidFill>
                  <a:schemeClr val="bg1"/>
                </a:solidFill>
                <a:latin typeface="Arial" charset="0"/>
              </a:defRPr>
            </a:lvl4pPr>
            <a:lvl5pPr marL="2057400" indent="-228600" eaLnBrk="0">
              <a:defRPr sz="3200"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>
              <a:spcBef>
                <a:spcPct val="50000"/>
              </a:spcBef>
            </a:pPr>
            <a:endParaRPr lang="ru-RU" altLang="ru-RU" sz="1800" dirty="0">
              <a:solidFill>
                <a:schemeClr val="bg2">
                  <a:lumMod val="25000"/>
                </a:schemeClr>
              </a:solidFill>
              <a:latin typeface="Calibri" pitchFamily="34" charset="0"/>
            </a:endParaRPr>
          </a:p>
        </p:txBody>
      </p:sp>
      <p:sp>
        <p:nvSpPr>
          <p:cNvPr id="2051" name="Rectangle 10"/>
          <p:cNvSpPr>
            <a:spLocks noGrp="1" noChangeArrowheads="1"/>
          </p:cNvSpPr>
          <p:nvPr>
            <p:ph type="title" idx="4294967295"/>
          </p:nvPr>
        </p:nvSpPr>
        <p:spPr>
          <a:xfrm>
            <a:off x="1011238" y="1612900"/>
            <a:ext cx="9069387" cy="382588"/>
          </a:xfrm>
        </p:spPr>
        <p:txBody>
          <a:bodyPr/>
          <a:lstStyle/>
          <a:p>
            <a:pPr algn="ctr"/>
            <a:r>
              <a:rPr lang="ru-RU" altLang="ru-RU" sz="2800" i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/>
            </a:r>
            <a:br>
              <a:rPr lang="ru-RU" altLang="ru-RU" sz="2800" i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</a:br>
            <a:r>
              <a:rPr lang="ru-RU" altLang="ru-RU" sz="2800" i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/>
            </a:r>
            <a:br>
              <a:rPr lang="ru-RU" altLang="ru-RU" sz="2800" i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</a:br>
            <a:r>
              <a:rPr lang="ru-RU" altLang="ru-RU" sz="2800" i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/>
            </a:r>
            <a:br>
              <a:rPr lang="ru-RU" altLang="ru-RU" sz="2800" i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</a:br>
            <a:r>
              <a:rPr lang="ru-RU" altLang="ru-RU" sz="2800" i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/>
            </a:r>
            <a:br>
              <a:rPr lang="ru-RU" altLang="ru-RU" sz="2800" i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</a:br>
            <a:r>
              <a:rPr lang="ru-RU" altLang="ru-RU" sz="2800" i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/>
            </a:r>
            <a:br>
              <a:rPr lang="ru-RU" altLang="ru-RU" sz="2800" i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</a:br>
            <a:r>
              <a:rPr lang="ru-RU" altLang="ru-RU" sz="2800" i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/>
            </a:r>
            <a:br>
              <a:rPr lang="ru-RU" altLang="ru-RU" sz="2800" i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</a:br>
            <a:endParaRPr lang="ru-RU" altLang="ru-RU" sz="2800" i="1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</a:endParaRPr>
          </a:p>
        </p:txBody>
      </p:sp>
      <p:sp>
        <p:nvSpPr>
          <p:cNvPr id="2063" name="Freeform 15"/>
          <p:cNvSpPr>
            <a:spLocks/>
          </p:cNvSpPr>
          <p:nvPr/>
        </p:nvSpPr>
        <p:spPr bwMode="auto">
          <a:xfrm>
            <a:off x="3210718" y="1204913"/>
            <a:ext cx="4670425" cy="5561012"/>
          </a:xfrm>
          <a:custGeom>
            <a:avLst/>
            <a:gdLst>
              <a:gd name="T0" fmla="*/ 690 w 4247"/>
              <a:gd name="T1" fmla="*/ 9 h 5262"/>
              <a:gd name="T2" fmla="*/ 1107 w 4247"/>
              <a:gd name="T3" fmla="*/ 227 h 5262"/>
              <a:gd name="T4" fmla="*/ 1207 w 4247"/>
              <a:gd name="T5" fmla="*/ 627 h 5262"/>
              <a:gd name="T6" fmla="*/ 1234 w 4247"/>
              <a:gd name="T7" fmla="*/ 891 h 5262"/>
              <a:gd name="T8" fmla="*/ 1225 w 4247"/>
              <a:gd name="T9" fmla="*/ 1336 h 5262"/>
              <a:gd name="T10" fmla="*/ 1516 w 4247"/>
              <a:gd name="T11" fmla="*/ 1600 h 5262"/>
              <a:gd name="T12" fmla="*/ 1806 w 4247"/>
              <a:gd name="T13" fmla="*/ 1827 h 5262"/>
              <a:gd name="T14" fmla="*/ 1978 w 4247"/>
              <a:gd name="T15" fmla="*/ 1909 h 5262"/>
              <a:gd name="T16" fmla="*/ 1951 w 4247"/>
              <a:gd name="T17" fmla="*/ 1518 h 5262"/>
              <a:gd name="T18" fmla="*/ 2115 w 4247"/>
              <a:gd name="T19" fmla="*/ 1363 h 5262"/>
              <a:gd name="T20" fmla="*/ 2559 w 4247"/>
              <a:gd name="T21" fmla="*/ 1100 h 5262"/>
              <a:gd name="T22" fmla="*/ 2886 w 4247"/>
              <a:gd name="T23" fmla="*/ 1181 h 5262"/>
              <a:gd name="T24" fmla="*/ 3113 w 4247"/>
              <a:gd name="T25" fmla="*/ 745 h 5262"/>
              <a:gd name="T26" fmla="*/ 3676 w 4247"/>
              <a:gd name="T27" fmla="*/ 900 h 5262"/>
              <a:gd name="T28" fmla="*/ 4030 w 4247"/>
              <a:gd name="T29" fmla="*/ 1181 h 5262"/>
              <a:gd name="T30" fmla="*/ 3884 w 4247"/>
              <a:gd name="T31" fmla="*/ 1500 h 5262"/>
              <a:gd name="T32" fmla="*/ 3930 w 4247"/>
              <a:gd name="T33" fmla="*/ 1990 h 5262"/>
              <a:gd name="T34" fmla="*/ 4211 w 4247"/>
              <a:gd name="T35" fmla="*/ 2099 h 5262"/>
              <a:gd name="T36" fmla="*/ 4229 w 4247"/>
              <a:gd name="T37" fmla="*/ 2436 h 5262"/>
              <a:gd name="T38" fmla="*/ 4066 w 4247"/>
              <a:gd name="T39" fmla="*/ 2736 h 5262"/>
              <a:gd name="T40" fmla="*/ 3812 w 4247"/>
              <a:gd name="T41" fmla="*/ 2763 h 5262"/>
              <a:gd name="T42" fmla="*/ 3694 w 4247"/>
              <a:gd name="T43" fmla="*/ 2717 h 5262"/>
              <a:gd name="T44" fmla="*/ 3340 w 4247"/>
              <a:gd name="T45" fmla="*/ 2781 h 5262"/>
              <a:gd name="T46" fmla="*/ 3031 w 4247"/>
              <a:gd name="T47" fmla="*/ 2908 h 5262"/>
              <a:gd name="T48" fmla="*/ 3122 w 4247"/>
              <a:gd name="T49" fmla="*/ 3235 h 5262"/>
              <a:gd name="T50" fmla="*/ 3167 w 4247"/>
              <a:gd name="T51" fmla="*/ 3508 h 5262"/>
              <a:gd name="T52" fmla="*/ 3022 w 4247"/>
              <a:gd name="T53" fmla="*/ 3763 h 5262"/>
              <a:gd name="T54" fmla="*/ 2732 w 4247"/>
              <a:gd name="T55" fmla="*/ 3872 h 5262"/>
              <a:gd name="T56" fmla="*/ 2759 w 4247"/>
              <a:gd name="T57" fmla="*/ 4244 h 5262"/>
              <a:gd name="T58" fmla="*/ 2868 w 4247"/>
              <a:gd name="T59" fmla="*/ 4335 h 5262"/>
              <a:gd name="T60" fmla="*/ 2813 w 4247"/>
              <a:gd name="T61" fmla="*/ 4653 h 5262"/>
              <a:gd name="T62" fmla="*/ 2741 w 4247"/>
              <a:gd name="T63" fmla="*/ 4917 h 5262"/>
              <a:gd name="T64" fmla="*/ 2886 w 4247"/>
              <a:gd name="T65" fmla="*/ 5144 h 5262"/>
              <a:gd name="T66" fmla="*/ 2668 w 4247"/>
              <a:gd name="T67" fmla="*/ 5208 h 5262"/>
              <a:gd name="T68" fmla="*/ 2559 w 4247"/>
              <a:gd name="T69" fmla="*/ 4935 h 5262"/>
              <a:gd name="T70" fmla="*/ 2387 w 4247"/>
              <a:gd name="T71" fmla="*/ 4890 h 5262"/>
              <a:gd name="T72" fmla="*/ 2169 w 4247"/>
              <a:gd name="T73" fmla="*/ 4681 h 5262"/>
              <a:gd name="T74" fmla="*/ 1933 w 4247"/>
              <a:gd name="T75" fmla="*/ 4408 h 5262"/>
              <a:gd name="T76" fmla="*/ 1697 w 4247"/>
              <a:gd name="T77" fmla="*/ 4290 h 5262"/>
              <a:gd name="T78" fmla="*/ 1507 w 4247"/>
              <a:gd name="T79" fmla="*/ 4099 h 5262"/>
              <a:gd name="T80" fmla="*/ 1470 w 4247"/>
              <a:gd name="T81" fmla="*/ 4144 h 5262"/>
              <a:gd name="T82" fmla="*/ 1144 w 4247"/>
              <a:gd name="T83" fmla="*/ 4153 h 5262"/>
              <a:gd name="T84" fmla="*/ 853 w 4247"/>
              <a:gd name="T85" fmla="*/ 4281 h 5262"/>
              <a:gd name="T86" fmla="*/ 536 w 4247"/>
              <a:gd name="T87" fmla="*/ 4435 h 5262"/>
              <a:gd name="T88" fmla="*/ 363 w 4247"/>
              <a:gd name="T89" fmla="*/ 4335 h 5262"/>
              <a:gd name="T90" fmla="*/ 154 w 4247"/>
              <a:gd name="T91" fmla="*/ 4144 h 5262"/>
              <a:gd name="T92" fmla="*/ 218 w 4247"/>
              <a:gd name="T93" fmla="*/ 4035 h 5262"/>
              <a:gd name="T94" fmla="*/ 399 w 4247"/>
              <a:gd name="T95" fmla="*/ 3708 h 5262"/>
              <a:gd name="T96" fmla="*/ 644 w 4247"/>
              <a:gd name="T97" fmla="*/ 3617 h 5262"/>
              <a:gd name="T98" fmla="*/ 681 w 4247"/>
              <a:gd name="T99" fmla="*/ 3263 h 5262"/>
              <a:gd name="T100" fmla="*/ 336 w 4247"/>
              <a:gd name="T101" fmla="*/ 3226 h 5262"/>
              <a:gd name="T102" fmla="*/ 27 w 4247"/>
              <a:gd name="T103" fmla="*/ 3045 h 5262"/>
              <a:gd name="T104" fmla="*/ 136 w 4247"/>
              <a:gd name="T105" fmla="*/ 2745 h 5262"/>
              <a:gd name="T106" fmla="*/ 363 w 4247"/>
              <a:gd name="T107" fmla="*/ 2599 h 5262"/>
              <a:gd name="T108" fmla="*/ 672 w 4247"/>
              <a:gd name="T109" fmla="*/ 2290 h 5262"/>
              <a:gd name="T110" fmla="*/ 436 w 4247"/>
              <a:gd name="T111" fmla="*/ 1672 h 5262"/>
              <a:gd name="T112" fmla="*/ 408 w 4247"/>
              <a:gd name="T113" fmla="*/ 1363 h 5262"/>
              <a:gd name="T114" fmla="*/ 427 w 4247"/>
              <a:gd name="T115" fmla="*/ 1018 h 5262"/>
              <a:gd name="T116" fmla="*/ 209 w 4247"/>
              <a:gd name="T117" fmla="*/ 1018 h 5262"/>
              <a:gd name="T118" fmla="*/ 91 w 4247"/>
              <a:gd name="T119" fmla="*/ 836 h 5262"/>
              <a:gd name="T120" fmla="*/ 354 w 4247"/>
              <a:gd name="T121" fmla="*/ 663 h 5262"/>
              <a:gd name="T122" fmla="*/ 472 w 4247"/>
              <a:gd name="T123" fmla="*/ 291 h 5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247" h="5262">
                <a:moveTo>
                  <a:pt x="472" y="273"/>
                </a:moveTo>
                <a:lnTo>
                  <a:pt x="481" y="254"/>
                </a:lnTo>
                <a:lnTo>
                  <a:pt x="490" y="154"/>
                </a:lnTo>
                <a:lnTo>
                  <a:pt x="499" y="136"/>
                </a:lnTo>
                <a:lnTo>
                  <a:pt x="517" y="91"/>
                </a:lnTo>
                <a:lnTo>
                  <a:pt x="526" y="64"/>
                </a:lnTo>
                <a:lnTo>
                  <a:pt x="545" y="45"/>
                </a:lnTo>
                <a:lnTo>
                  <a:pt x="572" y="18"/>
                </a:lnTo>
                <a:lnTo>
                  <a:pt x="599" y="0"/>
                </a:lnTo>
                <a:lnTo>
                  <a:pt x="644" y="9"/>
                </a:lnTo>
                <a:lnTo>
                  <a:pt x="690" y="9"/>
                </a:lnTo>
                <a:lnTo>
                  <a:pt x="744" y="9"/>
                </a:lnTo>
                <a:lnTo>
                  <a:pt x="808" y="18"/>
                </a:lnTo>
                <a:lnTo>
                  <a:pt x="853" y="36"/>
                </a:lnTo>
                <a:lnTo>
                  <a:pt x="899" y="73"/>
                </a:lnTo>
                <a:lnTo>
                  <a:pt x="917" y="91"/>
                </a:lnTo>
                <a:lnTo>
                  <a:pt x="935" y="127"/>
                </a:lnTo>
                <a:lnTo>
                  <a:pt x="962" y="164"/>
                </a:lnTo>
                <a:lnTo>
                  <a:pt x="989" y="191"/>
                </a:lnTo>
                <a:lnTo>
                  <a:pt x="1017" y="209"/>
                </a:lnTo>
                <a:lnTo>
                  <a:pt x="1053" y="200"/>
                </a:lnTo>
                <a:lnTo>
                  <a:pt x="1107" y="227"/>
                </a:lnTo>
                <a:lnTo>
                  <a:pt x="1171" y="236"/>
                </a:lnTo>
                <a:lnTo>
                  <a:pt x="1198" y="345"/>
                </a:lnTo>
                <a:lnTo>
                  <a:pt x="1207" y="391"/>
                </a:lnTo>
                <a:lnTo>
                  <a:pt x="1216" y="427"/>
                </a:lnTo>
                <a:lnTo>
                  <a:pt x="1225" y="463"/>
                </a:lnTo>
                <a:lnTo>
                  <a:pt x="1234" y="491"/>
                </a:lnTo>
                <a:lnTo>
                  <a:pt x="1225" y="536"/>
                </a:lnTo>
                <a:lnTo>
                  <a:pt x="1216" y="545"/>
                </a:lnTo>
                <a:lnTo>
                  <a:pt x="1216" y="563"/>
                </a:lnTo>
                <a:lnTo>
                  <a:pt x="1207" y="600"/>
                </a:lnTo>
                <a:lnTo>
                  <a:pt x="1207" y="627"/>
                </a:lnTo>
                <a:lnTo>
                  <a:pt x="1216" y="663"/>
                </a:lnTo>
                <a:lnTo>
                  <a:pt x="1243" y="682"/>
                </a:lnTo>
                <a:lnTo>
                  <a:pt x="1289" y="682"/>
                </a:lnTo>
                <a:lnTo>
                  <a:pt x="1316" y="709"/>
                </a:lnTo>
                <a:lnTo>
                  <a:pt x="1334" y="736"/>
                </a:lnTo>
                <a:lnTo>
                  <a:pt x="1334" y="745"/>
                </a:lnTo>
                <a:lnTo>
                  <a:pt x="1334" y="763"/>
                </a:lnTo>
                <a:lnTo>
                  <a:pt x="1316" y="800"/>
                </a:lnTo>
                <a:lnTo>
                  <a:pt x="1289" y="818"/>
                </a:lnTo>
                <a:lnTo>
                  <a:pt x="1262" y="854"/>
                </a:lnTo>
                <a:lnTo>
                  <a:pt x="1234" y="891"/>
                </a:lnTo>
                <a:lnTo>
                  <a:pt x="1234" y="891"/>
                </a:lnTo>
                <a:lnTo>
                  <a:pt x="1207" y="936"/>
                </a:lnTo>
                <a:lnTo>
                  <a:pt x="1180" y="981"/>
                </a:lnTo>
                <a:lnTo>
                  <a:pt x="1180" y="1036"/>
                </a:lnTo>
                <a:lnTo>
                  <a:pt x="1171" y="1072"/>
                </a:lnTo>
                <a:lnTo>
                  <a:pt x="1180" y="1100"/>
                </a:lnTo>
                <a:lnTo>
                  <a:pt x="1198" y="1127"/>
                </a:lnTo>
                <a:lnTo>
                  <a:pt x="1216" y="1154"/>
                </a:lnTo>
                <a:lnTo>
                  <a:pt x="1216" y="1200"/>
                </a:lnTo>
                <a:lnTo>
                  <a:pt x="1225" y="1263"/>
                </a:lnTo>
                <a:lnTo>
                  <a:pt x="1225" y="1336"/>
                </a:lnTo>
                <a:lnTo>
                  <a:pt x="1225" y="1390"/>
                </a:lnTo>
                <a:lnTo>
                  <a:pt x="1243" y="1409"/>
                </a:lnTo>
                <a:lnTo>
                  <a:pt x="1271" y="1436"/>
                </a:lnTo>
                <a:lnTo>
                  <a:pt x="1316" y="1454"/>
                </a:lnTo>
                <a:lnTo>
                  <a:pt x="1361" y="1463"/>
                </a:lnTo>
                <a:lnTo>
                  <a:pt x="1416" y="1481"/>
                </a:lnTo>
                <a:lnTo>
                  <a:pt x="1461" y="1500"/>
                </a:lnTo>
                <a:lnTo>
                  <a:pt x="1488" y="1509"/>
                </a:lnTo>
                <a:lnTo>
                  <a:pt x="1525" y="1545"/>
                </a:lnTo>
                <a:lnTo>
                  <a:pt x="1525" y="1563"/>
                </a:lnTo>
                <a:lnTo>
                  <a:pt x="1516" y="1600"/>
                </a:lnTo>
                <a:lnTo>
                  <a:pt x="1516" y="1636"/>
                </a:lnTo>
                <a:lnTo>
                  <a:pt x="1516" y="1672"/>
                </a:lnTo>
                <a:lnTo>
                  <a:pt x="1516" y="1681"/>
                </a:lnTo>
                <a:lnTo>
                  <a:pt x="1543" y="1690"/>
                </a:lnTo>
                <a:lnTo>
                  <a:pt x="1579" y="1699"/>
                </a:lnTo>
                <a:lnTo>
                  <a:pt x="1606" y="1709"/>
                </a:lnTo>
                <a:lnTo>
                  <a:pt x="1643" y="1736"/>
                </a:lnTo>
                <a:lnTo>
                  <a:pt x="1697" y="1754"/>
                </a:lnTo>
                <a:lnTo>
                  <a:pt x="1743" y="1781"/>
                </a:lnTo>
                <a:lnTo>
                  <a:pt x="1779" y="1790"/>
                </a:lnTo>
                <a:lnTo>
                  <a:pt x="1806" y="1827"/>
                </a:lnTo>
                <a:lnTo>
                  <a:pt x="1797" y="1881"/>
                </a:lnTo>
                <a:lnTo>
                  <a:pt x="1806" y="1909"/>
                </a:lnTo>
                <a:lnTo>
                  <a:pt x="1797" y="1936"/>
                </a:lnTo>
                <a:lnTo>
                  <a:pt x="1806" y="1954"/>
                </a:lnTo>
                <a:lnTo>
                  <a:pt x="1833" y="1972"/>
                </a:lnTo>
                <a:lnTo>
                  <a:pt x="1861" y="1990"/>
                </a:lnTo>
                <a:lnTo>
                  <a:pt x="1897" y="1981"/>
                </a:lnTo>
                <a:lnTo>
                  <a:pt x="1915" y="1972"/>
                </a:lnTo>
                <a:lnTo>
                  <a:pt x="1942" y="1963"/>
                </a:lnTo>
                <a:lnTo>
                  <a:pt x="1960" y="1954"/>
                </a:lnTo>
                <a:lnTo>
                  <a:pt x="1978" y="1909"/>
                </a:lnTo>
                <a:lnTo>
                  <a:pt x="1988" y="1872"/>
                </a:lnTo>
                <a:lnTo>
                  <a:pt x="1997" y="1827"/>
                </a:lnTo>
                <a:lnTo>
                  <a:pt x="1969" y="1809"/>
                </a:lnTo>
                <a:lnTo>
                  <a:pt x="1960" y="1772"/>
                </a:lnTo>
                <a:lnTo>
                  <a:pt x="1951" y="1736"/>
                </a:lnTo>
                <a:lnTo>
                  <a:pt x="1942" y="1709"/>
                </a:lnTo>
                <a:lnTo>
                  <a:pt x="1933" y="1672"/>
                </a:lnTo>
                <a:lnTo>
                  <a:pt x="1933" y="1618"/>
                </a:lnTo>
                <a:lnTo>
                  <a:pt x="1942" y="1590"/>
                </a:lnTo>
                <a:lnTo>
                  <a:pt x="1942" y="1554"/>
                </a:lnTo>
                <a:lnTo>
                  <a:pt x="1951" y="1518"/>
                </a:lnTo>
                <a:lnTo>
                  <a:pt x="1951" y="1509"/>
                </a:lnTo>
                <a:lnTo>
                  <a:pt x="1997" y="1500"/>
                </a:lnTo>
                <a:lnTo>
                  <a:pt x="2033" y="1500"/>
                </a:lnTo>
                <a:lnTo>
                  <a:pt x="2051" y="1490"/>
                </a:lnTo>
                <a:lnTo>
                  <a:pt x="2060" y="1472"/>
                </a:lnTo>
                <a:lnTo>
                  <a:pt x="2051" y="1445"/>
                </a:lnTo>
                <a:lnTo>
                  <a:pt x="2042" y="1418"/>
                </a:lnTo>
                <a:lnTo>
                  <a:pt x="2042" y="1390"/>
                </a:lnTo>
                <a:lnTo>
                  <a:pt x="2060" y="1372"/>
                </a:lnTo>
                <a:lnTo>
                  <a:pt x="2096" y="1363"/>
                </a:lnTo>
                <a:lnTo>
                  <a:pt x="2115" y="1363"/>
                </a:lnTo>
                <a:lnTo>
                  <a:pt x="2151" y="1354"/>
                </a:lnTo>
                <a:lnTo>
                  <a:pt x="2187" y="1318"/>
                </a:lnTo>
                <a:lnTo>
                  <a:pt x="2224" y="1309"/>
                </a:lnTo>
                <a:lnTo>
                  <a:pt x="2287" y="1281"/>
                </a:lnTo>
                <a:lnTo>
                  <a:pt x="2342" y="1272"/>
                </a:lnTo>
                <a:lnTo>
                  <a:pt x="2387" y="1263"/>
                </a:lnTo>
                <a:lnTo>
                  <a:pt x="2414" y="1254"/>
                </a:lnTo>
                <a:lnTo>
                  <a:pt x="2450" y="1236"/>
                </a:lnTo>
                <a:lnTo>
                  <a:pt x="2487" y="1191"/>
                </a:lnTo>
                <a:lnTo>
                  <a:pt x="2532" y="1136"/>
                </a:lnTo>
                <a:lnTo>
                  <a:pt x="2559" y="1100"/>
                </a:lnTo>
                <a:lnTo>
                  <a:pt x="2587" y="1081"/>
                </a:lnTo>
                <a:lnTo>
                  <a:pt x="2641" y="1054"/>
                </a:lnTo>
                <a:lnTo>
                  <a:pt x="2695" y="1045"/>
                </a:lnTo>
                <a:lnTo>
                  <a:pt x="2741" y="1063"/>
                </a:lnTo>
                <a:lnTo>
                  <a:pt x="2777" y="1091"/>
                </a:lnTo>
                <a:lnTo>
                  <a:pt x="2777" y="1109"/>
                </a:lnTo>
                <a:lnTo>
                  <a:pt x="2795" y="1136"/>
                </a:lnTo>
                <a:lnTo>
                  <a:pt x="2813" y="1163"/>
                </a:lnTo>
                <a:lnTo>
                  <a:pt x="2822" y="1181"/>
                </a:lnTo>
                <a:lnTo>
                  <a:pt x="2859" y="1200"/>
                </a:lnTo>
                <a:lnTo>
                  <a:pt x="2886" y="1181"/>
                </a:lnTo>
                <a:lnTo>
                  <a:pt x="2950" y="1072"/>
                </a:lnTo>
                <a:lnTo>
                  <a:pt x="2968" y="1036"/>
                </a:lnTo>
                <a:lnTo>
                  <a:pt x="2986" y="1009"/>
                </a:lnTo>
                <a:lnTo>
                  <a:pt x="3004" y="972"/>
                </a:lnTo>
                <a:lnTo>
                  <a:pt x="3013" y="927"/>
                </a:lnTo>
                <a:lnTo>
                  <a:pt x="3022" y="891"/>
                </a:lnTo>
                <a:lnTo>
                  <a:pt x="3049" y="845"/>
                </a:lnTo>
                <a:lnTo>
                  <a:pt x="3058" y="818"/>
                </a:lnTo>
                <a:lnTo>
                  <a:pt x="3077" y="791"/>
                </a:lnTo>
                <a:lnTo>
                  <a:pt x="3095" y="763"/>
                </a:lnTo>
                <a:lnTo>
                  <a:pt x="3113" y="745"/>
                </a:lnTo>
                <a:lnTo>
                  <a:pt x="3140" y="736"/>
                </a:lnTo>
                <a:lnTo>
                  <a:pt x="3176" y="736"/>
                </a:lnTo>
                <a:lnTo>
                  <a:pt x="3231" y="782"/>
                </a:lnTo>
                <a:lnTo>
                  <a:pt x="3249" y="809"/>
                </a:lnTo>
                <a:lnTo>
                  <a:pt x="3285" y="818"/>
                </a:lnTo>
                <a:lnTo>
                  <a:pt x="3322" y="845"/>
                </a:lnTo>
                <a:lnTo>
                  <a:pt x="3349" y="854"/>
                </a:lnTo>
                <a:lnTo>
                  <a:pt x="3412" y="872"/>
                </a:lnTo>
                <a:lnTo>
                  <a:pt x="3476" y="882"/>
                </a:lnTo>
                <a:lnTo>
                  <a:pt x="3558" y="891"/>
                </a:lnTo>
                <a:lnTo>
                  <a:pt x="3676" y="900"/>
                </a:lnTo>
                <a:lnTo>
                  <a:pt x="3784" y="891"/>
                </a:lnTo>
                <a:lnTo>
                  <a:pt x="3821" y="872"/>
                </a:lnTo>
                <a:lnTo>
                  <a:pt x="3857" y="845"/>
                </a:lnTo>
                <a:lnTo>
                  <a:pt x="3893" y="836"/>
                </a:lnTo>
                <a:lnTo>
                  <a:pt x="3930" y="854"/>
                </a:lnTo>
                <a:lnTo>
                  <a:pt x="3948" y="872"/>
                </a:lnTo>
                <a:lnTo>
                  <a:pt x="3984" y="909"/>
                </a:lnTo>
                <a:lnTo>
                  <a:pt x="4002" y="963"/>
                </a:lnTo>
                <a:lnTo>
                  <a:pt x="4039" y="1018"/>
                </a:lnTo>
                <a:lnTo>
                  <a:pt x="4039" y="1091"/>
                </a:lnTo>
                <a:lnTo>
                  <a:pt x="4030" y="1181"/>
                </a:lnTo>
                <a:lnTo>
                  <a:pt x="4030" y="1254"/>
                </a:lnTo>
                <a:lnTo>
                  <a:pt x="4020" y="1327"/>
                </a:lnTo>
                <a:lnTo>
                  <a:pt x="3993" y="1372"/>
                </a:lnTo>
                <a:lnTo>
                  <a:pt x="3966" y="1372"/>
                </a:lnTo>
                <a:lnTo>
                  <a:pt x="3948" y="1372"/>
                </a:lnTo>
                <a:lnTo>
                  <a:pt x="3921" y="1381"/>
                </a:lnTo>
                <a:lnTo>
                  <a:pt x="3912" y="1390"/>
                </a:lnTo>
                <a:lnTo>
                  <a:pt x="3893" y="1400"/>
                </a:lnTo>
                <a:lnTo>
                  <a:pt x="3893" y="1436"/>
                </a:lnTo>
                <a:lnTo>
                  <a:pt x="3893" y="1454"/>
                </a:lnTo>
                <a:lnTo>
                  <a:pt x="3884" y="1500"/>
                </a:lnTo>
                <a:lnTo>
                  <a:pt x="3884" y="1563"/>
                </a:lnTo>
                <a:lnTo>
                  <a:pt x="3857" y="1609"/>
                </a:lnTo>
                <a:lnTo>
                  <a:pt x="3830" y="1663"/>
                </a:lnTo>
                <a:lnTo>
                  <a:pt x="3794" y="1718"/>
                </a:lnTo>
                <a:lnTo>
                  <a:pt x="3775" y="1772"/>
                </a:lnTo>
                <a:lnTo>
                  <a:pt x="3775" y="1818"/>
                </a:lnTo>
                <a:lnTo>
                  <a:pt x="3803" y="1863"/>
                </a:lnTo>
                <a:lnTo>
                  <a:pt x="3839" y="1899"/>
                </a:lnTo>
                <a:lnTo>
                  <a:pt x="3866" y="1927"/>
                </a:lnTo>
                <a:lnTo>
                  <a:pt x="3912" y="1972"/>
                </a:lnTo>
                <a:lnTo>
                  <a:pt x="3930" y="1990"/>
                </a:lnTo>
                <a:lnTo>
                  <a:pt x="3966" y="2009"/>
                </a:lnTo>
                <a:lnTo>
                  <a:pt x="4011" y="2009"/>
                </a:lnTo>
                <a:lnTo>
                  <a:pt x="4057" y="1999"/>
                </a:lnTo>
                <a:lnTo>
                  <a:pt x="4084" y="1999"/>
                </a:lnTo>
                <a:lnTo>
                  <a:pt x="4120" y="1990"/>
                </a:lnTo>
                <a:lnTo>
                  <a:pt x="4138" y="1972"/>
                </a:lnTo>
                <a:lnTo>
                  <a:pt x="4147" y="1990"/>
                </a:lnTo>
                <a:lnTo>
                  <a:pt x="4184" y="1999"/>
                </a:lnTo>
                <a:lnTo>
                  <a:pt x="4202" y="2045"/>
                </a:lnTo>
                <a:lnTo>
                  <a:pt x="4211" y="2081"/>
                </a:lnTo>
                <a:lnTo>
                  <a:pt x="4211" y="2099"/>
                </a:lnTo>
                <a:lnTo>
                  <a:pt x="4193" y="2127"/>
                </a:lnTo>
                <a:lnTo>
                  <a:pt x="4175" y="2154"/>
                </a:lnTo>
                <a:lnTo>
                  <a:pt x="4157" y="2172"/>
                </a:lnTo>
                <a:lnTo>
                  <a:pt x="4147" y="2199"/>
                </a:lnTo>
                <a:lnTo>
                  <a:pt x="4147" y="2208"/>
                </a:lnTo>
                <a:lnTo>
                  <a:pt x="4157" y="2245"/>
                </a:lnTo>
                <a:lnTo>
                  <a:pt x="4166" y="2263"/>
                </a:lnTo>
                <a:lnTo>
                  <a:pt x="4184" y="2299"/>
                </a:lnTo>
                <a:lnTo>
                  <a:pt x="4211" y="2345"/>
                </a:lnTo>
                <a:lnTo>
                  <a:pt x="4247" y="2381"/>
                </a:lnTo>
                <a:lnTo>
                  <a:pt x="4229" y="2436"/>
                </a:lnTo>
                <a:lnTo>
                  <a:pt x="4193" y="2454"/>
                </a:lnTo>
                <a:lnTo>
                  <a:pt x="4157" y="2463"/>
                </a:lnTo>
                <a:lnTo>
                  <a:pt x="4129" y="2499"/>
                </a:lnTo>
                <a:lnTo>
                  <a:pt x="4111" y="2536"/>
                </a:lnTo>
                <a:lnTo>
                  <a:pt x="4102" y="2572"/>
                </a:lnTo>
                <a:lnTo>
                  <a:pt x="4111" y="2599"/>
                </a:lnTo>
                <a:lnTo>
                  <a:pt x="4120" y="2636"/>
                </a:lnTo>
                <a:lnTo>
                  <a:pt x="4129" y="2690"/>
                </a:lnTo>
                <a:lnTo>
                  <a:pt x="4157" y="2736"/>
                </a:lnTo>
                <a:lnTo>
                  <a:pt x="4102" y="2736"/>
                </a:lnTo>
                <a:lnTo>
                  <a:pt x="4066" y="2736"/>
                </a:lnTo>
                <a:lnTo>
                  <a:pt x="4030" y="2754"/>
                </a:lnTo>
                <a:lnTo>
                  <a:pt x="4002" y="2772"/>
                </a:lnTo>
                <a:lnTo>
                  <a:pt x="3984" y="2808"/>
                </a:lnTo>
                <a:lnTo>
                  <a:pt x="3966" y="2817"/>
                </a:lnTo>
                <a:lnTo>
                  <a:pt x="3948" y="2826"/>
                </a:lnTo>
                <a:lnTo>
                  <a:pt x="3921" y="2826"/>
                </a:lnTo>
                <a:lnTo>
                  <a:pt x="3875" y="2808"/>
                </a:lnTo>
                <a:lnTo>
                  <a:pt x="3857" y="2790"/>
                </a:lnTo>
                <a:lnTo>
                  <a:pt x="3848" y="2772"/>
                </a:lnTo>
                <a:lnTo>
                  <a:pt x="3821" y="2772"/>
                </a:lnTo>
                <a:lnTo>
                  <a:pt x="3812" y="2763"/>
                </a:lnTo>
                <a:lnTo>
                  <a:pt x="3803" y="2736"/>
                </a:lnTo>
                <a:lnTo>
                  <a:pt x="3812" y="2708"/>
                </a:lnTo>
                <a:lnTo>
                  <a:pt x="3812" y="2690"/>
                </a:lnTo>
                <a:lnTo>
                  <a:pt x="3803" y="2654"/>
                </a:lnTo>
                <a:lnTo>
                  <a:pt x="3784" y="2627"/>
                </a:lnTo>
                <a:lnTo>
                  <a:pt x="3775" y="2627"/>
                </a:lnTo>
                <a:lnTo>
                  <a:pt x="3748" y="2645"/>
                </a:lnTo>
                <a:lnTo>
                  <a:pt x="3739" y="2654"/>
                </a:lnTo>
                <a:lnTo>
                  <a:pt x="3730" y="2681"/>
                </a:lnTo>
                <a:lnTo>
                  <a:pt x="3721" y="2699"/>
                </a:lnTo>
                <a:lnTo>
                  <a:pt x="3694" y="2717"/>
                </a:lnTo>
                <a:lnTo>
                  <a:pt x="3676" y="2736"/>
                </a:lnTo>
                <a:lnTo>
                  <a:pt x="3657" y="2772"/>
                </a:lnTo>
                <a:lnTo>
                  <a:pt x="3648" y="2799"/>
                </a:lnTo>
                <a:lnTo>
                  <a:pt x="3621" y="2817"/>
                </a:lnTo>
                <a:lnTo>
                  <a:pt x="3594" y="2826"/>
                </a:lnTo>
                <a:lnTo>
                  <a:pt x="3576" y="2817"/>
                </a:lnTo>
                <a:lnTo>
                  <a:pt x="3539" y="2817"/>
                </a:lnTo>
                <a:lnTo>
                  <a:pt x="3476" y="2817"/>
                </a:lnTo>
                <a:lnTo>
                  <a:pt x="3412" y="2808"/>
                </a:lnTo>
                <a:lnTo>
                  <a:pt x="3376" y="2808"/>
                </a:lnTo>
                <a:lnTo>
                  <a:pt x="3340" y="2781"/>
                </a:lnTo>
                <a:lnTo>
                  <a:pt x="3331" y="2763"/>
                </a:lnTo>
                <a:lnTo>
                  <a:pt x="3294" y="2754"/>
                </a:lnTo>
                <a:lnTo>
                  <a:pt x="3249" y="2745"/>
                </a:lnTo>
                <a:lnTo>
                  <a:pt x="3222" y="2745"/>
                </a:lnTo>
                <a:lnTo>
                  <a:pt x="3167" y="2763"/>
                </a:lnTo>
                <a:lnTo>
                  <a:pt x="3131" y="2781"/>
                </a:lnTo>
                <a:lnTo>
                  <a:pt x="3104" y="2808"/>
                </a:lnTo>
                <a:lnTo>
                  <a:pt x="3068" y="2836"/>
                </a:lnTo>
                <a:lnTo>
                  <a:pt x="3040" y="2854"/>
                </a:lnTo>
                <a:lnTo>
                  <a:pt x="3031" y="2890"/>
                </a:lnTo>
                <a:lnTo>
                  <a:pt x="3031" y="2908"/>
                </a:lnTo>
                <a:lnTo>
                  <a:pt x="3004" y="3017"/>
                </a:lnTo>
                <a:lnTo>
                  <a:pt x="2995" y="3054"/>
                </a:lnTo>
                <a:lnTo>
                  <a:pt x="2995" y="3090"/>
                </a:lnTo>
                <a:lnTo>
                  <a:pt x="3004" y="3117"/>
                </a:lnTo>
                <a:lnTo>
                  <a:pt x="3022" y="3126"/>
                </a:lnTo>
                <a:lnTo>
                  <a:pt x="3049" y="3145"/>
                </a:lnTo>
                <a:lnTo>
                  <a:pt x="3068" y="3154"/>
                </a:lnTo>
                <a:lnTo>
                  <a:pt x="3077" y="3172"/>
                </a:lnTo>
                <a:lnTo>
                  <a:pt x="3095" y="3181"/>
                </a:lnTo>
                <a:lnTo>
                  <a:pt x="3113" y="3217"/>
                </a:lnTo>
                <a:lnTo>
                  <a:pt x="3122" y="3235"/>
                </a:lnTo>
                <a:lnTo>
                  <a:pt x="3122" y="3245"/>
                </a:lnTo>
                <a:lnTo>
                  <a:pt x="3131" y="3272"/>
                </a:lnTo>
                <a:lnTo>
                  <a:pt x="3140" y="3317"/>
                </a:lnTo>
                <a:lnTo>
                  <a:pt x="3131" y="3354"/>
                </a:lnTo>
                <a:lnTo>
                  <a:pt x="3122" y="3390"/>
                </a:lnTo>
                <a:lnTo>
                  <a:pt x="3140" y="3408"/>
                </a:lnTo>
                <a:lnTo>
                  <a:pt x="3158" y="3417"/>
                </a:lnTo>
                <a:lnTo>
                  <a:pt x="3167" y="3426"/>
                </a:lnTo>
                <a:lnTo>
                  <a:pt x="3176" y="3445"/>
                </a:lnTo>
                <a:lnTo>
                  <a:pt x="3167" y="3472"/>
                </a:lnTo>
                <a:lnTo>
                  <a:pt x="3167" y="3508"/>
                </a:lnTo>
                <a:lnTo>
                  <a:pt x="3149" y="3535"/>
                </a:lnTo>
                <a:lnTo>
                  <a:pt x="3140" y="3554"/>
                </a:lnTo>
                <a:lnTo>
                  <a:pt x="3131" y="3572"/>
                </a:lnTo>
                <a:lnTo>
                  <a:pt x="3131" y="3626"/>
                </a:lnTo>
                <a:lnTo>
                  <a:pt x="3122" y="3635"/>
                </a:lnTo>
                <a:lnTo>
                  <a:pt x="3095" y="3654"/>
                </a:lnTo>
                <a:lnTo>
                  <a:pt x="3077" y="3672"/>
                </a:lnTo>
                <a:lnTo>
                  <a:pt x="3077" y="3699"/>
                </a:lnTo>
                <a:lnTo>
                  <a:pt x="3068" y="3735"/>
                </a:lnTo>
                <a:lnTo>
                  <a:pt x="3049" y="3763"/>
                </a:lnTo>
                <a:lnTo>
                  <a:pt x="3022" y="3763"/>
                </a:lnTo>
                <a:lnTo>
                  <a:pt x="2995" y="3772"/>
                </a:lnTo>
                <a:lnTo>
                  <a:pt x="2959" y="3781"/>
                </a:lnTo>
                <a:lnTo>
                  <a:pt x="2922" y="3790"/>
                </a:lnTo>
                <a:lnTo>
                  <a:pt x="2904" y="3817"/>
                </a:lnTo>
                <a:lnTo>
                  <a:pt x="2868" y="3835"/>
                </a:lnTo>
                <a:lnTo>
                  <a:pt x="2841" y="3835"/>
                </a:lnTo>
                <a:lnTo>
                  <a:pt x="2813" y="3835"/>
                </a:lnTo>
                <a:lnTo>
                  <a:pt x="2786" y="3826"/>
                </a:lnTo>
                <a:lnTo>
                  <a:pt x="2768" y="3835"/>
                </a:lnTo>
                <a:lnTo>
                  <a:pt x="2741" y="3844"/>
                </a:lnTo>
                <a:lnTo>
                  <a:pt x="2732" y="3872"/>
                </a:lnTo>
                <a:lnTo>
                  <a:pt x="2714" y="3953"/>
                </a:lnTo>
                <a:lnTo>
                  <a:pt x="2695" y="4017"/>
                </a:lnTo>
                <a:lnTo>
                  <a:pt x="2695" y="4072"/>
                </a:lnTo>
                <a:lnTo>
                  <a:pt x="2695" y="4090"/>
                </a:lnTo>
                <a:lnTo>
                  <a:pt x="2714" y="4117"/>
                </a:lnTo>
                <a:lnTo>
                  <a:pt x="2723" y="4144"/>
                </a:lnTo>
                <a:lnTo>
                  <a:pt x="2723" y="4163"/>
                </a:lnTo>
                <a:lnTo>
                  <a:pt x="2723" y="4181"/>
                </a:lnTo>
                <a:lnTo>
                  <a:pt x="2732" y="4208"/>
                </a:lnTo>
                <a:lnTo>
                  <a:pt x="2750" y="4226"/>
                </a:lnTo>
                <a:lnTo>
                  <a:pt x="2759" y="4244"/>
                </a:lnTo>
                <a:lnTo>
                  <a:pt x="2759" y="4281"/>
                </a:lnTo>
                <a:lnTo>
                  <a:pt x="2759" y="4281"/>
                </a:lnTo>
                <a:lnTo>
                  <a:pt x="2768" y="4299"/>
                </a:lnTo>
                <a:lnTo>
                  <a:pt x="2759" y="4308"/>
                </a:lnTo>
                <a:lnTo>
                  <a:pt x="2759" y="4317"/>
                </a:lnTo>
                <a:lnTo>
                  <a:pt x="2768" y="4317"/>
                </a:lnTo>
                <a:lnTo>
                  <a:pt x="2786" y="4326"/>
                </a:lnTo>
                <a:lnTo>
                  <a:pt x="2804" y="4317"/>
                </a:lnTo>
                <a:lnTo>
                  <a:pt x="2822" y="4299"/>
                </a:lnTo>
                <a:lnTo>
                  <a:pt x="2822" y="4299"/>
                </a:lnTo>
                <a:lnTo>
                  <a:pt x="2868" y="4335"/>
                </a:lnTo>
                <a:lnTo>
                  <a:pt x="2904" y="4353"/>
                </a:lnTo>
                <a:lnTo>
                  <a:pt x="2922" y="4381"/>
                </a:lnTo>
                <a:lnTo>
                  <a:pt x="2895" y="4399"/>
                </a:lnTo>
                <a:lnTo>
                  <a:pt x="2877" y="4408"/>
                </a:lnTo>
                <a:lnTo>
                  <a:pt x="2868" y="4444"/>
                </a:lnTo>
                <a:lnTo>
                  <a:pt x="2886" y="4472"/>
                </a:lnTo>
                <a:lnTo>
                  <a:pt x="2904" y="4499"/>
                </a:lnTo>
                <a:lnTo>
                  <a:pt x="2859" y="4553"/>
                </a:lnTo>
                <a:lnTo>
                  <a:pt x="2841" y="4581"/>
                </a:lnTo>
                <a:lnTo>
                  <a:pt x="2832" y="4608"/>
                </a:lnTo>
                <a:lnTo>
                  <a:pt x="2813" y="4653"/>
                </a:lnTo>
                <a:lnTo>
                  <a:pt x="2804" y="4653"/>
                </a:lnTo>
                <a:lnTo>
                  <a:pt x="2786" y="4662"/>
                </a:lnTo>
                <a:lnTo>
                  <a:pt x="2768" y="4662"/>
                </a:lnTo>
                <a:lnTo>
                  <a:pt x="2741" y="4681"/>
                </a:lnTo>
                <a:lnTo>
                  <a:pt x="2723" y="4681"/>
                </a:lnTo>
                <a:lnTo>
                  <a:pt x="2705" y="4699"/>
                </a:lnTo>
                <a:lnTo>
                  <a:pt x="2695" y="4717"/>
                </a:lnTo>
                <a:lnTo>
                  <a:pt x="2695" y="4735"/>
                </a:lnTo>
                <a:lnTo>
                  <a:pt x="2705" y="4853"/>
                </a:lnTo>
                <a:lnTo>
                  <a:pt x="2723" y="4890"/>
                </a:lnTo>
                <a:lnTo>
                  <a:pt x="2741" y="4917"/>
                </a:lnTo>
                <a:lnTo>
                  <a:pt x="2768" y="4935"/>
                </a:lnTo>
                <a:lnTo>
                  <a:pt x="2786" y="4944"/>
                </a:lnTo>
                <a:lnTo>
                  <a:pt x="2804" y="4962"/>
                </a:lnTo>
                <a:lnTo>
                  <a:pt x="2804" y="4990"/>
                </a:lnTo>
                <a:lnTo>
                  <a:pt x="2813" y="5008"/>
                </a:lnTo>
                <a:lnTo>
                  <a:pt x="2841" y="5026"/>
                </a:lnTo>
                <a:lnTo>
                  <a:pt x="2868" y="5035"/>
                </a:lnTo>
                <a:lnTo>
                  <a:pt x="2895" y="5053"/>
                </a:lnTo>
                <a:lnTo>
                  <a:pt x="2895" y="5080"/>
                </a:lnTo>
                <a:lnTo>
                  <a:pt x="2886" y="5117"/>
                </a:lnTo>
                <a:lnTo>
                  <a:pt x="2886" y="5144"/>
                </a:lnTo>
                <a:lnTo>
                  <a:pt x="2895" y="5153"/>
                </a:lnTo>
                <a:lnTo>
                  <a:pt x="2904" y="5153"/>
                </a:lnTo>
                <a:lnTo>
                  <a:pt x="2922" y="5162"/>
                </a:lnTo>
                <a:lnTo>
                  <a:pt x="2931" y="5162"/>
                </a:lnTo>
                <a:lnTo>
                  <a:pt x="2940" y="5162"/>
                </a:lnTo>
                <a:lnTo>
                  <a:pt x="2922" y="5208"/>
                </a:lnTo>
                <a:lnTo>
                  <a:pt x="2841" y="5262"/>
                </a:lnTo>
                <a:lnTo>
                  <a:pt x="2786" y="5253"/>
                </a:lnTo>
                <a:lnTo>
                  <a:pt x="2759" y="5244"/>
                </a:lnTo>
                <a:lnTo>
                  <a:pt x="2695" y="5217"/>
                </a:lnTo>
                <a:lnTo>
                  <a:pt x="2668" y="5208"/>
                </a:lnTo>
                <a:lnTo>
                  <a:pt x="2632" y="5190"/>
                </a:lnTo>
                <a:lnTo>
                  <a:pt x="2614" y="5171"/>
                </a:lnTo>
                <a:lnTo>
                  <a:pt x="2605" y="5153"/>
                </a:lnTo>
                <a:lnTo>
                  <a:pt x="2587" y="5117"/>
                </a:lnTo>
                <a:lnTo>
                  <a:pt x="2568" y="5090"/>
                </a:lnTo>
                <a:lnTo>
                  <a:pt x="2559" y="5071"/>
                </a:lnTo>
                <a:lnTo>
                  <a:pt x="2559" y="5044"/>
                </a:lnTo>
                <a:lnTo>
                  <a:pt x="2568" y="4990"/>
                </a:lnTo>
                <a:lnTo>
                  <a:pt x="2568" y="4971"/>
                </a:lnTo>
                <a:lnTo>
                  <a:pt x="2568" y="4953"/>
                </a:lnTo>
                <a:lnTo>
                  <a:pt x="2559" y="4935"/>
                </a:lnTo>
                <a:lnTo>
                  <a:pt x="2523" y="4935"/>
                </a:lnTo>
                <a:lnTo>
                  <a:pt x="2505" y="4935"/>
                </a:lnTo>
                <a:lnTo>
                  <a:pt x="2496" y="4944"/>
                </a:lnTo>
                <a:lnTo>
                  <a:pt x="2496" y="4971"/>
                </a:lnTo>
                <a:lnTo>
                  <a:pt x="2478" y="4990"/>
                </a:lnTo>
                <a:lnTo>
                  <a:pt x="2469" y="4990"/>
                </a:lnTo>
                <a:lnTo>
                  <a:pt x="2441" y="4990"/>
                </a:lnTo>
                <a:lnTo>
                  <a:pt x="2414" y="4971"/>
                </a:lnTo>
                <a:lnTo>
                  <a:pt x="2405" y="4944"/>
                </a:lnTo>
                <a:lnTo>
                  <a:pt x="2396" y="4917"/>
                </a:lnTo>
                <a:lnTo>
                  <a:pt x="2387" y="4890"/>
                </a:lnTo>
                <a:lnTo>
                  <a:pt x="2378" y="4844"/>
                </a:lnTo>
                <a:lnTo>
                  <a:pt x="2369" y="4799"/>
                </a:lnTo>
                <a:lnTo>
                  <a:pt x="2342" y="4771"/>
                </a:lnTo>
                <a:lnTo>
                  <a:pt x="2314" y="4753"/>
                </a:lnTo>
                <a:lnTo>
                  <a:pt x="2305" y="4726"/>
                </a:lnTo>
                <a:lnTo>
                  <a:pt x="2287" y="4708"/>
                </a:lnTo>
                <a:lnTo>
                  <a:pt x="2278" y="4690"/>
                </a:lnTo>
                <a:lnTo>
                  <a:pt x="2242" y="4681"/>
                </a:lnTo>
                <a:lnTo>
                  <a:pt x="2196" y="4662"/>
                </a:lnTo>
                <a:lnTo>
                  <a:pt x="2196" y="4681"/>
                </a:lnTo>
                <a:lnTo>
                  <a:pt x="2169" y="4681"/>
                </a:lnTo>
                <a:lnTo>
                  <a:pt x="2096" y="4681"/>
                </a:lnTo>
                <a:lnTo>
                  <a:pt x="2096" y="4608"/>
                </a:lnTo>
                <a:lnTo>
                  <a:pt x="2087" y="4562"/>
                </a:lnTo>
                <a:lnTo>
                  <a:pt x="2087" y="4517"/>
                </a:lnTo>
                <a:lnTo>
                  <a:pt x="2069" y="4472"/>
                </a:lnTo>
                <a:lnTo>
                  <a:pt x="2060" y="4462"/>
                </a:lnTo>
                <a:lnTo>
                  <a:pt x="2024" y="4472"/>
                </a:lnTo>
                <a:lnTo>
                  <a:pt x="2006" y="4472"/>
                </a:lnTo>
                <a:lnTo>
                  <a:pt x="1988" y="4462"/>
                </a:lnTo>
                <a:lnTo>
                  <a:pt x="1960" y="4435"/>
                </a:lnTo>
                <a:lnTo>
                  <a:pt x="1933" y="4408"/>
                </a:lnTo>
                <a:lnTo>
                  <a:pt x="1906" y="4372"/>
                </a:lnTo>
                <a:lnTo>
                  <a:pt x="1897" y="4344"/>
                </a:lnTo>
                <a:lnTo>
                  <a:pt x="1906" y="4308"/>
                </a:lnTo>
                <a:lnTo>
                  <a:pt x="1897" y="4272"/>
                </a:lnTo>
                <a:lnTo>
                  <a:pt x="1861" y="4253"/>
                </a:lnTo>
                <a:lnTo>
                  <a:pt x="1833" y="4253"/>
                </a:lnTo>
                <a:lnTo>
                  <a:pt x="1797" y="4262"/>
                </a:lnTo>
                <a:lnTo>
                  <a:pt x="1770" y="4272"/>
                </a:lnTo>
                <a:lnTo>
                  <a:pt x="1752" y="4272"/>
                </a:lnTo>
                <a:lnTo>
                  <a:pt x="1733" y="4281"/>
                </a:lnTo>
                <a:lnTo>
                  <a:pt x="1697" y="4290"/>
                </a:lnTo>
                <a:lnTo>
                  <a:pt x="1679" y="4299"/>
                </a:lnTo>
                <a:lnTo>
                  <a:pt x="1670" y="4299"/>
                </a:lnTo>
                <a:lnTo>
                  <a:pt x="1652" y="4290"/>
                </a:lnTo>
                <a:lnTo>
                  <a:pt x="1634" y="4272"/>
                </a:lnTo>
                <a:lnTo>
                  <a:pt x="1615" y="4253"/>
                </a:lnTo>
                <a:lnTo>
                  <a:pt x="1625" y="4235"/>
                </a:lnTo>
                <a:lnTo>
                  <a:pt x="1615" y="4208"/>
                </a:lnTo>
                <a:lnTo>
                  <a:pt x="1588" y="4181"/>
                </a:lnTo>
                <a:lnTo>
                  <a:pt x="1570" y="4172"/>
                </a:lnTo>
                <a:lnTo>
                  <a:pt x="1543" y="4144"/>
                </a:lnTo>
                <a:lnTo>
                  <a:pt x="1507" y="4099"/>
                </a:lnTo>
                <a:lnTo>
                  <a:pt x="1525" y="4090"/>
                </a:lnTo>
                <a:lnTo>
                  <a:pt x="1543" y="4072"/>
                </a:lnTo>
                <a:lnTo>
                  <a:pt x="1561" y="4044"/>
                </a:lnTo>
                <a:lnTo>
                  <a:pt x="1552" y="4017"/>
                </a:lnTo>
                <a:lnTo>
                  <a:pt x="1543" y="3999"/>
                </a:lnTo>
                <a:lnTo>
                  <a:pt x="1507" y="4026"/>
                </a:lnTo>
                <a:lnTo>
                  <a:pt x="1488" y="4035"/>
                </a:lnTo>
                <a:lnTo>
                  <a:pt x="1470" y="4063"/>
                </a:lnTo>
                <a:lnTo>
                  <a:pt x="1461" y="4072"/>
                </a:lnTo>
                <a:lnTo>
                  <a:pt x="1461" y="4090"/>
                </a:lnTo>
                <a:lnTo>
                  <a:pt x="1470" y="4144"/>
                </a:lnTo>
                <a:lnTo>
                  <a:pt x="1470" y="4190"/>
                </a:lnTo>
                <a:lnTo>
                  <a:pt x="1470" y="4226"/>
                </a:lnTo>
                <a:lnTo>
                  <a:pt x="1443" y="4226"/>
                </a:lnTo>
                <a:lnTo>
                  <a:pt x="1416" y="4217"/>
                </a:lnTo>
                <a:lnTo>
                  <a:pt x="1398" y="4199"/>
                </a:lnTo>
                <a:lnTo>
                  <a:pt x="1389" y="4163"/>
                </a:lnTo>
                <a:lnTo>
                  <a:pt x="1380" y="4153"/>
                </a:lnTo>
                <a:lnTo>
                  <a:pt x="1352" y="4144"/>
                </a:lnTo>
                <a:lnTo>
                  <a:pt x="1216" y="4144"/>
                </a:lnTo>
                <a:lnTo>
                  <a:pt x="1180" y="4144"/>
                </a:lnTo>
                <a:lnTo>
                  <a:pt x="1144" y="4153"/>
                </a:lnTo>
                <a:lnTo>
                  <a:pt x="1107" y="4163"/>
                </a:lnTo>
                <a:lnTo>
                  <a:pt x="1071" y="4153"/>
                </a:lnTo>
                <a:lnTo>
                  <a:pt x="1035" y="4163"/>
                </a:lnTo>
                <a:lnTo>
                  <a:pt x="1017" y="4190"/>
                </a:lnTo>
                <a:lnTo>
                  <a:pt x="1007" y="4217"/>
                </a:lnTo>
                <a:lnTo>
                  <a:pt x="998" y="4244"/>
                </a:lnTo>
                <a:lnTo>
                  <a:pt x="971" y="4262"/>
                </a:lnTo>
                <a:lnTo>
                  <a:pt x="944" y="4262"/>
                </a:lnTo>
                <a:lnTo>
                  <a:pt x="926" y="4253"/>
                </a:lnTo>
                <a:lnTo>
                  <a:pt x="889" y="4262"/>
                </a:lnTo>
                <a:lnTo>
                  <a:pt x="853" y="4281"/>
                </a:lnTo>
                <a:lnTo>
                  <a:pt x="826" y="4290"/>
                </a:lnTo>
                <a:lnTo>
                  <a:pt x="799" y="4272"/>
                </a:lnTo>
                <a:lnTo>
                  <a:pt x="781" y="4253"/>
                </a:lnTo>
                <a:lnTo>
                  <a:pt x="735" y="4262"/>
                </a:lnTo>
                <a:lnTo>
                  <a:pt x="699" y="4290"/>
                </a:lnTo>
                <a:lnTo>
                  <a:pt x="672" y="4317"/>
                </a:lnTo>
                <a:lnTo>
                  <a:pt x="626" y="4353"/>
                </a:lnTo>
                <a:lnTo>
                  <a:pt x="617" y="4399"/>
                </a:lnTo>
                <a:lnTo>
                  <a:pt x="599" y="4435"/>
                </a:lnTo>
                <a:lnTo>
                  <a:pt x="572" y="4435"/>
                </a:lnTo>
                <a:lnTo>
                  <a:pt x="536" y="4435"/>
                </a:lnTo>
                <a:lnTo>
                  <a:pt x="499" y="4453"/>
                </a:lnTo>
                <a:lnTo>
                  <a:pt x="463" y="4472"/>
                </a:lnTo>
                <a:lnTo>
                  <a:pt x="408" y="4481"/>
                </a:lnTo>
                <a:lnTo>
                  <a:pt x="390" y="4462"/>
                </a:lnTo>
                <a:lnTo>
                  <a:pt x="390" y="4444"/>
                </a:lnTo>
                <a:lnTo>
                  <a:pt x="399" y="4426"/>
                </a:lnTo>
                <a:lnTo>
                  <a:pt x="408" y="4408"/>
                </a:lnTo>
                <a:lnTo>
                  <a:pt x="418" y="4381"/>
                </a:lnTo>
                <a:lnTo>
                  <a:pt x="408" y="4362"/>
                </a:lnTo>
                <a:lnTo>
                  <a:pt x="381" y="4353"/>
                </a:lnTo>
                <a:lnTo>
                  <a:pt x="363" y="4335"/>
                </a:lnTo>
                <a:lnTo>
                  <a:pt x="318" y="4335"/>
                </a:lnTo>
                <a:lnTo>
                  <a:pt x="290" y="4335"/>
                </a:lnTo>
                <a:lnTo>
                  <a:pt x="127" y="4344"/>
                </a:lnTo>
                <a:lnTo>
                  <a:pt x="154" y="4281"/>
                </a:lnTo>
                <a:lnTo>
                  <a:pt x="154" y="4262"/>
                </a:lnTo>
                <a:lnTo>
                  <a:pt x="173" y="4244"/>
                </a:lnTo>
                <a:lnTo>
                  <a:pt x="173" y="4226"/>
                </a:lnTo>
                <a:lnTo>
                  <a:pt x="182" y="4208"/>
                </a:lnTo>
                <a:lnTo>
                  <a:pt x="173" y="4190"/>
                </a:lnTo>
                <a:lnTo>
                  <a:pt x="163" y="4172"/>
                </a:lnTo>
                <a:lnTo>
                  <a:pt x="154" y="4144"/>
                </a:lnTo>
                <a:lnTo>
                  <a:pt x="145" y="4135"/>
                </a:lnTo>
                <a:lnTo>
                  <a:pt x="127" y="4117"/>
                </a:lnTo>
                <a:lnTo>
                  <a:pt x="118" y="4099"/>
                </a:lnTo>
                <a:lnTo>
                  <a:pt x="136" y="4090"/>
                </a:lnTo>
                <a:lnTo>
                  <a:pt x="154" y="4081"/>
                </a:lnTo>
                <a:lnTo>
                  <a:pt x="182" y="4090"/>
                </a:lnTo>
                <a:lnTo>
                  <a:pt x="200" y="4099"/>
                </a:lnTo>
                <a:lnTo>
                  <a:pt x="209" y="4099"/>
                </a:lnTo>
                <a:lnTo>
                  <a:pt x="227" y="4081"/>
                </a:lnTo>
                <a:lnTo>
                  <a:pt x="236" y="4053"/>
                </a:lnTo>
                <a:lnTo>
                  <a:pt x="218" y="4035"/>
                </a:lnTo>
                <a:lnTo>
                  <a:pt x="191" y="4017"/>
                </a:lnTo>
                <a:lnTo>
                  <a:pt x="173" y="3999"/>
                </a:lnTo>
                <a:lnTo>
                  <a:pt x="163" y="3963"/>
                </a:lnTo>
                <a:lnTo>
                  <a:pt x="173" y="3917"/>
                </a:lnTo>
                <a:lnTo>
                  <a:pt x="182" y="3872"/>
                </a:lnTo>
                <a:lnTo>
                  <a:pt x="209" y="3844"/>
                </a:lnTo>
                <a:lnTo>
                  <a:pt x="218" y="3817"/>
                </a:lnTo>
                <a:lnTo>
                  <a:pt x="245" y="3790"/>
                </a:lnTo>
                <a:lnTo>
                  <a:pt x="281" y="3763"/>
                </a:lnTo>
                <a:lnTo>
                  <a:pt x="345" y="3735"/>
                </a:lnTo>
                <a:lnTo>
                  <a:pt x="399" y="3708"/>
                </a:lnTo>
                <a:lnTo>
                  <a:pt x="427" y="3699"/>
                </a:lnTo>
                <a:lnTo>
                  <a:pt x="481" y="3690"/>
                </a:lnTo>
                <a:lnTo>
                  <a:pt x="499" y="3699"/>
                </a:lnTo>
                <a:lnTo>
                  <a:pt x="508" y="3708"/>
                </a:lnTo>
                <a:lnTo>
                  <a:pt x="536" y="3717"/>
                </a:lnTo>
                <a:lnTo>
                  <a:pt x="554" y="3726"/>
                </a:lnTo>
                <a:lnTo>
                  <a:pt x="581" y="3726"/>
                </a:lnTo>
                <a:lnTo>
                  <a:pt x="590" y="3708"/>
                </a:lnTo>
                <a:lnTo>
                  <a:pt x="608" y="3681"/>
                </a:lnTo>
                <a:lnTo>
                  <a:pt x="635" y="3654"/>
                </a:lnTo>
                <a:lnTo>
                  <a:pt x="644" y="3617"/>
                </a:lnTo>
                <a:lnTo>
                  <a:pt x="663" y="3563"/>
                </a:lnTo>
                <a:lnTo>
                  <a:pt x="663" y="3526"/>
                </a:lnTo>
                <a:lnTo>
                  <a:pt x="672" y="3508"/>
                </a:lnTo>
                <a:lnTo>
                  <a:pt x="699" y="3472"/>
                </a:lnTo>
                <a:lnTo>
                  <a:pt x="717" y="3435"/>
                </a:lnTo>
                <a:lnTo>
                  <a:pt x="744" y="3417"/>
                </a:lnTo>
                <a:lnTo>
                  <a:pt x="762" y="3390"/>
                </a:lnTo>
                <a:lnTo>
                  <a:pt x="799" y="3354"/>
                </a:lnTo>
                <a:lnTo>
                  <a:pt x="781" y="3326"/>
                </a:lnTo>
                <a:lnTo>
                  <a:pt x="735" y="3290"/>
                </a:lnTo>
                <a:lnTo>
                  <a:pt x="681" y="3263"/>
                </a:lnTo>
                <a:lnTo>
                  <a:pt x="644" y="3272"/>
                </a:lnTo>
                <a:lnTo>
                  <a:pt x="590" y="3272"/>
                </a:lnTo>
                <a:lnTo>
                  <a:pt x="572" y="3281"/>
                </a:lnTo>
                <a:lnTo>
                  <a:pt x="572" y="3254"/>
                </a:lnTo>
                <a:lnTo>
                  <a:pt x="563" y="3245"/>
                </a:lnTo>
                <a:lnTo>
                  <a:pt x="563" y="3235"/>
                </a:lnTo>
                <a:lnTo>
                  <a:pt x="526" y="3226"/>
                </a:lnTo>
                <a:lnTo>
                  <a:pt x="472" y="3217"/>
                </a:lnTo>
                <a:lnTo>
                  <a:pt x="427" y="3226"/>
                </a:lnTo>
                <a:lnTo>
                  <a:pt x="381" y="3226"/>
                </a:lnTo>
                <a:lnTo>
                  <a:pt x="336" y="3226"/>
                </a:lnTo>
                <a:lnTo>
                  <a:pt x="290" y="3226"/>
                </a:lnTo>
                <a:lnTo>
                  <a:pt x="227" y="3226"/>
                </a:lnTo>
                <a:lnTo>
                  <a:pt x="163" y="3226"/>
                </a:lnTo>
                <a:lnTo>
                  <a:pt x="109" y="3226"/>
                </a:lnTo>
                <a:lnTo>
                  <a:pt x="73" y="3226"/>
                </a:lnTo>
                <a:lnTo>
                  <a:pt x="36" y="3208"/>
                </a:lnTo>
                <a:lnTo>
                  <a:pt x="27" y="3199"/>
                </a:lnTo>
                <a:lnTo>
                  <a:pt x="18" y="3181"/>
                </a:lnTo>
                <a:lnTo>
                  <a:pt x="9" y="3163"/>
                </a:lnTo>
                <a:lnTo>
                  <a:pt x="0" y="3135"/>
                </a:lnTo>
                <a:lnTo>
                  <a:pt x="27" y="3045"/>
                </a:lnTo>
                <a:lnTo>
                  <a:pt x="55" y="3026"/>
                </a:lnTo>
                <a:lnTo>
                  <a:pt x="55" y="3017"/>
                </a:lnTo>
                <a:lnTo>
                  <a:pt x="55" y="2990"/>
                </a:lnTo>
                <a:lnTo>
                  <a:pt x="36" y="2963"/>
                </a:lnTo>
                <a:lnTo>
                  <a:pt x="45" y="2926"/>
                </a:lnTo>
                <a:lnTo>
                  <a:pt x="73" y="2890"/>
                </a:lnTo>
                <a:lnTo>
                  <a:pt x="100" y="2845"/>
                </a:lnTo>
                <a:lnTo>
                  <a:pt x="118" y="2817"/>
                </a:lnTo>
                <a:lnTo>
                  <a:pt x="136" y="2781"/>
                </a:lnTo>
                <a:lnTo>
                  <a:pt x="136" y="2763"/>
                </a:lnTo>
                <a:lnTo>
                  <a:pt x="136" y="2745"/>
                </a:lnTo>
                <a:lnTo>
                  <a:pt x="127" y="2708"/>
                </a:lnTo>
                <a:lnTo>
                  <a:pt x="127" y="2681"/>
                </a:lnTo>
                <a:lnTo>
                  <a:pt x="136" y="2654"/>
                </a:lnTo>
                <a:lnTo>
                  <a:pt x="145" y="2627"/>
                </a:lnTo>
                <a:lnTo>
                  <a:pt x="173" y="2617"/>
                </a:lnTo>
                <a:lnTo>
                  <a:pt x="200" y="2617"/>
                </a:lnTo>
                <a:lnTo>
                  <a:pt x="236" y="2608"/>
                </a:lnTo>
                <a:lnTo>
                  <a:pt x="281" y="2599"/>
                </a:lnTo>
                <a:lnTo>
                  <a:pt x="309" y="2599"/>
                </a:lnTo>
                <a:lnTo>
                  <a:pt x="345" y="2599"/>
                </a:lnTo>
                <a:lnTo>
                  <a:pt x="363" y="2599"/>
                </a:lnTo>
                <a:lnTo>
                  <a:pt x="381" y="2590"/>
                </a:lnTo>
                <a:lnTo>
                  <a:pt x="390" y="2563"/>
                </a:lnTo>
                <a:lnTo>
                  <a:pt x="381" y="2527"/>
                </a:lnTo>
                <a:lnTo>
                  <a:pt x="418" y="2490"/>
                </a:lnTo>
                <a:lnTo>
                  <a:pt x="445" y="2463"/>
                </a:lnTo>
                <a:lnTo>
                  <a:pt x="499" y="2445"/>
                </a:lnTo>
                <a:lnTo>
                  <a:pt x="536" y="2417"/>
                </a:lnTo>
                <a:lnTo>
                  <a:pt x="563" y="2336"/>
                </a:lnTo>
                <a:lnTo>
                  <a:pt x="572" y="2318"/>
                </a:lnTo>
                <a:lnTo>
                  <a:pt x="617" y="2308"/>
                </a:lnTo>
                <a:lnTo>
                  <a:pt x="672" y="2290"/>
                </a:lnTo>
                <a:lnTo>
                  <a:pt x="672" y="2245"/>
                </a:lnTo>
                <a:lnTo>
                  <a:pt x="672" y="2181"/>
                </a:lnTo>
                <a:lnTo>
                  <a:pt x="653" y="2118"/>
                </a:lnTo>
                <a:lnTo>
                  <a:pt x="590" y="2063"/>
                </a:lnTo>
                <a:lnTo>
                  <a:pt x="545" y="1999"/>
                </a:lnTo>
                <a:lnTo>
                  <a:pt x="536" y="1927"/>
                </a:lnTo>
                <a:lnTo>
                  <a:pt x="526" y="1890"/>
                </a:lnTo>
                <a:lnTo>
                  <a:pt x="481" y="1845"/>
                </a:lnTo>
                <a:lnTo>
                  <a:pt x="427" y="1809"/>
                </a:lnTo>
                <a:lnTo>
                  <a:pt x="418" y="1754"/>
                </a:lnTo>
                <a:lnTo>
                  <a:pt x="436" y="1672"/>
                </a:lnTo>
                <a:lnTo>
                  <a:pt x="445" y="1627"/>
                </a:lnTo>
                <a:lnTo>
                  <a:pt x="454" y="1600"/>
                </a:lnTo>
                <a:lnTo>
                  <a:pt x="445" y="1554"/>
                </a:lnTo>
                <a:lnTo>
                  <a:pt x="445" y="1554"/>
                </a:lnTo>
                <a:lnTo>
                  <a:pt x="481" y="1472"/>
                </a:lnTo>
                <a:lnTo>
                  <a:pt x="481" y="1445"/>
                </a:lnTo>
                <a:lnTo>
                  <a:pt x="490" y="1427"/>
                </a:lnTo>
                <a:lnTo>
                  <a:pt x="481" y="1409"/>
                </a:lnTo>
                <a:lnTo>
                  <a:pt x="472" y="1381"/>
                </a:lnTo>
                <a:lnTo>
                  <a:pt x="445" y="1372"/>
                </a:lnTo>
                <a:lnTo>
                  <a:pt x="408" y="1363"/>
                </a:lnTo>
                <a:lnTo>
                  <a:pt x="381" y="1345"/>
                </a:lnTo>
                <a:lnTo>
                  <a:pt x="354" y="1345"/>
                </a:lnTo>
                <a:lnTo>
                  <a:pt x="336" y="1336"/>
                </a:lnTo>
                <a:lnTo>
                  <a:pt x="327" y="1309"/>
                </a:lnTo>
                <a:lnTo>
                  <a:pt x="336" y="1272"/>
                </a:lnTo>
                <a:lnTo>
                  <a:pt x="354" y="1209"/>
                </a:lnTo>
                <a:lnTo>
                  <a:pt x="372" y="1172"/>
                </a:lnTo>
                <a:lnTo>
                  <a:pt x="381" y="1136"/>
                </a:lnTo>
                <a:lnTo>
                  <a:pt x="408" y="1081"/>
                </a:lnTo>
                <a:lnTo>
                  <a:pt x="418" y="1045"/>
                </a:lnTo>
                <a:lnTo>
                  <a:pt x="427" y="1018"/>
                </a:lnTo>
                <a:lnTo>
                  <a:pt x="418" y="991"/>
                </a:lnTo>
                <a:lnTo>
                  <a:pt x="418" y="972"/>
                </a:lnTo>
                <a:lnTo>
                  <a:pt x="399" y="963"/>
                </a:lnTo>
                <a:lnTo>
                  <a:pt x="381" y="972"/>
                </a:lnTo>
                <a:lnTo>
                  <a:pt x="363" y="981"/>
                </a:lnTo>
                <a:lnTo>
                  <a:pt x="345" y="1009"/>
                </a:lnTo>
                <a:lnTo>
                  <a:pt x="336" y="1018"/>
                </a:lnTo>
                <a:lnTo>
                  <a:pt x="318" y="1018"/>
                </a:lnTo>
                <a:lnTo>
                  <a:pt x="263" y="1009"/>
                </a:lnTo>
                <a:lnTo>
                  <a:pt x="245" y="1027"/>
                </a:lnTo>
                <a:lnTo>
                  <a:pt x="209" y="1018"/>
                </a:lnTo>
                <a:lnTo>
                  <a:pt x="163" y="1018"/>
                </a:lnTo>
                <a:lnTo>
                  <a:pt x="145" y="1009"/>
                </a:lnTo>
                <a:lnTo>
                  <a:pt x="127" y="1009"/>
                </a:lnTo>
                <a:lnTo>
                  <a:pt x="118" y="1000"/>
                </a:lnTo>
                <a:lnTo>
                  <a:pt x="109" y="981"/>
                </a:lnTo>
                <a:lnTo>
                  <a:pt x="100" y="954"/>
                </a:lnTo>
                <a:lnTo>
                  <a:pt x="73" y="927"/>
                </a:lnTo>
                <a:lnTo>
                  <a:pt x="64" y="900"/>
                </a:lnTo>
                <a:lnTo>
                  <a:pt x="64" y="872"/>
                </a:lnTo>
                <a:lnTo>
                  <a:pt x="73" y="854"/>
                </a:lnTo>
                <a:lnTo>
                  <a:pt x="91" y="836"/>
                </a:lnTo>
                <a:lnTo>
                  <a:pt x="118" y="827"/>
                </a:lnTo>
                <a:lnTo>
                  <a:pt x="145" y="827"/>
                </a:lnTo>
                <a:lnTo>
                  <a:pt x="191" y="827"/>
                </a:lnTo>
                <a:lnTo>
                  <a:pt x="236" y="827"/>
                </a:lnTo>
                <a:lnTo>
                  <a:pt x="254" y="827"/>
                </a:lnTo>
                <a:lnTo>
                  <a:pt x="281" y="827"/>
                </a:lnTo>
                <a:lnTo>
                  <a:pt x="290" y="827"/>
                </a:lnTo>
                <a:lnTo>
                  <a:pt x="309" y="818"/>
                </a:lnTo>
                <a:lnTo>
                  <a:pt x="336" y="772"/>
                </a:lnTo>
                <a:lnTo>
                  <a:pt x="336" y="727"/>
                </a:lnTo>
                <a:lnTo>
                  <a:pt x="354" y="663"/>
                </a:lnTo>
                <a:lnTo>
                  <a:pt x="363" y="609"/>
                </a:lnTo>
                <a:lnTo>
                  <a:pt x="372" y="572"/>
                </a:lnTo>
                <a:lnTo>
                  <a:pt x="399" y="536"/>
                </a:lnTo>
                <a:lnTo>
                  <a:pt x="418" y="509"/>
                </a:lnTo>
                <a:lnTo>
                  <a:pt x="445" y="482"/>
                </a:lnTo>
                <a:lnTo>
                  <a:pt x="445" y="463"/>
                </a:lnTo>
                <a:lnTo>
                  <a:pt x="445" y="436"/>
                </a:lnTo>
                <a:lnTo>
                  <a:pt x="445" y="391"/>
                </a:lnTo>
                <a:lnTo>
                  <a:pt x="445" y="354"/>
                </a:lnTo>
                <a:lnTo>
                  <a:pt x="463" y="309"/>
                </a:lnTo>
                <a:lnTo>
                  <a:pt x="472" y="291"/>
                </a:lnTo>
                <a:lnTo>
                  <a:pt x="472" y="273"/>
                </a:lnTo>
                <a:close/>
              </a:path>
            </a:pathLst>
          </a:custGeom>
          <a:gradFill rotWithShape="1">
            <a:gsLst>
              <a:gs pos="0">
                <a:srgbClr val="076D30">
                  <a:alpha val="0"/>
                </a:srgbClr>
              </a:gs>
              <a:gs pos="50000">
                <a:srgbClr val="B2F090"/>
              </a:gs>
              <a:gs pos="100000">
                <a:srgbClr val="076D30">
                  <a:alpha val="0"/>
                </a:srgbClr>
              </a:gs>
            </a:gsLst>
            <a:lin ang="2700000" scaled="1"/>
          </a:gradFill>
          <a:ln w="22225">
            <a:solidFill>
              <a:srgbClr val="8AD28D">
                <a:alpha val="92999"/>
              </a:srgb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dirty="0">
              <a:solidFill>
                <a:schemeClr val="bg2">
                  <a:lumMod val="25000"/>
                </a:schemeClr>
              </a:solidFill>
              <a:latin typeface="Calibri" pitchFamily="34" charset="0"/>
            </a:endParaRPr>
          </a:p>
        </p:txBody>
      </p:sp>
      <p:sp>
        <p:nvSpPr>
          <p:cNvPr id="2055" name="Rectangle 16"/>
          <p:cNvSpPr>
            <a:spLocks noChangeArrowheads="1"/>
          </p:cNvSpPr>
          <p:nvPr/>
        </p:nvSpPr>
        <p:spPr bwMode="auto">
          <a:xfrm>
            <a:off x="319282" y="1491602"/>
            <a:ext cx="9490075" cy="5768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>
              <a:defRPr sz="3200">
                <a:solidFill>
                  <a:schemeClr val="bg1"/>
                </a:solidFill>
                <a:latin typeface="Arial" charset="0"/>
              </a:defRPr>
            </a:lvl1pPr>
            <a:lvl2pPr marL="742950" indent="-285750" eaLnBrk="0">
              <a:defRPr sz="3200">
                <a:solidFill>
                  <a:schemeClr val="bg1"/>
                </a:solidFill>
                <a:latin typeface="Arial" charset="0"/>
              </a:defRPr>
            </a:lvl2pPr>
            <a:lvl3pPr marL="1143000" indent="-228600" eaLnBrk="0">
              <a:defRPr sz="3200">
                <a:solidFill>
                  <a:schemeClr val="bg1"/>
                </a:solidFill>
                <a:latin typeface="Arial" charset="0"/>
              </a:defRPr>
            </a:lvl3pPr>
            <a:lvl4pPr marL="1600200" indent="-228600" eaLnBrk="0">
              <a:defRPr sz="3200">
                <a:solidFill>
                  <a:schemeClr val="bg1"/>
                </a:solidFill>
                <a:latin typeface="Arial" charset="0"/>
              </a:defRPr>
            </a:lvl4pPr>
            <a:lvl5pPr marL="2057400" indent="-228600" eaLnBrk="0">
              <a:defRPr sz="3200"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defRPr sz="3200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eaLnBrk="1"/>
            <a:r>
              <a:rPr lang="ru-RU" altLang="ru-RU" sz="2800" b="1" i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Управление профилактики коррупционных и иных правонарушений администрации Губернатора </a:t>
            </a:r>
          </a:p>
          <a:p>
            <a:pPr algn="ctr" eaLnBrk="1"/>
            <a:r>
              <a:rPr lang="ru-RU" altLang="ru-RU" sz="2800" b="1" i="1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и Правительства Кировской области</a:t>
            </a:r>
          </a:p>
          <a:p>
            <a:pPr algn="ctr" eaLnBrk="1"/>
            <a:endParaRPr lang="ru-RU" altLang="ru-RU" sz="2800" b="1" i="1" dirty="0">
              <a:solidFill>
                <a:schemeClr val="bg2">
                  <a:lumMod val="25000"/>
                </a:schemeClr>
              </a:solidFill>
              <a:latin typeface="Calibri" pitchFamily="34" charset="0"/>
            </a:endParaRPr>
          </a:p>
          <a:p>
            <a:pPr algn="ctr" eaLnBrk="1"/>
            <a:endParaRPr lang="ru-RU" altLang="ru-RU" sz="2800" b="1" i="1" dirty="0">
              <a:solidFill>
                <a:schemeClr val="bg2">
                  <a:lumMod val="25000"/>
                </a:schemeClr>
              </a:solidFill>
              <a:latin typeface="Calibri" pitchFamily="34" charset="0"/>
            </a:endParaRPr>
          </a:p>
          <a:p>
            <a:pPr algn="ctr" eaLnBrk="1"/>
            <a:endParaRPr lang="ru-RU" altLang="ru-RU" sz="2800" b="1" i="1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</a:endParaRPr>
          </a:p>
          <a:p>
            <a:pPr algn="ctr" eaLnBrk="1"/>
            <a:endParaRPr lang="ru-RU" altLang="ru-RU" sz="2800" b="1" i="1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</a:endParaRPr>
          </a:p>
          <a:p>
            <a:pPr algn="ctr" eaLnBrk="1"/>
            <a:endParaRPr lang="ru-RU" altLang="ru-RU" sz="2800" b="1" i="1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</a:endParaRPr>
          </a:p>
          <a:p>
            <a:pPr algn="ctr" eaLnBrk="1"/>
            <a:r>
              <a:rPr lang="ru-RU" altLang="ru-RU" sz="2800" b="1" i="1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Основные новеллы в Методических рекомендациях по вопросам представления сведений о доходах, расходах, об имуществе и обязательствах имущественного характера и заполнения соответствующей формы справки в 2023 году (за отчетный 2022 год)</a:t>
            </a:r>
          </a:p>
          <a:p>
            <a:pPr algn="ctr" eaLnBrk="1"/>
            <a:r>
              <a:rPr lang="ru-RU" altLang="ru-RU" sz="3000" b="1" i="1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/>
            </a:r>
            <a:br>
              <a:rPr lang="ru-RU" altLang="ru-RU" sz="3000" b="1" i="1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</a:br>
            <a:endParaRPr lang="ru-RU" altLang="ru-RU" sz="3000" b="1" i="1" dirty="0">
              <a:solidFill>
                <a:schemeClr val="bg2">
                  <a:lumMod val="25000"/>
                </a:schemeClr>
              </a:solidFill>
              <a:latin typeface="Calibri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98996" y="6883238"/>
            <a:ext cx="749308" cy="414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г</a:t>
            </a: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. Киров</a:t>
            </a:r>
          </a:p>
          <a:p>
            <a:pPr algn="ctr"/>
            <a:r>
              <a:rPr lang="ru-RU" sz="120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2023 </a:t>
            </a:r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год</a:t>
            </a:r>
            <a:endParaRPr lang="ru-RU" sz="1200" dirty="0">
              <a:solidFill>
                <a:schemeClr val="bg2">
                  <a:lumMod val="25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00725" y="3292410"/>
            <a:ext cx="5202303" cy="794398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</a:rPr>
              <a:t>Спасибо за внимание!</a:t>
            </a:r>
            <a:endParaRPr lang="ru-RU" sz="40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059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Заголовок 45"/>
          <p:cNvSpPr>
            <a:spLocks noGrp="1"/>
          </p:cNvSpPr>
          <p:nvPr>
            <p:ph type="title"/>
          </p:nvPr>
        </p:nvSpPr>
        <p:spPr>
          <a:xfrm>
            <a:off x="6454774" y="2343150"/>
            <a:ext cx="3184525" cy="2428876"/>
          </a:xfrm>
        </p:spPr>
        <p:txBody>
          <a:bodyPr/>
          <a:lstStyle/>
          <a:p>
            <a:pPr algn="ctr"/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</a:rPr>
              <a:t>Официальный сайт Министерства труда </a:t>
            </a:r>
            <a:b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</a:rPr>
            </a:b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</a:rPr>
              <a:t>и социальной защиты Российской Федерации</a:t>
            </a:r>
            <a:endParaRPr lang="ru-RU" sz="2800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9473" y="514347"/>
            <a:ext cx="1704975" cy="170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82"/>
          <a:stretch/>
        </p:blipFill>
        <p:spPr bwMode="auto">
          <a:xfrm>
            <a:off x="682030" y="1905000"/>
            <a:ext cx="5423495" cy="3219450"/>
          </a:xfrm>
          <a:prstGeom prst="rect">
            <a:avLst/>
          </a:prstGeom>
          <a:noFill/>
          <a:ln>
            <a:noFill/>
          </a:ln>
          <a:effectLst/>
          <a:extLst/>
        </p:spPr>
      </p:pic>
      <p:sp>
        <p:nvSpPr>
          <p:cNvPr id="3" name="Прямоугольник 2"/>
          <p:cNvSpPr/>
          <p:nvPr/>
        </p:nvSpPr>
        <p:spPr>
          <a:xfrm>
            <a:off x="523875" y="5548446"/>
            <a:ext cx="9258300" cy="4671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</a:rPr>
              <a:t>https://mintrud.gov.ru/ministry/anticorruption/Methods/13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871897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Заголовок 45"/>
          <p:cNvSpPr>
            <a:spLocks noGrp="1"/>
          </p:cNvSpPr>
          <p:nvPr>
            <p:ph type="ctrTitle"/>
          </p:nvPr>
        </p:nvSpPr>
        <p:spPr>
          <a:xfrm>
            <a:off x="1838003" y="873676"/>
            <a:ext cx="7343320" cy="936463"/>
          </a:xfrm>
        </p:spPr>
        <p:txBody>
          <a:bodyPr/>
          <a:lstStyle/>
          <a:p>
            <a:pPr algn="ctr"/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</a:rPr>
              <a:t>Особенности, предусмотренные Указом Президента Российской Федерации </a:t>
            </a:r>
            <a:br>
              <a:rPr lang="ru-RU" sz="28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</a:rPr>
            </a:b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</a:rPr>
              <a:t>от 29.12.2022 № 968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674802345"/>
              </p:ext>
            </p:extLst>
          </p:nvPr>
        </p:nvGraphicFramePr>
        <p:xfrm>
          <a:off x="695325" y="2562225"/>
          <a:ext cx="8991072" cy="4143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7" name="Группа 6"/>
          <p:cNvGrpSpPr/>
          <p:nvPr/>
        </p:nvGrpSpPr>
        <p:grpSpPr>
          <a:xfrm>
            <a:off x="1276226" y="2016438"/>
            <a:ext cx="8401174" cy="516899"/>
            <a:chOff x="1425103" y="34822"/>
            <a:chExt cx="7337674" cy="516899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1425103" y="34822"/>
              <a:ext cx="7337674" cy="51689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Прямоугольник 8"/>
            <p:cNvSpPr/>
            <p:nvPr/>
          </p:nvSpPr>
          <p:spPr>
            <a:xfrm>
              <a:off x="1425103" y="34822"/>
              <a:ext cx="7337674" cy="5168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b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 период проведения СВО и до издания соответствующих НПА </a:t>
              </a:r>
              <a:br>
                <a:rPr lang="ru-RU" sz="1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1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Российской Федерации </a:t>
              </a:r>
              <a:r>
                <a:rPr lang="ru-RU" sz="1800" b="1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сведения о доходах не представляют</a:t>
              </a:r>
              <a:r>
                <a:rPr lang="ru-RU" sz="1800" kern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endParaRPr lang="ru-RU" sz="18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7910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Заголовок 45"/>
          <p:cNvSpPr>
            <a:spLocks noGrp="1"/>
          </p:cNvSpPr>
          <p:nvPr>
            <p:ph type="ctrTitle"/>
          </p:nvPr>
        </p:nvSpPr>
        <p:spPr>
          <a:xfrm>
            <a:off x="2098871" y="890976"/>
            <a:ext cx="7549954" cy="928299"/>
          </a:xfrm>
        </p:spPr>
        <p:txBody>
          <a:bodyPr/>
          <a:lstStyle/>
          <a:p>
            <a:pPr algn="ctr"/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</a:rPr>
              <a:t>Сведения о доходах 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</a:rPr>
              <a:t>в отношении своих супруг (супругов), не 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</a:rPr>
              <a:t>представляют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</a:rPr>
              <a:t>если их супруги:</a:t>
            </a:r>
            <a:endParaRPr lang="ru-RU" sz="2800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8147" y="3200398"/>
            <a:ext cx="9363075" cy="73500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 extrusionH="76200" contourW="12700">
            <a:bevelB/>
            <a:extrusionClr>
              <a:schemeClr val="accent3">
                <a:lumMod val="40000"/>
                <a:lumOff val="60000"/>
              </a:schemeClr>
            </a:extrusionClr>
            <a:contourClr>
              <a:schemeClr val="accent3">
                <a:lumMod val="75000"/>
              </a:schemeClr>
            </a:contourClr>
          </a:sp3d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2</a:t>
            </a:r>
            <a:r>
              <a:rPr lang="ru-RU" sz="1600" dirty="0">
                <a:solidFill>
                  <a:schemeClr val="tx1"/>
                </a:solidFill>
              </a:rPr>
              <a:t>. </a:t>
            </a:r>
            <a:r>
              <a:rPr lang="ru-RU" sz="1600" dirty="0" smtClean="0">
                <a:solidFill>
                  <a:schemeClr val="tx1"/>
                </a:solidFill>
              </a:rPr>
              <a:t>Направлены </a:t>
            </a:r>
            <a:r>
              <a:rPr lang="ru-RU" sz="1600" dirty="0">
                <a:solidFill>
                  <a:schemeClr val="tx1"/>
                </a:solidFill>
              </a:rPr>
              <a:t>(командированы) для выполнения задач на территориях Донецкой Народной Республики, Луганской Народной Республики, Запорожской области и Херсонской области и выполняют такие задачи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8149" y="5583232"/>
            <a:ext cx="9363075" cy="520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FF0000"/>
                </a:solidFill>
              </a:rPr>
              <a:t>В этом случае такими лицами могут быть представлены документы, подтверждающие обозначенный статус их супруг (супругов).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8149" y="4232264"/>
            <a:ext cx="9363075" cy="30655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 extrusionH="76200" contourW="12700">
            <a:bevelB/>
            <a:extrusionClr>
              <a:schemeClr val="accent3">
                <a:lumMod val="40000"/>
                <a:lumOff val="60000"/>
              </a:schemeClr>
            </a:extrusionClr>
            <a:contourClr>
              <a:schemeClr val="accent3">
                <a:lumMod val="75000"/>
              </a:schemeClr>
            </a:contourClr>
          </a:sp3d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solidFill>
                  <a:schemeClr val="tx1"/>
                </a:solidFill>
              </a:rPr>
              <a:t>3. </a:t>
            </a:r>
            <a:r>
              <a:rPr lang="ru-RU" sz="1600" dirty="0" smtClean="0">
                <a:solidFill>
                  <a:schemeClr val="tx1"/>
                </a:solidFill>
              </a:rPr>
              <a:t>Призваны </a:t>
            </a:r>
            <a:r>
              <a:rPr lang="ru-RU" sz="1600" dirty="0">
                <a:solidFill>
                  <a:schemeClr val="tx1"/>
                </a:solidFill>
              </a:rPr>
              <a:t>на военную службу по мобилизации в Вооруженные Силы Российской Федерации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8146" y="1981192"/>
            <a:ext cx="9363075" cy="94923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 extrusionH="76200" contourW="12700">
            <a:bevelB/>
            <a:extrusionClr>
              <a:schemeClr val="accent3">
                <a:lumMod val="40000"/>
                <a:lumOff val="60000"/>
              </a:schemeClr>
            </a:extrusionClr>
            <a:contourClr>
              <a:schemeClr val="accent3">
                <a:lumMod val="75000"/>
              </a:schemeClr>
            </a:contourClr>
          </a:sp3d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solidFill>
                  <a:schemeClr val="tx1"/>
                </a:solidFill>
              </a:rPr>
              <a:t>1. </a:t>
            </a:r>
            <a:r>
              <a:rPr lang="ru-RU" sz="1600" dirty="0" smtClean="0">
                <a:solidFill>
                  <a:schemeClr val="tx1"/>
                </a:solidFill>
              </a:rPr>
              <a:t>Являются </a:t>
            </a:r>
            <a:r>
              <a:rPr lang="ru-RU" sz="1600" dirty="0">
                <a:solidFill>
                  <a:schemeClr val="tx1"/>
                </a:solidFill>
              </a:rPr>
              <a:t>военнослужащими, сотрудниками и лицами и принимают (принимали) участие в специальной военной операции или непосредственно выполняют (выполняли) задачи, связанные с ее проведением, на территориях Донецкой Народной Республики, Луганской Народной Республики, Запорожской области, Херсонской области и Украины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38145" y="4905448"/>
            <a:ext cx="9363075" cy="52078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 extrusionH="76200" contourW="12700">
            <a:bevelB/>
            <a:extrusionClr>
              <a:schemeClr val="accent3">
                <a:lumMod val="40000"/>
                <a:lumOff val="60000"/>
              </a:schemeClr>
            </a:extrusionClr>
            <a:contourClr>
              <a:schemeClr val="accent3">
                <a:lumMod val="75000"/>
              </a:schemeClr>
            </a:contourClr>
          </a:sp3d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solidFill>
                  <a:schemeClr val="tx1"/>
                </a:solidFill>
              </a:rPr>
              <a:t>4. </a:t>
            </a:r>
            <a:r>
              <a:rPr lang="ru-RU" sz="1600" dirty="0" smtClean="0">
                <a:solidFill>
                  <a:schemeClr val="tx1"/>
                </a:solidFill>
              </a:rPr>
              <a:t>Оказывают </a:t>
            </a:r>
            <a:r>
              <a:rPr lang="ru-RU" sz="1600" dirty="0">
                <a:solidFill>
                  <a:schemeClr val="tx1"/>
                </a:solidFill>
              </a:rPr>
              <a:t>на основании заключенного ими контракта добровольное содействие в выполнении задач, возложенных на Вооруженные Силы Российской Федерации</a:t>
            </a:r>
          </a:p>
        </p:txBody>
      </p:sp>
    </p:spTree>
    <p:extLst>
      <p:ext uri="{BB962C8B-B14F-4D97-AF65-F5344CB8AC3E}">
        <p14:creationId xmlns:p14="http://schemas.microsoft.com/office/powerpoint/2010/main" val="67910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5"/>
          <p:cNvSpPr txBox="1">
            <a:spLocks/>
          </p:cNvSpPr>
          <p:nvPr/>
        </p:nvSpPr>
        <p:spPr bwMode="auto">
          <a:xfrm>
            <a:off x="625148" y="1959427"/>
            <a:ext cx="8928428" cy="5019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just"/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	</a:t>
            </a:r>
            <a:r>
              <a:rPr lang="ru-RU" sz="2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</a:rPr>
              <a:t>В </a:t>
            </a:r>
            <a:r>
              <a:rPr lang="ru-RU" sz="2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</a:rPr>
              <a:t>справке применимые сведения, выраженные в иностранной валюте, указываются в рублях по курсу Банка России на отчетную дату. Сведения об официальных курсах валют на заданную дату, устанавливаемых Банком России, размещены на его официальном сайте: </a:t>
            </a:r>
            <a:r>
              <a:rPr lang="en-US" sz="2600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https</a:t>
            </a:r>
            <a:r>
              <a:rPr lang="en-US" sz="2600" dirty="0">
                <a:solidFill>
                  <a:srgbClr val="C00000"/>
                </a:solidFill>
                <a:latin typeface="Times New Roman" panose="02020603050405020304" pitchFamily="18" charset="0"/>
              </a:rPr>
              <a:t>://www.cbr.ru/currency_base/daily/.</a:t>
            </a:r>
            <a:endParaRPr lang="ru-RU" sz="2600" dirty="0" smtClean="0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pPr algn="just"/>
            <a:endParaRPr lang="ru-RU" sz="26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</a:rPr>
              <a:t>	</a:t>
            </a:r>
            <a:r>
              <a:rPr lang="ru-RU" sz="2600" u="sng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</a:rPr>
              <a:t>Если </a:t>
            </a:r>
            <a:r>
              <a:rPr lang="ru-RU" sz="2600" u="sng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</a:rPr>
              <a:t>Банком России не установлен официальный курс валюты</a:t>
            </a:r>
            <a:r>
              <a:rPr lang="ru-RU" sz="2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</a:rPr>
              <a:t>, то </a:t>
            </a:r>
            <a:r>
              <a:rPr lang="ru-RU" sz="2600" u="sng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</a:rPr>
              <a:t>допускается использование данных из официальных источников в информационно-телекоммуникационной сети </a:t>
            </a:r>
            <a:r>
              <a:rPr lang="ru-RU" sz="2600" u="sng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</a:rPr>
              <a:t>«Интернет» </a:t>
            </a:r>
            <a:r>
              <a:rPr lang="ru-RU" sz="2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</a:rPr>
              <a:t>(например, информации с официального сайта кредитной организации в информационно-телекоммуникационной сети </a:t>
            </a:r>
            <a:r>
              <a:rPr lang="ru-RU" sz="2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</a:rPr>
              <a:t>«Интернет»).</a:t>
            </a:r>
            <a:endParaRPr lang="ru-RU" sz="240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</a:endParaRPr>
          </a:p>
          <a:p>
            <a:pPr marL="0" marR="0" lvl="0" indent="0" defTabSz="449263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buNone/>
              <a:tabLst/>
              <a:defRPr/>
            </a:pPr>
            <a:endParaRPr lang="ru-RU" sz="2400" kern="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 bwMode="auto">
          <a:xfrm>
            <a:off x="3133725" y="1038225"/>
            <a:ext cx="4800600" cy="828675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Курс валюты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10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5"/>
          <p:cNvSpPr txBox="1">
            <a:spLocks/>
          </p:cNvSpPr>
          <p:nvPr/>
        </p:nvSpPr>
        <p:spPr bwMode="auto">
          <a:xfrm>
            <a:off x="625147" y="2257425"/>
            <a:ext cx="8823653" cy="4535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449263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buNone/>
              <a:tabLst/>
              <a:defRPr/>
            </a:pPr>
            <a:endParaRPr lang="ru-RU" sz="2400" kern="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ea typeface="+mj-ea"/>
              <a:cs typeface="+mj-cs"/>
            </a:endParaRPr>
          </a:p>
          <a:p>
            <a:pPr algn="just"/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Calibri" pitchFamily="34" charset="0"/>
              </a:rPr>
              <a:t>	</a:t>
            </a:r>
            <a:r>
              <a:rPr lang="ru-RU" sz="2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определении необходимости отражения денежных средств, полученных от реализации товаров, выполнения работ, оказания услуг, </a:t>
            </a:r>
            <a:r>
              <a:rPr lang="ru-RU" sz="2600" u="sng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устанавливать первичного собственника денежных средств</a:t>
            </a:r>
            <a:r>
              <a:rPr lang="ru-RU" sz="2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не последующее решение о распоряжении </a:t>
            </a:r>
            <a:r>
              <a:rPr lang="ru-RU" sz="2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ими. </a:t>
            </a:r>
          </a:p>
          <a:p>
            <a:pPr algn="just"/>
            <a:endParaRPr lang="ru-RU" sz="2600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</a:t>
            </a:r>
            <a:r>
              <a:rPr lang="ru-RU" sz="2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если служащий (работник) продает принадлежащий ему на праве собственности объект имущества и распоряжается о перечислении денежных средств, вырученных за счет такой продажи, на счет иного лица, например дальнего родственника служащего (работника), то денежные средства подлежат отражению в рассматриваемом разделе справки служащего (работника</a:t>
            </a:r>
            <a:r>
              <a:rPr lang="ru-RU" sz="26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6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2400" kern="0" dirty="0" smtClean="0">
              <a:solidFill>
                <a:schemeClr val="bg2">
                  <a:lumMod val="25000"/>
                </a:schemeClr>
              </a:solidFill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 bwMode="auto">
          <a:xfrm>
            <a:off x="2162174" y="907986"/>
            <a:ext cx="7286625" cy="1346326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Отражение денежных средств, полученных от реализации товаров, выполнения работ, оказания услуг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10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5"/>
          <p:cNvSpPr txBox="1">
            <a:spLocks/>
          </p:cNvSpPr>
          <p:nvPr/>
        </p:nvSpPr>
        <p:spPr bwMode="auto">
          <a:xfrm>
            <a:off x="625147" y="1772815"/>
            <a:ext cx="9190655" cy="5019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just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</a:t>
            </a:r>
            <a:r>
              <a:rPr lang="ru-RU" sz="2000" b="1" u="sng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наличия в общем имуществе </a:t>
            </a:r>
            <a:r>
              <a:rPr lang="ru-RU" sz="2000" b="1" u="sng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ПИФа</a:t>
            </a:r>
            <a:r>
              <a:rPr lang="ru-RU" sz="2000" b="1" u="sng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u="sng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иностранных финансовых инструментов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служащим (работником), владеющим инвестиционным паем такого фонда, будет нарушаться запрет, предусмотренный Федеральным законом от 7 мая 2013 г.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79-ФЗ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запрете отдельным категориям лиц открывать и иметь счета (вклады), хранить наличные денежные средства и ценности в иностранных банках, расположенных за пределами территории Российской Федерации, владеть и (или) пользоваться иностранными финансовыми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инструментами»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1" u="sng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распространения на него указанного запрета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ru-RU" sz="20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Особенности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владения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служащими ценными бумагами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содержатся в письме Минтруда России от 22 сентября 2022 г.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28-7/10/В-12862 (https://mintrud.gov.ru/ministry/programms/anticorruption/9/21)</a:t>
            </a:r>
          </a:p>
        </p:txBody>
      </p:sp>
      <p:sp>
        <p:nvSpPr>
          <p:cNvPr id="2" name="Скругленный прямоугольник 1"/>
          <p:cNvSpPr/>
          <p:nvPr/>
        </p:nvSpPr>
        <p:spPr bwMode="auto">
          <a:xfrm>
            <a:off x="2257425" y="1231252"/>
            <a:ext cx="6896100" cy="931603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владения паями паевых инвестиционных фондов (далее – ПИФ)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10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5"/>
          <p:cNvSpPr txBox="1">
            <a:spLocks/>
          </p:cNvSpPr>
          <p:nvPr/>
        </p:nvSpPr>
        <p:spPr bwMode="auto">
          <a:xfrm>
            <a:off x="625147" y="1772815"/>
            <a:ext cx="9190655" cy="5019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just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Ценные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бумаги и относящиеся к ним финансовые инструменты нерезидентов и (или) иностранных структур без образования юридического лица, которым в соответствии с международным стандартом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«Ценные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бумаги - Международная система идентификации ценных бумаг (международные идентификационные коды ценных бумаг (ISIN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)»,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утвержденным международной организацией по стандартизации, присвоен международный идентификационный код ценной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бумаги (например </a:t>
            </a:r>
            <a:r>
              <a:rPr lang="en-US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US, GB, </a:t>
            </a:r>
            <a:r>
              <a:rPr lang="en-US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другие).</a:t>
            </a:r>
            <a:r>
              <a:rPr lang="en-US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u="sng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Российский </a:t>
            </a:r>
            <a:r>
              <a:rPr lang="en-US" sz="2000" b="1" u="sng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ISIN </a:t>
            </a:r>
            <a:r>
              <a:rPr lang="ru-RU" sz="2000" b="1" u="sng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начинается с букв </a:t>
            </a:r>
            <a:r>
              <a:rPr lang="en-US" sz="2000" b="1" u="sng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</a:t>
            </a:r>
            <a:r>
              <a:rPr lang="ru-RU" sz="2000" b="1" u="sng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b="1" u="sng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0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Проверить ISIN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можно,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на сайте Небанковской кредитной организации акционерное общество «Национальный расчетный депозитарий» https://www.isin.ru/ru/.</a:t>
            </a:r>
          </a:p>
        </p:txBody>
      </p:sp>
      <p:sp>
        <p:nvSpPr>
          <p:cNvPr id="2" name="Скругленный прямоугольник 1"/>
          <p:cNvSpPr/>
          <p:nvPr/>
        </p:nvSpPr>
        <p:spPr bwMode="auto">
          <a:xfrm>
            <a:off x="2257425" y="1038564"/>
            <a:ext cx="6896100" cy="51687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Иностранные финансовые инструменты</a:t>
            </a:r>
            <a:endParaRPr lang="ru-RU" sz="28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2303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679509" y="911899"/>
            <a:ext cx="7867485" cy="972885"/>
            <a:chOff x="0" y="0"/>
            <a:chExt cx="9106676" cy="1089230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0" y="0"/>
              <a:ext cx="9106676" cy="1089230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sp>
        <p:sp>
          <p:nvSpPr>
            <p:cNvPr id="6" name="Скругленный прямоугольник 4"/>
            <p:cNvSpPr/>
            <p:nvPr/>
          </p:nvSpPr>
          <p:spPr>
            <a:xfrm>
              <a:off x="53172" y="53172"/>
              <a:ext cx="9000332" cy="9828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Aft>
                  <a:spcPct val="35000"/>
                </a:spcAft>
              </a:pPr>
              <a:r>
                <a:rPr lang="ru-RU" sz="2400" b="1" dirty="0" smtClean="0">
                  <a:solidFill>
                    <a:schemeClr val="bg2">
                      <a:lumMod val="25000"/>
                    </a:schemeClr>
                  </a:solidFill>
                  <a:latin typeface="Calibri" panose="020F0502020204030204" pitchFamily="34" charset="0"/>
                </a:rPr>
                <a:t>Цифровые финансовые инструменты </a:t>
              </a:r>
              <a:endParaRPr lang="ru-RU" sz="2400" b="1" kern="12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8" name="Двойная стрелка влево/вправо 7"/>
          <p:cNvSpPr/>
          <p:nvPr/>
        </p:nvSpPr>
        <p:spPr bwMode="auto">
          <a:xfrm>
            <a:off x="4371974" y="2685520"/>
            <a:ext cx="1009649" cy="657225"/>
          </a:xfrm>
          <a:prstGeom prst="leftRightArrow">
            <a:avLst/>
          </a:prstGeom>
          <a:solidFill>
            <a:schemeClr val="bg1"/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pitchFamily="2" charset="0"/>
              <a:buNone/>
              <a:tabLst/>
            </a:pPr>
            <a:endParaRPr kumimoji="0" lang="ru-RU" sz="20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 bwMode="auto">
          <a:xfrm>
            <a:off x="485775" y="1926176"/>
            <a:ext cx="3886200" cy="2175915"/>
          </a:xfrm>
          <a:prstGeom prst="roundRect">
            <a:avLst/>
          </a:prstGeom>
          <a:solidFill>
            <a:schemeClr val="bg1"/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</a:rPr>
              <a:t>Федеральный закон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</a:rPr>
              <a:t>от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</a:rPr>
              <a:t>31.07.2020 №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</a:rPr>
              <a:t>259-ФЗ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</a:rPr>
              <a:t>«О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</a:rPr>
              <a:t>цифровых финансовых активах, цифровой валюте и о внесении изменений в отдельные законодательные акты Российской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</a:rPr>
              <a:t>Федерации»</a:t>
            </a:r>
            <a:endParaRPr lang="ru-RU" sz="20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 bwMode="auto">
          <a:xfrm>
            <a:off x="5381624" y="1898379"/>
            <a:ext cx="4165369" cy="2175915"/>
          </a:xfrm>
          <a:prstGeom prst="roundRect">
            <a:avLst/>
          </a:prstGeom>
          <a:solidFill>
            <a:schemeClr val="bg1"/>
          </a:solidFill>
          <a:ln w="31750" cap="flat" cmpd="sng" algn="ctr">
            <a:solidFill>
              <a:srgbClr val="00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</a:rPr>
              <a:t>Федеральный закон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</a:rPr>
              <a:t>от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</a:rPr>
              <a:t>02.08.2019 № 259-ФЗ «О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</a:rPr>
              <a:t>привлечении инвестиций с использованием инвестиционных платформ и о внесении изменений в отдельные законодательные акты Российской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</a:rPr>
              <a:t>Федерации»</a:t>
            </a:r>
            <a:endParaRPr lang="ru-RU" sz="20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4200710101"/>
              </p:ext>
            </p:extLst>
          </p:nvPr>
        </p:nvGraphicFramePr>
        <p:xfrm>
          <a:off x="857250" y="4238624"/>
          <a:ext cx="8867775" cy="24384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31750" cap="flat" cmpd="sng" algn="ctr">
          <a:solidFill>
            <a:srgbClr val="000066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87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pitchFamily="2" charset="0"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31750" cap="flat" cmpd="sng" algn="ctr">
          <a:solidFill>
            <a:srgbClr val="000066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87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45000"/>
          <a:buFont typeface="StarSymbol" pitchFamily="2" charset="0"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27519</TotalTime>
  <Words>517</Words>
  <Application>Microsoft Office PowerPoint</Application>
  <PresentationFormat>Произвольный</PresentationFormat>
  <Paragraphs>58</Paragraphs>
  <Slides>10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Оформление по умолчанию</vt:lpstr>
      <vt:lpstr>      </vt:lpstr>
      <vt:lpstr>Официальный сайт Министерства труда  и социальной защиты Российской Федерации</vt:lpstr>
      <vt:lpstr>Особенности, предусмотренные Указом Президента Российской Федерации  от 29.12.2022 № 968</vt:lpstr>
      <vt:lpstr>Сведения о доходах в отношении своих супруг (супругов), не представляют, если их супруги: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Малый бизнес  Кировской области: приглашение к сотрудничеству  Шаров Сергей Иванович  начальник управления  развития народных промыслов и ремесел  23 марта 2006 г. г. Киров</dc:title>
  <dc:creator>Евгения Э. Пшеничникова</dc:creator>
  <cp:lastModifiedBy>konovalov_al</cp:lastModifiedBy>
  <cp:revision>1210</cp:revision>
  <cp:lastPrinted>2020-01-22T12:13:28Z</cp:lastPrinted>
  <dcterms:modified xsi:type="dcterms:W3CDTF">2023-02-16T08:35:21Z</dcterms:modified>
</cp:coreProperties>
</file>