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08" r:id="rId2"/>
    <p:sldId id="738" r:id="rId3"/>
    <p:sldId id="760" r:id="rId4"/>
    <p:sldId id="762" r:id="rId5"/>
    <p:sldId id="759" r:id="rId6"/>
    <p:sldId id="763" r:id="rId7"/>
    <p:sldId id="723" r:id="rId8"/>
    <p:sldId id="764" r:id="rId9"/>
    <p:sldId id="765" r:id="rId10"/>
    <p:sldId id="757" r:id="rId11"/>
    <p:sldId id="740" r:id="rId12"/>
    <p:sldId id="755" r:id="rId13"/>
    <p:sldId id="758" r:id="rId14"/>
    <p:sldId id="756" r:id="rId15"/>
    <p:sldId id="727" r:id="rId16"/>
  </p:sldIdLst>
  <p:sldSz cx="10080625" cy="7559675"/>
  <p:notesSz cx="6797675" cy="9928225"/>
  <p:defaultTextStyle>
    <a:defPPr>
      <a:defRPr lang="en-GB"/>
    </a:defPPr>
    <a:lvl1pPr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1pPr>
    <a:lvl2pPr marL="4302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2pPr>
    <a:lvl3pPr marL="6461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3pPr>
    <a:lvl4pPr marL="862013" indent="-214313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4pPr>
    <a:lvl5pPr marL="10779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6">
          <p15:clr>
            <a:srgbClr val="A4A3A4"/>
          </p15:clr>
        </p15:guide>
        <p15:guide id="2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828"/>
    <a:srgbClr val="007033"/>
    <a:srgbClr val="0F2AB1"/>
    <a:srgbClr val="E7EEFD"/>
    <a:srgbClr val="0033CC"/>
    <a:srgbClr val="FFFFCC"/>
    <a:srgbClr val="CCFFCC"/>
    <a:srgbClr val="FDCC69"/>
    <a:srgbClr val="FF99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05" autoAdjust="0"/>
    <p:restoredTop sz="99771" autoAdjust="0"/>
  </p:normalViewPr>
  <p:slideViewPr>
    <p:cSldViewPr snapToGrid="0">
      <p:cViewPr varScale="1">
        <p:scale>
          <a:sx n="106" d="100"/>
          <a:sy n="106" d="100"/>
        </p:scale>
        <p:origin x="211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02" y="483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-2022" y="-102"/>
      </p:cViewPr>
      <p:guideLst>
        <p:guide orient="horz" pos="2676"/>
        <p:guide pos="1942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6C1B65-7704-4B77-B4FD-98FFEC32CF57}" type="doc">
      <dgm:prSet loTypeId="urn:microsoft.com/office/officeart/2005/8/layout/hList1" loCatId="list" qsTypeId="urn:microsoft.com/office/officeart/2005/8/quickstyle/3d4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7460771A-177B-41D4-A79F-6DD69FF4B358}">
      <dgm:prSet phldrT="[Текст]" custT="1"/>
      <dgm:spPr/>
      <dgm:t>
        <a:bodyPr/>
        <a:lstStyle/>
        <a:p>
          <a:r>
            <a:rPr lang="ru-RU" sz="1800" dirty="0" smtClean="0"/>
            <a:t>если служащий уволился в период декларационной кампании, или лицо, замещающее муниципальную должность, досрочно прекратило свои полномочия, то в этом случае представление ими сведений </a:t>
          </a:r>
          <a:r>
            <a:rPr lang="ru-RU" sz="1800" b="1" dirty="0" smtClean="0"/>
            <a:t>не требуется</a:t>
          </a:r>
          <a:endParaRPr lang="ru-RU" sz="1800" dirty="0"/>
        </a:p>
      </dgm:t>
    </dgm:pt>
    <dgm:pt modelId="{6A4767A3-E5DA-4A00-A8E3-DA1325D3F95C}" type="parTrans" cxnId="{235C8A76-A997-4996-BF5C-F6C283F7592E}">
      <dgm:prSet/>
      <dgm:spPr/>
      <dgm:t>
        <a:bodyPr/>
        <a:lstStyle/>
        <a:p>
          <a:endParaRPr lang="ru-RU"/>
        </a:p>
      </dgm:t>
    </dgm:pt>
    <dgm:pt modelId="{3E5930D3-C339-48EA-93A8-5338FE2F0C42}" type="sibTrans" cxnId="{235C8A76-A997-4996-BF5C-F6C283F7592E}">
      <dgm:prSet/>
      <dgm:spPr/>
      <dgm:t>
        <a:bodyPr/>
        <a:lstStyle/>
        <a:p>
          <a:endParaRPr lang="ru-RU"/>
        </a:p>
      </dgm:t>
    </dgm:pt>
    <dgm:pt modelId="{3BC927CE-0790-49F9-A83C-489415B9511B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9D062D6B-7E53-4F6A-B7AE-F2A8B694F1E2}" type="parTrans" cxnId="{952D4B0B-1074-4EB7-AD6E-628474AE56D5}">
      <dgm:prSet/>
      <dgm:spPr/>
      <dgm:t>
        <a:bodyPr/>
        <a:lstStyle/>
        <a:p>
          <a:endParaRPr lang="ru-RU"/>
        </a:p>
      </dgm:t>
    </dgm:pt>
    <dgm:pt modelId="{68F2D04B-FEA1-46B3-8C69-3CF336A91FB1}" type="sibTrans" cxnId="{952D4B0B-1074-4EB7-AD6E-628474AE56D5}">
      <dgm:prSet/>
      <dgm:spPr/>
      <dgm:t>
        <a:bodyPr/>
        <a:lstStyle/>
        <a:p>
          <a:endParaRPr lang="ru-RU"/>
        </a:p>
      </dgm:t>
    </dgm:pt>
    <dgm:pt modelId="{14DFCADB-9874-4800-947E-3E58F1E98434}">
      <dgm:prSet phldrT="[Текст]" custT="1"/>
      <dgm:spPr/>
      <dgm:t>
        <a:bodyPr/>
        <a:lstStyle/>
        <a:p>
          <a:r>
            <a:rPr lang="ru-RU" sz="1800" dirty="0" smtClean="0"/>
            <a:t>сведения о доходах представляют лица, которые </a:t>
          </a:r>
          <a:r>
            <a:rPr lang="ru-RU" sz="1800" b="1" dirty="0" smtClean="0"/>
            <a:t>по состоянию на 31.12.2022 временно </a:t>
          </a:r>
          <a:r>
            <a:rPr lang="ru-RU" sz="1800" dirty="0" smtClean="0"/>
            <a:t>замещали должности, обязанности по которым исполнялись в соответствии </a:t>
          </a:r>
          <a:br>
            <a:rPr lang="ru-RU" sz="1800" dirty="0" smtClean="0"/>
          </a:br>
          <a:r>
            <a:rPr lang="ru-RU" sz="1800" dirty="0" smtClean="0"/>
            <a:t>с приказом (распоряжением) представителя нанимателя</a:t>
          </a:r>
          <a:endParaRPr lang="ru-RU" sz="1800" dirty="0"/>
        </a:p>
      </dgm:t>
    </dgm:pt>
    <dgm:pt modelId="{5EDFEFE3-AFF3-4746-8088-975B61AD6990}" type="parTrans" cxnId="{61997FF0-A797-4BFF-B9F9-AC6F68DAE218}">
      <dgm:prSet/>
      <dgm:spPr/>
      <dgm:t>
        <a:bodyPr/>
        <a:lstStyle/>
        <a:p>
          <a:endParaRPr lang="ru-RU"/>
        </a:p>
      </dgm:t>
    </dgm:pt>
    <dgm:pt modelId="{4070C84B-87C5-4A37-BA50-90F4D47BA57E}" type="sibTrans" cxnId="{61997FF0-A797-4BFF-B9F9-AC6F68DAE218}">
      <dgm:prSet/>
      <dgm:spPr/>
      <dgm:t>
        <a:bodyPr/>
        <a:lstStyle/>
        <a:p>
          <a:endParaRPr lang="ru-RU"/>
        </a:p>
      </dgm:t>
    </dgm:pt>
    <dgm:pt modelId="{56DF3AE6-425B-4AD9-AED7-4A4D73027762}">
      <dgm:prSet phldrT="[Текст]" custT="1"/>
      <dgm:spPr/>
      <dgm:t>
        <a:bodyPr/>
        <a:lstStyle/>
        <a:p>
          <a:r>
            <a:rPr lang="ru-RU" sz="1800" b="0" dirty="0" smtClean="0"/>
            <a:t>муниципальным служащим необходимо руководствоваться перечнем должностей, при замещении которых служащие обязаны представлять сведения о доходах </a:t>
          </a:r>
          <a:r>
            <a:rPr lang="ru-RU" sz="1800" b="1" dirty="0" smtClean="0"/>
            <a:t>по состоянию на 31.12.2022</a:t>
          </a:r>
          <a:endParaRPr lang="ru-RU" sz="1800" b="1" dirty="0"/>
        </a:p>
      </dgm:t>
    </dgm:pt>
    <dgm:pt modelId="{E0082A9E-5CCB-47A3-BBCF-E1D99885BEB9}" type="sibTrans" cxnId="{5A0F72E7-230E-454D-848A-766847627389}">
      <dgm:prSet/>
      <dgm:spPr/>
      <dgm:t>
        <a:bodyPr/>
        <a:lstStyle/>
        <a:p>
          <a:endParaRPr lang="ru-RU"/>
        </a:p>
      </dgm:t>
    </dgm:pt>
    <dgm:pt modelId="{4B9076C1-5BB7-4522-A588-6D1CA2A2D598}" type="parTrans" cxnId="{5A0F72E7-230E-454D-848A-766847627389}">
      <dgm:prSet/>
      <dgm:spPr/>
      <dgm:t>
        <a:bodyPr/>
        <a:lstStyle/>
        <a:p>
          <a:endParaRPr lang="ru-RU"/>
        </a:p>
      </dgm:t>
    </dgm:pt>
    <dgm:pt modelId="{4639767F-3B22-4E65-94F5-8DA6284DD546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7F39FB77-3CE9-498B-8115-A944EAE13A50}" type="sibTrans" cxnId="{7537620A-62CF-4168-857B-C28D0B1EED0E}">
      <dgm:prSet/>
      <dgm:spPr/>
      <dgm:t>
        <a:bodyPr/>
        <a:lstStyle/>
        <a:p>
          <a:endParaRPr lang="ru-RU"/>
        </a:p>
      </dgm:t>
    </dgm:pt>
    <dgm:pt modelId="{1FC3D75C-292B-47C5-A0C2-BB8835585EDD}" type="parTrans" cxnId="{7537620A-62CF-4168-857B-C28D0B1EED0E}">
      <dgm:prSet/>
      <dgm:spPr/>
      <dgm:t>
        <a:bodyPr/>
        <a:lstStyle/>
        <a:p>
          <a:endParaRPr lang="ru-RU"/>
        </a:p>
      </dgm:t>
    </dgm:pt>
    <dgm:pt modelId="{DC91BB2F-077E-4FDB-92E6-027FE42187E1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F978E50B-C528-4F39-9DE8-B404BF921D27}" type="sibTrans" cxnId="{33F7BBE7-6B8F-490C-96EE-1EB2E00085FA}">
      <dgm:prSet/>
      <dgm:spPr/>
      <dgm:t>
        <a:bodyPr/>
        <a:lstStyle/>
        <a:p>
          <a:endParaRPr lang="ru-RU"/>
        </a:p>
      </dgm:t>
    </dgm:pt>
    <dgm:pt modelId="{AB70CB03-F69E-4934-ADB6-DCDAC598CFBA}" type="parTrans" cxnId="{33F7BBE7-6B8F-490C-96EE-1EB2E00085FA}">
      <dgm:prSet/>
      <dgm:spPr/>
      <dgm:t>
        <a:bodyPr/>
        <a:lstStyle/>
        <a:p>
          <a:endParaRPr lang="ru-RU"/>
        </a:p>
      </dgm:t>
    </dgm:pt>
    <dgm:pt modelId="{ECB4A1AD-CAB2-410F-93CB-0B232461D68A}" type="pres">
      <dgm:prSet presAssocID="{DC6C1B65-7704-4B77-B4FD-98FFEC32CF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5809C0-7BF8-4CBF-A979-CFBCB9A8562A}" type="pres">
      <dgm:prSet presAssocID="{4639767F-3B22-4E65-94F5-8DA6284DD546}" presName="composite" presStyleCnt="0"/>
      <dgm:spPr/>
    </dgm:pt>
    <dgm:pt modelId="{A001FF84-1652-4CEB-9ED3-AB1C6A6E323E}" type="pres">
      <dgm:prSet presAssocID="{4639767F-3B22-4E65-94F5-8DA6284DD546}" presName="parTx" presStyleLbl="alignNode1" presStyleIdx="0" presStyleCnt="3" custScaleY="81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D4B0E-AF3C-42FD-AE88-046A120B86C4}" type="pres">
      <dgm:prSet presAssocID="{4639767F-3B22-4E65-94F5-8DA6284DD546}" presName="desTx" presStyleLbl="alignAccFollowNode1" presStyleIdx="0" presStyleCnt="3" custLinFactNeighborY="-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974D8-27D8-4173-8734-41B70F246B86}" type="pres">
      <dgm:prSet presAssocID="{7F39FB77-3CE9-498B-8115-A944EAE13A50}" presName="space" presStyleCnt="0"/>
      <dgm:spPr/>
    </dgm:pt>
    <dgm:pt modelId="{122D0190-A7D3-4E7A-AEF3-01EA125B1725}" type="pres">
      <dgm:prSet presAssocID="{DC91BB2F-077E-4FDB-92E6-027FE42187E1}" presName="composite" presStyleCnt="0"/>
      <dgm:spPr/>
    </dgm:pt>
    <dgm:pt modelId="{C8872B13-609C-4587-8DBD-8E8F937A8B73}" type="pres">
      <dgm:prSet presAssocID="{DC91BB2F-077E-4FDB-92E6-027FE42187E1}" presName="parTx" presStyleLbl="alignNode1" presStyleIdx="1" presStyleCnt="3" custScaleY="798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9B8D1-557B-4B92-8F2F-7A266E89F2D3}" type="pres">
      <dgm:prSet presAssocID="{DC91BB2F-077E-4FDB-92E6-027FE42187E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01C7B-926B-4583-9C47-BFC5CC216576}" type="pres">
      <dgm:prSet presAssocID="{F978E50B-C528-4F39-9DE8-B404BF921D27}" presName="space" presStyleCnt="0"/>
      <dgm:spPr/>
    </dgm:pt>
    <dgm:pt modelId="{5D2E7B42-610C-423B-A2AF-A800487275D7}" type="pres">
      <dgm:prSet presAssocID="{3BC927CE-0790-49F9-A83C-489415B9511B}" presName="composite" presStyleCnt="0"/>
      <dgm:spPr/>
    </dgm:pt>
    <dgm:pt modelId="{820A7D29-3E0C-4A0C-972F-6446BE743012}" type="pres">
      <dgm:prSet presAssocID="{3BC927CE-0790-49F9-A83C-489415B9511B}" presName="parTx" presStyleLbl="alignNode1" presStyleIdx="2" presStyleCnt="3" custScaleY="799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7846EA-7FD7-4EE7-89A7-B1824BD83CF8}" type="pres">
      <dgm:prSet presAssocID="{3BC927CE-0790-49F9-A83C-489415B9511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37620A-62CF-4168-857B-C28D0B1EED0E}" srcId="{DC6C1B65-7704-4B77-B4FD-98FFEC32CF57}" destId="{4639767F-3B22-4E65-94F5-8DA6284DD546}" srcOrd="0" destOrd="0" parTransId="{1FC3D75C-292B-47C5-A0C2-BB8835585EDD}" sibTransId="{7F39FB77-3CE9-498B-8115-A944EAE13A50}"/>
    <dgm:cxn modelId="{72ACF8FC-F490-41F5-AC82-FD8C6710A90B}" type="presOf" srcId="{14DFCADB-9874-4800-947E-3E58F1E98434}" destId="{287846EA-7FD7-4EE7-89A7-B1824BD83CF8}" srcOrd="0" destOrd="0" presId="urn:microsoft.com/office/officeart/2005/8/layout/hList1"/>
    <dgm:cxn modelId="{D4E4ACBC-6796-4D37-AF3F-C965B70AB21B}" type="presOf" srcId="{56DF3AE6-425B-4AD9-AED7-4A4D73027762}" destId="{2B0D4B0E-AF3C-42FD-AE88-046A120B86C4}" srcOrd="0" destOrd="0" presId="urn:microsoft.com/office/officeart/2005/8/layout/hList1"/>
    <dgm:cxn modelId="{33F7BBE7-6B8F-490C-96EE-1EB2E00085FA}" srcId="{DC6C1B65-7704-4B77-B4FD-98FFEC32CF57}" destId="{DC91BB2F-077E-4FDB-92E6-027FE42187E1}" srcOrd="1" destOrd="0" parTransId="{AB70CB03-F69E-4934-ADB6-DCDAC598CFBA}" sibTransId="{F978E50B-C528-4F39-9DE8-B404BF921D27}"/>
    <dgm:cxn modelId="{952D4B0B-1074-4EB7-AD6E-628474AE56D5}" srcId="{DC6C1B65-7704-4B77-B4FD-98FFEC32CF57}" destId="{3BC927CE-0790-49F9-A83C-489415B9511B}" srcOrd="2" destOrd="0" parTransId="{9D062D6B-7E53-4F6A-B7AE-F2A8B694F1E2}" sibTransId="{68F2D04B-FEA1-46B3-8C69-3CF336A91FB1}"/>
    <dgm:cxn modelId="{D87F7359-27CF-4C14-B6F5-3B261D5080E5}" type="presOf" srcId="{DC91BB2F-077E-4FDB-92E6-027FE42187E1}" destId="{C8872B13-609C-4587-8DBD-8E8F937A8B73}" srcOrd="0" destOrd="0" presId="urn:microsoft.com/office/officeart/2005/8/layout/hList1"/>
    <dgm:cxn modelId="{235C8A76-A997-4996-BF5C-F6C283F7592E}" srcId="{DC91BB2F-077E-4FDB-92E6-027FE42187E1}" destId="{7460771A-177B-41D4-A79F-6DD69FF4B358}" srcOrd="0" destOrd="0" parTransId="{6A4767A3-E5DA-4A00-A8E3-DA1325D3F95C}" sibTransId="{3E5930D3-C339-48EA-93A8-5338FE2F0C42}"/>
    <dgm:cxn modelId="{6D9DF311-8261-4396-B984-7F3741158AAB}" type="presOf" srcId="{DC6C1B65-7704-4B77-B4FD-98FFEC32CF57}" destId="{ECB4A1AD-CAB2-410F-93CB-0B232461D68A}" srcOrd="0" destOrd="0" presId="urn:microsoft.com/office/officeart/2005/8/layout/hList1"/>
    <dgm:cxn modelId="{5A0F72E7-230E-454D-848A-766847627389}" srcId="{4639767F-3B22-4E65-94F5-8DA6284DD546}" destId="{56DF3AE6-425B-4AD9-AED7-4A4D73027762}" srcOrd="0" destOrd="0" parTransId="{4B9076C1-5BB7-4522-A588-6D1CA2A2D598}" sibTransId="{E0082A9E-5CCB-47A3-BBCF-E1D99885BEB9}"/>
    <dgm:cxn modelId="{AC8B3F78-17D1-4546-95DA-0D4542A83943}" type="presOf" srcId="{3BC927CE-0790-49F9-A83C-489415B9511B}" destId="{820A7D29-3E0C-4A0C-972F-6446BE743012}" srcOrd="0" destOrd="0" presId="urn:microsoft.com/office/officeart/2005/8/layout/hList1"/>
    <dgm:cxn modelId="{61997FF0-A797-4BFF-B9F9-AC6F68DAE218}" srcId="{3BC927CE-0790-49F9-A83C-489415B9511B}" destId="{14DFCADB-9874-4800-947E-3E58F1E98434}" srcOrd="0" destOrd="0" parTransId="{5EDFEFE3-AFF3-4746-8088-975B61AD6990}" sibTransId="{4070C84B-87C5-4A37-BA50-90F4D47BA57E}"/>
    <dgm:cxn modelId="{620AFA4D-B562-49A3-BDA0-85D6F01A609E}" type="presOf" srcId="{7460771A-177B-41D4-A79F-6DD69FF4B358}" destId="{B709B8D1-557B-4B92-8F2F-7A266E89F2D3}" srcOrd="0" destOrd="0" presId="urn:microsoft.com/office/officeart/2005/8/layout/hList1"/>
    <dgm:cxn modelId="{610E26BE-6535-4F06-A8BE-3AFA4A3CF9AC}" type="presOf" srcId="{4639767F-3B22-4E65-94F5-8DA6284DD546}" destId="{A001FF84-1652-4CEB-9ED3-AB1C6A6E323E}" srcOrd="0" destOrd="0" presId="urn:microsoft.com/office/officeart/2005/8/layout/hList1"/>
    <dgm:cxn modelId="{2BC9615B-57CF-48CE-9822-00807B3EFE4C}" type="presParOf" srcId="{ECB4A1AD-CAB2-410F-93CB-0B232461D68A}" destId="{CB5809C0-7BF8-4CBF-A979-CFBCB9A8562A}" srcOrd="0" destOrd="0" presId="urn:microsoft.com/office/officeart/2005/8/layout/hList1"/>
    <dgm:cxn modelId="{9B2D5FBF-3FA7-4B08-B4ED-F78525B90BCC}" type="presParOf" srcId="{CB5809C0-7BF8-4CBF-A979-CFBCB9A8562A}" destId="{A001FF84-1652-4CEB-9ED3-AB1C6A6E323E}" srcOrd="0" destOrd="0" presId="urn:microsoft.com/office/officeart/2005/8/layout/hList1"/>
    <dgm:cxn modelId="{034DCB1D-51E3-42BB-BCDD-11DAC7899C74}" type="presParOf" srcId="{CB5809C0-7BF8-4CBF-A979-CFBCB9A8562A}" destId="{2B0D4B0E-AF3C-42FD-AE88-046A120B86C4}" srcOrd="1" destOrd="0" presId="urn:microsoft.com/office/officeart/2005/8/layout/hList1"/>
    <dgm:cxn modelId="{1F77D1A2-F052-4809-A577-4C5AE3D75068}" type="presParOf" srcId="{ECB4A1AD-CAB2-410F-93CB-0B232461D68A}" destId="{19C974D8-27D8-4173-8734-41B70F246B86}" srcOrd="1" destOrd="0" presId="urn:microsoft.com/office/officeart/2005/8/layout/hList1"/>
    <dgm:cxn modelId="{C36F4DBB-6D41-4C68-803F-AF176424E07C}" type="presParOf" srcId="{ECB4A1AD-CAB2-410F-93CB-0B232461D68A}" destId="{122D0190-A7D3-4E7A-AEF3-01EA125B1725}" srcOrd="2" destOrd="0" presId="urn:microsoft.com/office/officeart/2005/8/layout/hList1"/>
    <dgm:cxn modelId="{CC0B50AA-52D6-4852-82F5-12FE27F5B2F4}" type="presParOf" srcId="{122D0190-A7D3-4E7A-AEF3-01EA125B1725}" destId="{C8872B13-609C-4587-8DBD-8E8F937A8B73}" srcOrd="0" destOrd="0" presId="urn:microsoft.com/office/officeart/2005/8/layout/hList1"/>
    <dgm:cxn modelId="{0E6F9DFC-23B4-4B52-92DB-32783CDD1B48}" type="presParOf" srcId="{122D0190-A7D3-4E7A-AEF3-01EA125B1725}" destId="{B709B8D1-557B-4B92-8F2F-7A266E89F2D3}" srcOrd="1" destOrd="0" presId="urn:microsoft.com/office/officeart/2005/8/layout/hList1"/>
    <dgm:cxn modelId="{2B0DA66C-FB20-4AAF-BAF8-5CA41C32C78D}" type="presParOf" srcId="{ECB4A1AD-CAB2-410F-93CB-0B232461D68A}" destId="{0C901C7B-926B-4583-9C47-BFC5CC216576}" srcOrd="3" destOrd="0" presId="urn:microsoft.com/office/officeart/2005/8/layout/hList1"/>
    <dgm:cxn modelId="{2E5E82FE-B602-40ED-8A91-C07C84E6EC29}" type="presParOf" srcId="{ECB4A1AD-CAB2-410F-93CB-0B232461D68A}" destId="{5D2E7B42-610C-423B-A2AF-A800487275D7}" srcOrd="4" destOrd="0" presId="urn:microsoft.com/office/officeart/2005/8/layout/hList1"/>
    <dgm:cxn modelId="{3D141822-54D6-4592-8EFB-2C013BFE9ADD}" type="presParOf" srcId="{5D2E7B42-610C-423B-A2AF-A800487275D7}" destId="{820A7D29-3E0C-4A0C-972F-6446BE743012}" srcOrd="0" destOrd="0" presId="urn:microsoft.com/office/officeart/2005/8/layout/hList1"/>
    <dgm:cxn modelId="{760E2438-8317-4AE1-AC88-0D792D86F8EA}" type="presParOf" srcId="{5D2E7B42-610C-423B-A2AF-A800487275D7}" destId="{287846EA-7FD7-4EE7-89A7-B1824BD83C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0D9721-D7C5-4470-9A10-93EDBB6F2AB4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60F4727-864E-4FE8-BD9B-2B8EFD03E215}">
      <dgm:prSet phldrT="[Текст]"/>
      <dgm:spPr/>
      <dgm:t>
        <a:bodyPr/>
        <a:lstStyle/>
        <a:p>
          <a:r>
            <a:rPr lang="ru-RU" b="1" dirty="0" smtClean="0"/>
            <a:t>В соответствии с Указом Президента Российской Федерации</a:t>
          </a:r>
          <a:br>
            <a:rPr lang="ru-RU" b="1" dirty="0" smtClean="0"/>
          </a:br>
          <a:r>
            <a:rPr lang="ru-RU" b="1" dirty="0" smtClean="0"/>
            <a:t>от 29.12.2022 № 968 </a:t>
          </a:r>
          <a:br>
            <a:rPr lang="ru-RU" b="1" dirty="0" smtClean="0"/>
          </a:br>
          <a:r>
            <a:rPr lang="ru-RU" b="1" dirty="0" smtClean="0"/>
            <a:t>в 2023 году размещение в сети «Интернет» на официальных сайтах органов и организаций сведений о доходах </a:t>
          </a:r>
          <a:r>
            <a:rPr lang="ru-RU" b="1" u="sng" dirty="0" smtClean="0">
              <a:solidFill>
                <a:srgbClr val="FFFF00"/>
              </a:solidFill>
            </a:rPr>
            <a:t>не осуществляется</a:t>
          </a:r>
          <a:endParaRPr lang="ru-RU" b="1" u="sng" dirty="0">
            <a:solidFill>
              <a:srgbClr val="FFFF00"/>
            </a:solidFill>
          </a:endParaRPr>
        </a:p>
      </dgm:t>
    </dgm:pt>
    <dgm:pt modelId="{C4C777D3-4BD6-412E-A513-6069F5652E20}" type="parTrans" cxnId="{178B0026-A771-4638-A798-F7213FE306FA}">
      <dgm:prSet/>
      <dgm:spPr/>
      <dgm:t>
        <a:bodyPr/>
        <a:lstStyle/>
        <a:p>
          <a:endParaRPr lang="ru-RU"/>
        </a:p>
      </dgm:t>
    </dgm:pt>
    <dgm:pt modelId="{28493F13-119B-4615-98C5-897B7FDD0A61}" type="sibTrans" cxnId="{178B0026-A771-4638-A798-F7213FE306FA}">
      <dgm:prSet/>
      <dgm:spPr/>
      <dgm:t>
        <a:bodyPr/>
        <a:lstStyle/>
        <a:p>
          <a:endParaRPr lang="ru-RU"/>
        </a:p>
      </dgm:t>
    </dgm:pt>
    <dgm:pt modelId="{4543AA90-67DD-4848-8F26-6472D14EBB8E}">
      <dgm:prSet phldrT="[Текст]"/>
      <dgm:spPr/>
      <dgm:t>
        <a:bodyPr/>
        <a:lstStyle/>
        <a:p>
          <a:r>
            <a:rPr lang="ru-RU" b="1" dirty="0" smtClean="0"/>
            <a:t>На официальных сайтах органов местного самоуправления необходимо публиковать </a:t>
          </a:r>
          <a:r>
            <a:rPr lang="ru-RU" b="1" u="sng" dirty="0" smtClean="0">
              <a:solidFill>
                <a:srgbClr val="FFFF00"/>
              </a:solidFill>
            </a:rPr>
            <a:t>обобщенную информацию </a:t>
          </a:r>
          <a:r>
            <a:rPr lang="ru-RU" b="1" dirty="0" smtClean="0"/>
            <a:t>об исполнении (ненадлежащем исполнении) депутатами обязанности представлять сведения о доходах</a:t>
          </a:r>
          <a:endParaRPr lang="ru-RU" b="1" dirty="0"/>
        </a:p>
      </dgm:t>
    </dgm:pt>
    <dgm:pt modelId="{02510E11-364A-4899-B030-495E75FC33EA}" type="parTrans" cxnId="{EC9B3369-33D0-41B3-B260-7C7E77188B2F}">
      <dgm:prSet/>
      <dgm:spPr/>
      <dgm:t>
        <a:bodyPr/>
        <a:lstStyle/>
        <a:p>
          <a:endParaRPr lang="ru-RU"/>
        </a:p>
      </dgm:t>
    </dgm:pt>
    <dgm:pt modelId="{D9F66BB3-8803-441F-9C17-A0FCB331DF3B}" type="sibTrans" cxnId="{EC9B3369-33D0-41B3-B260-7C7E77188B2F}">
      <dgm:prSet/>
      <dgm:spPr/>
      <dgm:t>
        <a:bodyPr/>
        <a:lstStyle/>
        <a:p>
          <a:endParaRPr lang="ru-RU"/>
        </a:p>
      </dgm:t>
    </dgm:pt>
    <dgm:pt modelId="{847308E9-A546-4C7C-919C-30D1901FEF74}" type="pres">
      <dgm:prSet presAssocID="{A60D9721-D7C5-4470-9A10-93EDBB6F2AB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0C08E8-89BE-4222-8403-2D5B403EECEE}" type="pres">
      <dgm:prSet presAssocID="{360F4727-864E-4FE8-BD9B-2B8EFD03E21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5285EB-2AF9-468C-8A97-D9F605CB66C0}" type="pres">
      <dgm:prSet presAssocID="{28493F13-119B-4615-98C5-897B7FDD0A61}" presName="sibTrans" presStyleCnt="0"/>
      <dgm:spPr/>
    </dgm:pt>
    <dgm:pt modelId="{499E7B6D-BFD9-48B3-BD82-4381A8CD578E}" type="pres">
      <dgm:prSet presAssocID="{4543AA90-67DD-4848-8F26-6472D14EBB8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D09DB7-064A-4F09-81EA-70D60990BA0D}" type="presOf" srcId="{4543AA90-67DD-4848-8F26-6472D14EBB8E}" destId="{499E7B6D-BFD9-48B3-BD82-4381A8CD578E}" srcOrd="0" destOrd="0" presId="urn:microsoft.com/office/officeart/2005/8/layout/hList6"/>
    <dgm:cxn modelId="{EC9B3369-33D0-41B3-B260-7C7E77188B2F}" srcId="{A60D9721-D7C5-4470-9A10-93EDBB6F2AB4}" destId="{4543AA90-67DD-4848-8F26-6472D14EBB8E}" srcOrd="1" destOrd="0" parTransId="{02510E11-364A-4899-B030-495E75FC33EA}" sibTransId="{D9F66BB3-8803-441F-9C17-A0FCB331DF3B}"/>
    <dgm:cxn modelId="{178B0026-A771-4638-A798-F7213FE306FA}" srcId="{A60D9721-D7C5-4470-9A10-93EDBB6F2AB4}" destId="{360F4727-864E-4FE8-BD9B-2B8EFD03E215}" srcOrd="0" destOrd="0" parTransId="{C4C777D3-4BD6-412E-A513-6069F5652E20}" sibTransId="{28493F13-119B-4615-98C5-897B7FDD0A61}"/>
    <dgm:cxn modelId="{CFC4280E-7934-4A86-82CA-5B90626D57A8}" type="presOf" srcId="{360F4727-864E-4FE8-BD9B-2B8EFD03E215}" destId="{EC0C08E8-89BE-4222-8403-2D5B403EECEE}" srcOrd="0" destOrd="0" presId="urn:microsoft.com/office/officeart/2005/8/layout/hList6"/>
    <dgm:cxn modelId="{1A1BCA77-A3B9-46A4-9DFD-97A6C12646D7}" type="presOf" srcId="{A60D9721-D7C5-4470-9A10-93EDBB6F2AB4}" destId="{847308E9-A546-4C7C-919C-30D1901FEF74}" srcOrd="0" destOrd="0" presId="urn:microsoft.com/office/officeart/2005/8/layout/hList6"/>
    <dgm:cxn modelId="{2ABC48D4-6270-42E7-AFFD-E3B1EA458BFC}" type="presParOf" srcId="{847308E9-A546-4C7C-919C-30D1901FEF74}" destId="{EC0C08E8-89BE-4222-8403-2D5B403EECEE}" srcOrd="0" destOrd="0" presId="urn:microsoft.com/office/officeart/2005/8/layout/hList6"/>
    <dgm:cxn modelId="{F5DA626C-D36F-471F-A1E8-D940D1176DD2}" type="presParOf" srcId="{847308E9-A546-4C7C-919C-30D1901FEF74}" destId="{445285EB-2AF9-468C-8A97-D9F605CB66C0}" srcOrd="1" destOrd="0" presId="urn:microsoft.com/office/officeart/2005/8/layout/hList6"/>
    <dgm:cxn modelId="{E8F65C60-E156-410D-A7AE-AC64FB3CFAEB}" type="presParOf" srcId="{847308E9-A546-4C7C-919C-30D1901FEF74}" destId="{499E7B6D-BFD9-48B3-BD82-4381A8CD578E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1FF84-1652-4CEB-9ED3-AB1C6A6E323E}">
      <dsp:nvSpPr>
        <dsp:cNvPr id="0" name=""/>
        <dsp:cNvSpPr/>
      </dsp:nvSpPr>
      <dsp:spPr>
        <a:xfrm>
          <a:off x="2721" y="260677"/>
          <a:ext cx="2652996" cy="8599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 </a:t>
          </a:r>
          <a:endParaRPr lang="ru-RU" sz="3900" kern="1200" dirty="0"/>
        </a:p>
      </dsp:txBody>
      <dsp:txXfrm>
        <a:off x="2721" y="260677"/>
        <a:ext cx="2652996" cy="859963"/>
      </dsp:txXfrm>
    </dsp:sp>
    <dsp:sp modelId="{2B0D4B0E-AF3C-42FD-AE88-046A120B86C4}">
      <dsp:nvSpPr>
        <dsp:cNvPr id="0" name=""/>
        <dsp:cNvSpPr/>
      </dsp:nvSpPr>
      <dsp:spPr>
        <a:xfrm>
          <a:off x="2721" y="992105"/>
          <a:ext cx="2652996" cy="412381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kern="1200" dirty="0" smtClean="0"/>
            <a:t>муниципальным служащим необходимо руководствоваться перечнем должностей, при замещении которых служащие обязаны представлять сведения о доходах </a:t>
          </a:r>
          <a:r>
            <a:rPr lang="ru-RU" sz="1800" b="1" kern="1200" dirty="0" smtClean="0"/>
            <a:t>по состоянию на 31.12.2022</a:t>
          </a:r>
          <a:endParaRPr lang="ru-RU" sz="1800" b="1" kern="1200" dirty="0"/>
        </a:p>
      </dsp:txBody>
      <dsp:txXfrm>
        <a:off x="2721" y="992105"/>
        <a:ext cx="2652996" cy="4123812"/>
      </dsp:txXfrm>
    </dsp:sp>
    <dsp:sp modelId="{C8872B13-609C-4587-8DBD-8E8F937A8B73}">
      <dsp:nvSpPr>
        <dsp:cNvPr id="0" name=""/>
        <dsp:cNvSpPr/>
      </dsp:nvSpPr>
      <dsp:spPr>
        <a:xfrm>
          <a:off x="3027137" y="275857"/>
          <a:ext cx="2652996" cy="8344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 </a:t>
          </a:r>
          <a:endParaRPr lang="ru-RU" sz="3900" kern="1200" dirty="0"/>
        </a:p>
      </dsp:txBody>
      <dsp:txXfrm>
        <a:off x="3027137" y="275857"/>
        <a:ext cx="2652996" cy="834432"/>
      </dsp:txXfrm>
    </dsp:sp>
    <dsp:sp modelId="{B709B8D1-557B-4B92-8F2F-7A266E89F2D3}">
      <dsp:nvSpPr>
        <dsp:cNvPr id="0" name=""/>
        <dsp:cNvSpPr/>
      </dsp:nvSpPr>
      <dsp:spPr>
        <a:xfrm>
          <a:off x="3027137" y="1004843"/>
          <a:ext cx="2652996" cy="412381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если служащий уволился в период декларационной кампании, или лицо, замещающее муниципальную должность, досрочно прекратило свои полномочия, то в этом случае представление ими сведений </a:t>
          </a:r>
          <a:r>
            <a:rPr lang="ru-RU" sz="1800" b="1" kern="1200" dirty="0" smtClean="0"/>
            <a:t>не требуется</a:t>
          </a:r>
          <a:endParaRPr lang="ru-RU" sz="1800" kern="1200" dirty="0"/>
        </a:p>
      </dsp:txBody>
      <dsp:txXfrm>
        <a:off x="3027137" y="1004843"/>
        <a:ext cx="2652996" cy="4123812"/>
      </dsp:txXfrm>
    </dsp:sp>
    <dsp:sp modelId="{820A7D29-3E0C-4A0C-972F-6446BE743012}">
      <dsp:nvSpPr>
        <dsp:cNvPr id="0" name=""/>
        <dsp:cNvSpPr/>
      </dsp:nvSpPr>
      <dsp:spPr>
        <a:xfrm>
          <a:off x="6051553" y="273858"/>
          <a:ext cx="2652996" cy="83780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 </a:t>
          </a:r>
          <a:endParaRPr lang="ru-RU" sz="3900" kern="1200" dirty="0"/>
        </a:p>
      </dsp:txBody>
      <dsp:txXfrm>
        <a:off x="6051553" y="273858"/>
        <a:ext cx="2652996" cy="837801"/>
      </dsp:txXfrm>
    </dsp:sp>
    <dsp:sp modelId="{287846EA-7FD7-4EE7-89A7-B1824BD83CF8}">
      <dsp:nvSpPr>
        <dsp:cNvPr id="0" name=""/>
        <dsp:cNvSpPr/>
      </dsp:nvSpPr>
      <dsp:spPr>
        <a:xfrm>
          <a:off x="6051553" y="1006842"/>
          <a:ext cx="2652996" cy="412381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сведения о доходах представляют лица, которые </a:t>
          </a:r>
          <a:r>
            <a:rPr lang="ru-RU" sz="1800" b="1" kern="1200" dirty="0" smtClean="0"/>
            <a:t>по состоянию на 31.12.2022 временно </a:t>
          </a:r>
          <a:r>
            <a:rPr lang="ru-RU" sz="1800" kern="1200" dirty="0" smtClean="0"/>
            <a:t>замещали должности, обязанности по которым исполнялись в соответствии </a:t>
          </a:r>
          <a:br>
            <a:rPr lang="ru-RU" sz="1800" kern="1200" dirty="0" smtClean="0"/>
          </a:br>
          <a:r>
            <a:rPr lang="ru-RU" sz="1800" kern="1200" dirty="0" smtClean="0"/>
            <a:t>с приказом (распоряжением) представителя нанимателя</a:t>
          </a:r>
          <a:endParaRPr lang="ru-RU" sz="1800" kern="1200" dirty="0"/>
        </a:p>
      </dsp:txBody>
      <dsp:txXfrm>
        <a:off x="6051553" y="1006842"/>
        <a:ext cx="2652996" cy="41238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C08E8-89BE-4222-8403-2D5B403EECEE}">
      <dsp:nvSpPr>
        <dsp:cNvPr id="0" name=""/>
        <dsp:cNvSpPr/>
      </dsp:nvSpPr>
      <dsp:spPr>
        <a:xfrm rot="16200000">
          <a:off x="-398753" y="402843"/>
          <a:ext cx="4740275" cy="3934587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2209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В соответствии с Указом Президента Российской Федерации</a:t>
          </a:r>
          <a:br>
            <a:rPr lang="ru-RU" sz="2100" b="1" kern="1200" dirty="0" smtClean="0"/>
          </a:br>
          <a:r>
            <a:rPr lang="ru-RU" sz="2100" b="1" kern="1200" dirty="0" smtClean="0"/>
            <a:t>от 29.12.2022 № 968 </a:t>
          </a:r>
          <a:br>
            <a:rPr lang="ru-RU" sz="2100" b="1" kern="1200" dirty="0" smtClean="0"/>
          </a:br>
          <a:r>
            <a:rPr lang="ru-RU" sz="2100" b="1" kern="1200" dirty="0" smtClean="0"/>
            <a:t>в 2023 году размещение в сети «Интернет» на официальных сайтах органов и организаций сведений о доходах </a:t>
          </a:r>
          <a:r>
            <a:rPr lang="ru-RU" sz="2100" b="1" u="sng" kern="1200" dirty="0" smtClean="0">
              <a:solidFill>
                <a:srgbClr val="FFFF00"/>
              </a:solidFill>
            </a:rPr>
            <a:t>не осуществляется</a:t>
          </a:r>
          <a:endParaRPr lang="ru-RU" sz="2100" b="1" u="sng" kern="1200" dirty="0">
            <a:solidFill>
              <a:srgbClr val="FFFF00"/>
            </a:solidFill>
          </a:endParaRPr>
        </a:p>
      </dsp:txBody>
      <dsp:txXfrm rot="5400000">
        <a:off x="4091" y="948054"/>
        <a:ext cx="3934587" cy="2844165"/>
      </dsp:txXfrm>
    </dsp:sp>
    <dsp:sp modelId="{499E7B6D-BFD9-48B3-BD82-4381A8CD578E}">
      <dsp:nvSpPr>
        <dsp:cNvPr id="0" name=""/>
        <dsp:cNvSpPr/>
      </dsp:nvSpPr>
      <dsp:spPr>
        <a:xfrm rot="16200000">
          <a:off x="3830928" y="402843"/>
          <a:ext cx="4740275" cy="3934587"/>
        </a:xfrm>
        <a:prstGeom prst="flowChartManualOperation">
          <a:avLst/>
        </a:prstGeom>
        <a:solidFill>
          <a:schemeClr val="accent3">
            <a:hueOff val="674214"/>
            <a:satOff val="-26549"/>
            <a:lumOff val="129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2209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На официальных сайтах органов местного самоуправления необходимо публиковать </a:t>
          </a:r>
          <a:r>
            <a:rPr lang="ru-RU" sz="2100" b="1" u="sng" kern="1200" dirty="0" smtClean="0">
              <a:solidFill>
                <a:srgbClr val="FFFF00"/>
              </a:solidFill>
            </a:rPr>
            <a:t>обобщенную информацию </a:t>
          </a:r>
          <a:r>
            <a:rPr lang="ru-RU" sz="2100" b="1" kern="1200" dirty="0" smtClean="0"/>
            <a:t>об исполнении (ненадлежащем исполнении) депутатами обязанности представлять сведения о доходах</a:t>
          </a:r>
          <a:endParaRPr lang="ru-RU" sz="2100" b="1" kern="1200" dirty="0"/>
        </a:p>
      </dsp:txBody>
      <dsp:txXfrm rot="5400000">
        <a:off x="4233772" y="948054"/>
        <a:ext cx="3934587" cy="2844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388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195" y="2"/>
            <a:ext cx="2946388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30"/>
            <a:ext cx="2946388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195" y="9429730"/>
            <a:ext cx="2946388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9A9D11C-A302-4240-9574-AC2E84E81D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4365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"/>
          <p:cNvSpPr>
            <a:spLocks noChangeArrowheads="1"/>
          </p:cNvSpPr>
          <p:nvPr/>
        </p:nvSpPr>
        <p:spPr bwMode="auto">
          <a:xfrm>
            <a:off x="0" y="1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36" tIns="41717" rIns="83436" bIns="41717" anchor="ctr"/>
          <a:lstStyle>
            <a:lvl1pPr defTabSz="411163"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defTabSz="411163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defTabSz="411163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defTabSz="411163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defTabSz="411163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15351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19923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24495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29067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>
              <a:defRPr/>
            </a:pPr>
            <a:fld id="{91A6E84E-96CE-4D3F-9935-465D1725CC85}" type="slidenum">
              <a:rPr lang="en-GB" altLang="ru-RU" sz="1300" smtClean="0">
                <a:solidFill>
                  <a:srgbClr val="000000"/>
                </a:solidFill>
                <a:latin typeface="Times New Roman" pitchFamily="18" charset="0"/>
              </a:rPr>
              <a:pPr algn="ctr" eaLnBrk="1">
                <a:defRPr/>
              </a:pPr>
              <a:t>‹#›</a:t>
            </a:fld>
            <a:endParaRPr lang="ru-RU" altLang="ru-RU" sz="13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55650"/>
            <a:ext cx="4959350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79767" y="4716023"/>
            <a:ext cx="5434862" cy="44632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7481" cy="493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49102" y="0"/>
            <a:ext cx="2945295" cy="493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432045"/>
            <a:ext cx="2947481" cy="493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744145" y="282871"/>
            <a:ext cx="797798" cy="49617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60D2344-8280-4BA3-A281-698241AEDE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11796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662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49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711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554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542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87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534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554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8664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848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442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28848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70800" y="1612900"/>
            <a:ext cx="2266950" cy="50514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68363" y="1612900"/>
            <a:ext cx="6650037" cy="50514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0241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13338" y="2339975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13338" y="4578350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44898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997879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13730122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78418942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68363" y="1612900"/>
            <a:ext cx="9069387" cy="5051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97172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4236552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1540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8026817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833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06852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31071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73509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7669107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903786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0079037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8363" y="1612900"/>
            <a:ext cx="906938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2339975"/>
            <a:ext cx="82073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5562600" y="457200"/>
            <a:ext cx="22860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5pPr>
      <a:lvl6pPr marL="15367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6pPr>
      <a:lvl7pPr marL="19939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7pPr>
      <a:lvl8pPr marL="24511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8pPr>
      <a:lvl9pPr marL="29083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430213" indent="-323850" algn="l" defTabSz="449263" rtl="0" eaLnBrk="0" fontAlgn="base" hangingPunct="0">
        <a:lnSpc>
          <a:spcPct val="87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StarSymbol" pitchFamily="2" charset="0"/>
        <a:buChar char="●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862013" indent="-285750" algn="l" defTabSz="449263" rtl="0" eaLnBrk="0" fontAlgn="base" hangingPunct="0">
        <a:lnSpc>
          <a:spcPct val="87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tarSymbol" pitchFamily="2" charset="0"/>
        <a:buChar char="–"/>
        <a:defRPr sz="2400">
          <a:solidFill>
            <a:srgbClr val="000000"/>
          </a:solidFill>
          <a:latin typeface="+mn-lt"/>
        </a:defRPr>
      </a:lvl2pPr>
      <a:lvl3pPr marL="12938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Symbol" pitchFamily="2" charset="0"/>
        <a:buChar char="●"/>
        <a:defRPr sz="2000">
          <a:solidFill>
            <a:srgbClr val="000000"/>
          </a:solidFill>
          <a:latin typeface="+mn-lt"/>
        </a:defRPr>
      </a:lvl3pPr>
      <a:lvl4pPr marL="1725613" indent="-214313" algn="l" defTabSz="449263" rtl="0" eaLnBrk="0" fontAlgn="base" hangingPunct="0">
        <a:lnSpc>
          <a:spcPct val="87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tarSymbol" pitchFamily="2" charset="0"/>
        <a:buChar char="–"/>
        <a:defRPr sz="1600">
          <a:solidFill>
            <a:srgbClr val="000000"/>
          </a:solidFill>
          <a:latin typeface="+mn-lt"/>
        </a:defRPr>
      </a:lvl4pPr>
      <a:lvl5pPr marL="21574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5pPr>
      <a:lvl6pPr marL="26146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6pPr>
      <a:lvl7pPr marL="30718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7pPr>
      <a:lvl8pPr marL="35290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8pPr>
      <a:lvl9pPr marL="39862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rovreg.ru/power/korrup/Zapolnenie_2022.ph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9275763" y="376238"/>
            <a:ext cx="30480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>
              <a:spcBef>
                <a:spcPct val="50000"/>
              </a:spcBef>
            </a:pPr>
            <a:endParaRPr lang="ru-RU" altLang="ru-RU" sz="18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941388" y="1419124"/>
            <a:ext cx="9069387" cy="382588"/>
          </a:xfrm>
        </p:spPr>
        <p:txBody>
          <a:bodyPr/>
          <a:lstStyle/>
          <a:p>
            <a:pPr algn="ctr"/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endParaRPr lang="ru-RU" altLang="ru-RU" sz="2800" i="1" dirty="0" smtClean="0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2813704" y="1012710"/>
            <a:ext cx="4618038" cy="5561012"/>
          </a:xfrm>
          <a:custGeom>
            <a:avLst/>
            <a:gdLst>
              <a:gd name="T0" fmla="*/ 690 w 4247"/>
              <a:gd name="T1" fmla="*/ 9 h 5262"/>
              <a:gd name="T2" fmla="*/ 1107 w 4247"/>
              <a:gd name="T3" fmla="*/ 227 h 5262"/>
              <a:gd name="T4" fmla="*/ 1207 w 4247"/>
              <a:gd name="T5" fmla="*/ 627 h 5262"/>
              <a:gd name="T6" fmla="*/ 1234 w 4247"/>
              <a:gd name="T7" fmla="*/ 891 h 5262"/>
              <a:gd name="T8" fmla="*/ 1225 w 4247"/>
              <a:gd name="T9" fmla="*/ 1336 h 5262"/>
              <a:gd name="T10" fmla="*/ 1516 w 4247"/>
              <a:gd name="T11" fmla="*/ 1600 h 5262"/>
              <a:gd name="T12" fmla="*/ 1806 w 4247"/>
              <a:gd name="T13" fmla="*/ 1827 h 5262"/>
              <a:gd name="T14" fmla="*/ 1978 w 4247"/>
              <a:gd name="T15" fmla="*/ 1909 h 5262"/>
              <a:gd name="T16" fmla="*/ 1951 w 4247"/>
              <a:gd name="T17" fmla="*/ 1518 h 5262"/>
              <a:gd name="T18" fmla="*/ 2115 w 4247"/>
              <a:gd name="T19" fmla="*/ 1363 h 5262"/>
              <a:gd name="T20" fmla="*/ 2559 w 4247"/>
              <a:gd name="T21" fmla="*/ 1100 h 5262"/>
              <a:gd name="T22" fmla="*/ 2886 w 4247"/>
              <a:gd name="T23" fmla="*/ 1181 h 5262"/>
              <a:gd name="T24" fmla="*/ 3113 w 4247"/>
              <a:gd name="T25" fmla="*/ 745 h 5262"/>
              <a:gd name="T26" fmla="*/ 3676 w 4247"/>
              <a:gd name="T27" fmla="*/ 900 h 5262"/>
              <a:gd name="T28" fmla="*/ 4030 w 4247"/>
              <a:gd name="T29" fmla="*/ 1181 h 5262"/>
              <a:gd name="T30" fmla="*/ 3884 w 4247"/>
              <a:gd name="T31" fmla="*/ 1500 h 5262"/>
              <a:gd name="T32" fmla="*/ 3930 w 4247"/>
              <a:gd name="T33" fmla="*/ 1990 h 5262"/>
              <a:gd name="T34" fmla="*/ 4211 w 4247"/>
              <a:gd name="T35" fmla="*/ 2099 h 5262"/>
              <a:gd name="T36" fmla="*/ 4229 w 4247"/>
              <a:gd name="T37" fmla="*/ 2436 h 5262"/>
              <a:gd name="T38" fmla="*/ 4066 w 4247"/>
              <a:gd name="T39" fmla="*/ 2736 h 5262"/>
              <a:gd name="T40" fmla="*/ 3812 w 4247"/>
              <a:gd name="T41" fmla="*/ 2763 h 5262"/>
              <a:gd name="T42" fmla="*/ 3694 w 4247"/>
              <a:gd name="T43" fmla="*/ 2717 h 5262"/>
              <a:gd name="T44" fmla="*/ 3340 w 4247"/>
              <a:gd name="T45" fmla="*/ 2781 h 5262"/>
              <a:gd name="T46" fmla="*/ 3031 w 4247"/>
              <a:gd name="T47" fmla="*/ 2908 h 5262"/>
              <a:gd name="T48" fmla="*/ 3122 w 4247"/>
              <a:gd name="T49" fmla="*/ 3235 h 5262"/>
              <a:gd name="T50" fmla="*/ 3167 w 4247"/>
              <a:gd name="T51" fmla="*/ 3508 h 5262"/>
              <a:gd name="T52" fmla="*/ 3022 w 4247"/>
              <a:gd name="T53" fmla="*/ 3763 h 5262"/>
              <a:gd name="T54" fmla="*/ 2732 w 4247"/>
              <a:gd name="T55" fmla="*/ 3872 h 5262"/>
              <a:gd name="T56" fmla="*/ 2759 w 4247"/>
              <a:gd name="T57" fmla="*/ 4244 h 5262"/>
              <a:gd name="T58" fmla="*/ 2868 w 4247"/>
              <a:gd name="T59" fmla="*/ 4335 h 5262"/>
              <a:gd name="T60" fmla="*/ 2813 w 4247"/>
              <a:gd name="T61" fmla="*/ 4653 h 5262"/>
              <a:gd name="T62" fmla="*/ 2741 w 4247"/>
              <a:gd name="T63" fmla="*/ 4917 h 5262"/>
              <a:gd name="T64" fmla="*/ 2886 w 4247"/>
              <a:gd name="T65" fmla="*/ 5144 h 5262"/>
              <a:gd name="T66" fmla="*/ 2668 w 4247"/>
              <a:gd name="T67" fmla="*/ 5208 h 5262"/>
              <a:gd name="T68" fmla="*/ 2559 w 4247"/>
              <a:gd name="T69" fmla="*/ 4935 h 5262"/>
              <a:gd name="T70" fmla="*/ 2387 w 4247"/>
              <a:gd name="T71" fmla="*/ 4890 h 5262"/>
              <a:gd name="T72" fmla="*/ 2169 w 4247"/>
              <a:gd name="T73" fmla="*/ 4681 h 5262"/>
              <a:gd name="T74" fmla="*/ 1933 w 4247"/>
              <a:gd name="T75" fmla="*/ 4408 h 5262"/>
              <a:gd name="T76" fmla="*/ 1697 w 4247"/>
              <a:gd name="T77" fmla="*/ 4290 h 5262"/>
              <a:gd name="T78" fmla="*/ 1507 w 4247"/>
              <a:gd name="T79" fmla="*/ 4099 h 5262"/>
              <a:gd name="T80" fmla="*/ 1470 w 4247"/>
              <a:gd name="T81" fmla="*/ 4144 h 5262"/>
              <a:gd name="T82" fmla="*/ 1144 w 4247"/>
              <a:gd name="T83" fmla="*/ 4153 h 5262"/>
              <a:gd name="T84" fmla="*/ 853 w 4247"/>
              <a:gd name="T85" fmla="*/ 4281 h 5262"/>
              <a:gd name="T86" fmla="*/ 536 w 4247"/>
              <a:gd name="T87" fmla="*/ 4435 h 5262"/>
              <a:gd name="T88" fmla="*/ 363 w 4247"/>
              <a:gd name="T89" fmla="*/ 4335 h 5262"/>
              <a:gd name="T90" fmla="*/ 154 w 4247"/>
              <a:gd name="T91" fmla="*/ 4144 h 5262"/>
              <a:gd name="T92" fmla="*/ 218 w 4247"/>
              <a:gd name="T93" fmla="*/ 4035 h 5262"/>
              <a:gd name="T94" fmla="*/ 399 w 4247"/>
              <a:gd name="T95" fmla="*/ 3708 h 5262"/>
              <a:gd name="T96" fmla="*/ 644 w 4247"/>
              <a:gd name="T97" fmla="*/ 3617 h 5262"/>
              <a:gd name="T98" fmla="*/ 681 w 4247"/>
              <a:gd name="T99" fmla="*/ 3263 h 5262"/>
              <a:gd name="T100" fmla="*/ 336 w 4247"/>
              <a:gd name="T101" fmla="*/ 3226 h 5262"/>
              <a:gd name="T102" fmla="*/ 27 w 4247"/>
              <a:gd name="T103" fmla="*/ 3045 h 5262"/>
              <a:gd name="T104" fmla="*/ 136 w 4247"/>
              <a:gd name="T105" fmla="*/ 2745 h 5262"/>
              <a:gd name="T106" fmla="*/ 363 w 4247"/>
              <a:gd name="T107" fmla="*/ 2599 h 5262"/>
              <a:gd name="T108" fmla="*/ 672 w 4247"/>
              <a:gd name="T109" fmla="*/ 2290 h 5262"/>
              <a:gd name="T110" fmla="*/ 436 w 4247"/>
              <a:gd name="T111" fmla="*/ 1672 h 5262"/>
              <a:gd name="T112" fmla="*/ 408 w 4247"/>
              <a:gd name="T113" fmla="*/ 1363 h 5262"/>
              <a:gd name="T114" fmla="*/ 427 w 4247"/>
              <a:gd name="T115" fmla="*/ 1018 h 5262"/>
              <a:gd name="T116" fmla="*/ 209 w 4247"/>
              <a:gd name="T117" fmla="*/ 1018 h 5262"/>
              <a:gd name="T118" fmla="*/ 91 w 4247"/>
              <a:gd name="T119" fmla="*/ 836 h 5262"/>
              <a:gd name="T120" fmla="*/ 354 w 4247"/>
              <a:gd name="T121" fmla="*/ 663 h 5262"/>
              <a:gd name="T122" fmla="*/ 472 w 4247"/>
              <a:gd name="T123" fmla="*/ 29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247" h="5262">
                <a:moveTo>
                  <a:pt x="472" y="273"/>
                </a:moveTo>
                <a:lnTo>
                  <a:pt x="481" y="254"/>
                </a:lnTo>
                <a:lnTo>
                  <a:pt x="490" y="154"/>
                </a:lnTo>
                <a:lnTo>
                  <a:pt x="499" y="136"/>
                </a:lnTo>
                <a:lnTo>
                  <a:pt x="517" y="91"/>
                </a:lnTo>
                <a:lnTo>
                  <a:pt x="526" y="64"/>
                </a:lnTo>
                <a:lnTo>
                  <a:pt x="545" y="45"/>
                </a:lnTo>
                <a:lnTo>
                  <a:pt x="572" y="18"/>
                </a:lnTo>
                <a:lnTo>
                  <a:pt x="599" y="0"/>
                </a:lnTo>
                <a:lnTo>
                  <a:pt x="644" y="9"/>
                </a:lnTo>
                <a:lnTo>
                  <a:pt x="690" y="9"/>
                </a:lnTo>
                <a:lnTo>
                  <a:pt x="744" y="9"/>
                </a:lnTo>
                <a:lnTo>
                  <a:pt x="808" y="18"/>
                </a:lnTo>
                <a:lnTo>
                  <a:pt x="853" y="36"/>
                </a:lnTo>
                <a:lnTo>
                  <a:pt x="899" y="73"/>
                </a:lnTo>
                <a:lnTo>
                  <a:pt x="917" y="91"/>
                </a:lnTo>
                <a:lnTo>
                  <a:pt x="935" y="127"/>
                </a:lnTo>
                <a:lnTo>
                  <a:pt x="962" y="164"/>
                </a:lnTo>
                <a:lnTo>
                  <a:pt x="989" y="191"/>
                </a:lnTo>
                <a:lnTo>
                  <a:pt x="1017" y="209"/>
                </a:lnTo>
                <a:lnTo>
                  <a:pt x="1053" y="200"/>
                </a:lnTo>
                <a:lnTo>
                  <a:pt x="1107" y="227"/>
                </a:lnTo>
                <a:lnTo>
                  <a:pt x="1171" y="236"/>
                </a:lnTo>
                <a:lnTo>
                  <a:pt x="1198" y="345"/>
                </a:lnTo>
                <a:lnTo>
                  <a:pt x="1207" y="391"/>
                </a:lnTo>
                <a:lnTo>
                  <a:pt x="1216" y="427"/>
                </a:lnTo>
                <a:lnTo>
                  <a:pt x="1225" y="463"/>
                </a:lnTo>
                <a:lnTo>
                  <a:pt x="1234" y="491"/>
                </a:lnTo>
                <a:lnTo>
                  <a:pt x="1225" y="536"/>
                </a:lnTo>
                <a:lnTo>
                  <a:pt x="1216" y="545"/>
                </a:lnTo>
                <a:lnTo>
                  <a:pt x="1216" y="563"/>
                </a:lnTo>
                <a:lnTo>
                  <a:pt x="1207" y="600"/>
                </a:lnTo>
                <a:lnTo>
                  <a:pt x="1207" y="627"/>
                </a:lnTo>
                <a:lnTo>
                  <a:pt x="1216" y="663"/>
                </a:lnTo>
                <a:lnTo>
                  <a:pt x="1243" y="682"/>
                </a:lnTo>
                <a:lnTo>
                  <a:pt x="1289" y="682"/>
                </a:lnTo>
                <a:lnTo>
                  <a:pt x="1316" y="709"/>
                </a:lnTo>
                <a:lnTo>
                  <a:pt x="1334" y="736"/>
                </a:lnTo>
                <a:lnTo>
                  <a:pt x="1334" y="745"/>
                </a:lnTo>
                <a:lnTo>
                  <a:pt x="1334" y="763"/>
                </a:lnTo>
                <a:lnTo>
                  <a:pt x="1316" y="800"/>
                </a:lnTo>
                <a:lnTo>
                  <a:pt x="1289" y="818"/>
                </a:lnTo>
                <a:lnTo>
                  <a:pt x="1262" y="854"/>
                </a:lnTo>
                <a:lnTo>
                  <a:pt x="1234" y="891"/>
                </a:lnTo>
                <a:lnTo>
                  <a:pt x="1234" y="891"/>
                </a:lnTo>
                <a:lnTo>
                  <a:pt x="1207" y="936"/>
                </a:lnTo>
                <a:lnTo>
                  <a:pt x="1180" y="981"/>
                </a:lnTo>
                <a:lnTo>
                  <a:pt x="1180" y="1036"/>
                </a:lnTo>
                <a:lnTo>
                  <a:pt x="1171" y="1072"/>
                </a:lnTo>
                <a:lnTo>
                  <a:pt x="1180" y="1100"/>
                </a:lnTo>
                <a:lnTo>
                  <a:pt x="1198" y="1127"/>
                </a:lnTo>
                <a:lnTo>
                  <a:pt x="1216" y="1154"/>
                </a:lnTo>
                <a:lnTo>
                  <a:pt x="1216" y="1200"/>
                </a:lnTo>
                <a:lnTo>
                  <a:pt x="1225" y="1263"/>
                </a:lnTo>
                <a:lnTo>
                  <a:pt x="1225" y="1336"/>
                </a:lnTo>
                <a:lnTo>
                  <a:pt x="1225" y="1390"/>
                </a:lnTo>
                <a:lnTo>
                  <a:pt x="1243" y="1409"/>
                </a:lnTo>
                <a:lnTo>
                  <a:pt x="1271" y="1436"/>
                </a:lnTo>
                <a:lnTo>
                  <a:pt x="1316" y="1454"/>
                </a:lnTo>
                <a:lnTo>
                  <a:pt x="1361" y="1463"/>
                </a:lnTo>
                <a:lnTo>
                  <a:pt x="1416" y="1481"/>
                </a:lnTo>
                <a:lnTo>
                  <a:pt x="1461" y="1500"/>
                </a:lnTo>
                <a:lnTo>
                  <a:pt x="1488" y="1509"/>
                </a:lnTo>
                <a:lnTo>
                  <a:pt x="1525" y="1545"/>
                </a:lnTo>
                <a:lnTo>
                  <a:pt x="1525" y="1563"/>
                </a:lnTo>
                <a:lnTo>
                  <a:pt x="1516" y="1600"/>
                </a:lnTo>
                <a:lnTo>
                  <a:pt x="1516" y="1636"/>
                </a:lnTo>
                <a:lnTo>
                  <a:pt x="1516" y="1672"/>
                </a:lnTo>
                <a:lnTo>
                  <a:pt x="1516" y="1681"/>
                </a:lnTo>
                <a:lnTo>
                  <a:pt x="1543" y="1690"/>
                </a:lnTo>
                <a:lnTo>
                  <a:pt x="1579" y="1699"/>
                </a:lnTo>
                <a:lnTo>
                  <a:pt x="1606" y="1709"/>
                </a:lnTo>
                <a:lnTo>
                  <a:pt x="1643" y="1736"/>
                </a:lnTo>
                <a:lnTo>
                  <a:pt x="1697" y="1754"/>
                </a:lnTo>
                <a:lnTo>
                  <a:pt x="1743" y="1781"/>
                </a:lnTo>
                <a:lnTo>
                  <a:pt x="1779" y="1790"/>
                </a:lnTo>
                <a:lnTo>
                  <a:pt x="1806" y="1827"/>
                </a:lnTo>
                <a:lnTo>
                  <a:pt x="1797" y="1881"/>
                </a:lnTo>
                <a:lnTo>
                  <a:pt x="1806" y="1909"/>
                </a:lnTo>
                <a:lnTo>
                  <a:pt x="1797" y="1936"/>
                </a:lnTo>
                <a:lnTo>
                  <a:pt x="1806" y="1954"/>
                </a:lnTo>
                <a:lnTo>
                  <a:pt x="1833" y="1972"/>
                </a:lnTo>
                <a:lnTo>
                  <a:pt x="1861" y="1990"/>
                </a:lnTo>
                <a:lnTo>
                  <a:pt x="1897" y="1981"/>
                </a:lnTo>
                <a:lnTo>
                  <a:pt x="1915" y="1972"/>
                </a:lnTo>
                <a:lnTo>
                  <a:pt x="1942" y="1963"/>
                </a:lnTo>
                <a:lnTo>
                  <a:pt x="1960" y="1954"/>
                </a:lnTo>
                <a:lnTo>
                  <a:pt x="1978" y="1909"/>
                </a:lnTo>
                <a:lnTo>
                  <a:pt x="1988" y="1872"/>
                </a:lnTo>
                <a:lnTo>
                  <a:pt x="1997" y="1827"/>
                </a:lnTo>
                <a:lnTo>
                  <a:pt x="1969" y="1809"/>
                </a:lnTo>
                <a:lnTo>
                  <a:pt x="1960" y="1772"/>
                </a:lnTo>
                <a:lnTo>
                  <a:pt x="1951" y="1736"/>
                </a:lnTo>
                <a:lnTo>
                  <a:pt x="1942" y="1709"/>
                </a:lnTo>
                <a:lnTo>
                  <a:pt x="1933" y="1672"/>
                </a:lnTo>
                <a:lnTo>
                  <a:pt x="1933" y="1618"/>
                </a:lnTo>
                <a:lnTo>
                  <a:pt x="1942" y="1590"/>
                </a:lnTo>
                <a:lnTo>
                  <a:pt x="1942" y="1554"/>
                </a:lnTo>
                <a:lnTo>
                  <a:pt x="1951" y="1518"/>
                </a:lnTo>
                <a:lnTo>
                  <a:pt x="1951" y="1509"/>
                </a:lnTo>
                <a:lnTo>
                  <a:pt x="1997" y="1500"/>
                </a:lnTo>
                <a:lnTo>
                  <a:pt x="2033" y="1500"/>
                </a:lnTo>
                <a:lnTo>
                  <a:pt x="2051" y="1490"/>
                </a:lnTo>
                <a:lnTo>
                  <a:pt x="2060" y="1472"/>
                </a:lnTo>
                <a:lnTo>
                  <a:pt x="2051" y="1445"/>
                </a:lnTo>
                <a:lnTo>
                  <a:pt x="2042" y="1418"/>
                </a:lnTo>
                <a:lnTo>
                  <a:pt x="2042" y="1390"/>
                </a:lnTo>
                <a:lnTo>
                  <a:pt x="2060" y="1372"/>
                </a:lnTo>
                <a:lnTo>
                  <a:pt x="2096" y="1363"/>
                </a:lnTo>
                <a:lnTo>
                  <a:pt x="2115" y="1363"/>
                </a:lnTo>
                <a:lnTo>
                  <a:pt x="2151" y="1354"/>
                </a:lnTo>
                <a:lnTo>
                  <a:pt x="2187" y="1318"/>
                </a:lnTo>
                <a:lnTo>
                  <a:pt x="2224" y="1309"/>
                </a:lnTo>
                <a:lnTo>
                  <a:pt x="2287" y="1281"/>
                </a:lnTo>
                <a:lnTo>
                  <a:pt x="2342" y="1272"/>
                </a:lnTo>
                <a:lnTo>
                  <a:pt x="2387" y="1263"/>
                </a:lnTo>
                <a:lnTo>
                  <a:pt x="2414" y="1254"/>
                </a:lnTo>
                <a:lnTo>
                  <a:pt x="2450" y="1236"/>
                </a:lnTo>
                <a:lnTo>
                  <a:pt x="2487" y="1191"/>
                </a:lnTo>
                <a:lnTo>
                  <a:pt x="2532" y="1136"/>
                </a:lnTo>
                <a:lnTo>
                  <a:pt x="2559" y="1100"/>
                </a:lnTo>
                <a:lnTo>
                  <a:pt x="2587" y="1081"/>
                </a:lnTo>
                <a:lnTo>
                  <a:pt x="2641" y="1054"/>
                </a:lnTo>
                <a:lnTo>
                  <a:pt x="2695" y="1045"/>
                </a:lnTo>
                <a:lnTo>
                  <a:pt x="2741" y="1063"/>
                </a:lnTo>
                <a:lnTo>
                  <a:pt x="2777" y="1091"/>
                </a:lnTo>
                <a:lnTo>
                  <a:pt x="2777" y="1109"/>
                </a:lnTo>
                <a:lnTo>
                  <a:pt x="2795" y="1136"/>
                </a:lnTo>
                <a:lnTo>
                  <a:pt x="2813" y="1163"/>
                </a:lnTo>
                <a:lnTo>
                  <a:pt x="2822" y="1181"/>
                </a:lnTo>
                <a:lnTo>
                  <a:pt x="2859" y="1200"/>
                </a:lnTo>
                <a:lnTo>
                  <a:pt x="2886" y="1181"/>
                </a:lnTo>
                <a:lnTo>
                  <a:pt x="2950" y="1072"/>
                </a:lnTo>
                <a:lnTo>
                  <a:pt x="2968" y="1036"/>
                </a:lnTo>
                <a:lnTo>
                  <a:pt x="2986" y="1009"/>
                </a:lnTo>
                <a:lnTo>
                  <a:pt x="3004" y="972"/>
                </a:lnTo>
                <a:lnTo>
                  <a:pt x="3013" y="927"/>
                </a:lnTo>
                <a:lnTo>
                  <a:pt x="3022" y="891"/>
                </a:lnTo>
                <a:lnTo>
                  <a:pt x="3049" y="845"/>
                </a:lnTo>
                <a:lnTo>
                  <a:pt x="3058" y="818"/>
                </a:lnTo>
                <a:lnTo>
                  <a:pt x="3077" y="791"/>
                </a:lnTo>
                <a:lnTo>
                  <a:pt x="3095" y="763"/>
                </a:lnTo>
                <a:lnTo>
                  <a:pt x="3113" y="745"/>
                </a:lnTo>
                <a:lnTo>
                  <a:pt x="3140" y="736"/>
                </a:lnTo>
                <a:lnTo>
                  <a:pt x="3176" y="736"/>
                </a:lnTo>
                <a:lnTo>
                  <a:pt x="3231" y="782"/>
                </a:lnTo>
                <a:lnTo>
                  <a:pt x="3249" y="809"/>
                </a:lnTo>
                <a:lnTo>
                  <a:pt x="3285" y="818"/>
                </a:lnTo>
                <a:lnTo>
                  <a:pt x="3322" y="845"/>
                </a:lnTo>
                <a:lnTo>
                  <a:pt x="3349" y="854"/>
                </a:lnTo>
                <a:lnTo>
                  <a:pt x="3412" y="872"/>
                </a:lnTo>
                <a:lnTo>
                  <a:pt x="3476" y="882"/>
                </a:lnTo>
                <a:lnTo>
                  <a:pt x="3558" y="891"/>
                </a:lnTo>
                <a:lnTo>
                  <a:pt x="3676" y="900"/>
                </a:lnTo>
                <a:lnTo>
                  <a:pt x="3784" y="891"/>
                </a:lnTo>
                <a:lnTo>
                  <a:pt x="3821" y="872"/>
                </a:lnTo>
                <a:lnTo>
                  <a:pt x="3857" y="845"/>
                </a:lnTo>
                <a:lnTo>
                  <a:pt x="3893" y="836"/>
                </a:lnTo>
                <a:lnTo>
                  <a:pt x="3930" y="854"/>
                </a:lnTo>
                <a:lnTo>
                  <a:pt x="3948" y="872"/>
                </a:lnTo>
                <a:lnTo>
                  <a:pt x="3984" y="909"/>
                </a:lnTo>
                <a:lnTo>
                  <a:pt x="4002" y="963"/>
                </a:lnTo>
                <a:lnTo>
                  <a:pt x="4039" y="1018"/>
                </a:lnTo>
                <a:lnTo>
                  <a:pt x="4039" y="1091"/>
                </a:lnTo>
                <a:lnTo>
                  <a:pt x="4030" y="1181"/>
                </a:lnTo>
                <a:lnTo>
                  <a:pt x="4030" y="1254"/>
                </a:lnTo>
                <a:lnTo>
                  <a:pt x="4020" y="1327"/>
                </a:lnTo>
                <a:lnTo>
                  <a:pt x="3993" y="1372"/>
                </a:lnTo>
                <a:lnTo>
                  <a:pt x="3966" y="1372"/>
                </a:lnTo>
                <a:lnTo>
                  <a:pt x="3948" y="1372"/>
                </a:lnTo>
                <a:lnTo>
                  <a:pt x="3921" y="1381"/>
                </a:lnTo>
                <a:lnTo>
                  <a:pt x="3912" y="1390"/>
                </a:lnTo>
                <a:lnTo>
                  <a:pt x="3893" y="1400"/>
                </a:lnTo>
                <a:lnTo>
                  <a:pt x="3893" y="1436"/>
                </a:lnTo>
                <a:lnTo>
                  <a:pt x="3893" y="1454"/>
                </a:lnTo>
                <a:lnTo>
                  <a:pt x="3884" y="1500"/>
                </a:lnTo>
                <a:lnTo>
                  <a:pt x="3884" y="1563"/>
                </a:lnTo>
                <a:lnTo>
                  <a:pt x="3857" y="1609"/>
                </a:lnTo>
                <a:lnTo>
                  <a:pt x="3830" y="1663"/>
                </a:lnTo>
                <a:lnTo>
                  <a:pt x="3794" y="1718"/>
                </a:lnTo>
                <a:lnTo>
                  <a:pt x="3775" y="1772"/>
                </a:lnTo>
                <a:lnTo>
                  <a:pt x="3775" y="1818"/>
                </a:lnTo>
                <a:lnTo>
                  <a:pt x="3803" y="1863"/>
                </a:lnTo>
                <a:lnTo>
                  <a:pt x="3839" y="1899"/>
                </a:lnTo>
                <a:lnTo>
                  <a:pt x="3866" y="1927"/>
                </a:lnTo>
                <a:lnTo>
                  <a:pt x="3912" y="1972"/>
                </a:lnTo>
                <a:lnTo>
                  <a:pt x="3930" y="1990"/>
                </a:lnTo>
                <a:lnTo>
                  <a:pt x="3966" y="2009"/>
                </a:lnTo>
                <a:lnTo>
                  <a:pt x="4011" y="2009"/>
                </a:lnTo>
                <a:lnTo>
                  <a:pt x="4057" y="1999"/>
                </a:lnTo>
                <a:lnTo>
                  <a:pt x="4084" y="1999"/>
                </a:lnTo>
                <a:lnTo>
                  <a:pt x="4120" y="1990"/>
                </a:lnTo>
                <a:lnTo>
                  <a:pt x="4138" y="1972"/>
                </a:lnTo>
                <a:lnTo>
                  <a:pt x="4147" y="1990"/>
                </a:lnTo>
                <a:lnTo>
                  <a:pt x="4184" y="1999"/>
                </a:lnTo>
                <a:lnTo>
                  <a:pt x="4202" y="2045"/>
                </a:lnTo>
                <a:lnTo>
                  <a:pt x="4211" y="2081"/>
                </a:lnTo>
                <a:lnTo>
                  <a:pt x="4211" y="2099"/>
                </a:lnTo>
                <a:lnTo>
                  <a:pt x="4193" y="2127"/>
                </a:lnTo>
                <a:lnTo>
                  <a:pt x="4175" y="2154"/>
                </a:lnTo>
                <a:lnTo>
                  <a:pt x="4157" y="2172"/>
                </a:lnTo>
                <a:lnTo>
                  <a:pt x="4147" y="2199"/>
                </a:lnTo>
                <a:lnTo>
                  <a:pt x="4147" y="2208"/>
                </a:lnTo>
                <a:lnTo>
                  <a:pt x="4157" y="2245"/>
                </a:lnTo>
                <a:lnTo>
                  <a:pt x="4166" y="2263"/>
                </a:lnTo>
                <a:lnTo>
                  <a:pt x="4184" y="2299"/>
                </a:lnTo>
                <a:lnTo>
                  <a:pt x="4211" y="2345"/>
                </a:lnTo>
                <a:lnTo>
                  <a:pt x="4247" y="2381"/>
                </a:lnTo>
                <a:lnTo>
                  <a:pt x="4229" y="2436"/>
                </a:lnTo>
                <a:lnTo>
                  <a:pt x="4193" y="2454"/>
                </a:lnTo>
                <a:lnTo>
                  <a:pt x="4157" y="2463"/>
                </a:lnTo>
                <a:lnTo>
                  <a:pt x="4129" y="2499"/>
                </a:lnTo>
                <a:lnTo>
                  <a:pt x="4111" y="2536"/>
                </a:lnTo>
                <a:lnTo>
                  <a:pt x="4102" y="2572"/>
                </a:lnTo>
                <a:lnTo>
                  <a:pt x="4111" y="2599"/>
                </a:lnTo>
                <a:lnTo>
                  <a:pt x="4120" y="2636"/>
                </a:lnTo>
                <a:lnTo>
                  <a:pt x="4129" y="2690"/>
                </a:lnTo>
                <a:lnTo>
                  <a:pt x="4157" y="2736"/>
                </a:lnTo>
                <a:lnTo>
                  <a:pt x="4102" y="2736"/>
                </a:lnTo>
                <a:lnTo>
                  <a:pt x="4066" y="2736"/>
                </a:lnTo>
                <a:lnTo>
                  <a:pt x="4030" y="2754"/>
                </a:lnTo>
                <a:lnTo>
                  <a:pt x="4002" y="2772"/>
                </a:lnTo>
                <a:lnTo>
                  <a:pt x="3984" y="2808"/>
                </a:lnTo>
                <a:lnTo>
                  <a:pt x="3966" y="2817"/>
                </a:lnTo>
                <a:lnTo>
                  <a:pt x="3948" y="2826"/>
                </a:lnTo>
                <a:lnTo>
                  <a:pt x="3921" y="2826"/>
                </a:lnTo>
                <a:lnTo>
                  <a:pt x="3875" y="2808"/>
                </a:lnTo>
                <a:lnTo>
                  <a:pt x="3857" y="2790"/>
                </a:lnTo>
                <a:lnTo>
                  <a:pt x="3848" y="2772"/>
                </a:lnTo>
                <a:lnTo>
                  <a:pt x="3821" y="2772"/>
                </a:lnTo>
                <a:lnTo>
                  <a:pt x="3812" y="2763"/>
                </a:lnTo>
                <a:lnTo>
                  <a:pt x="3803" y="2736"/>
                </a:lnTo>
                <a:lnTo>
                  <a:pt x="3812" y="2708"/>
                </a:lnTo>
                <a:lnTo>
                  <a:pt x="3812" y="2690"/>
                </a:lnTo>
                <a:lnTo>
                  <a:pt x="3803" y="2654"/>
                </a:lnTo>
                <a:lnTo>
                  <a:pt x="3784" y="2627"/>
                </a:lnTo>
                <a:lnTo>
                  <a:pt x="3775" y="2627"/>
                </a:lnTo>
                <a:lnTo>
                  <a:pt x="3748" y="2645"/>
                </a:lnTo>
                <a:lnTo>
                  <a:pt x="3739" y="2654"/>
                </a:lnTo>
                <a:lnTo>
                  <a:pt x="3730" y="2681"/>
                </a:lnTo>
                <a:lnTo>
                  <a:pt x="3721" y="2699"/>
                </a:lnTo>
                <a:lnTo>
                  <a:pt x="3694" y="2717"/>
                </a:lnTo>
                <a:lnTo>
                  <a:pt x="3676" y="2736"/>
                </a:lnTo>
                <a:lnTo>
                  <a:pt x="3657" y="2772"/>
                </a:lnTo>
                <a:lnTo>
                  <a:pt x="3648" y="2799"/>
                </a:lnTo>
                <a:lnTo>
                  <a:pt x="3621" y="2817"/>
                </a:lnTo>
                <a:lnTo>
                  <a:pt x="3594" y="2826"/>
                </a:lnTo>
                <a:lnTo>
                  <a:pt x="3576" y="2817"/>
                </a:lnTo>
                <a:lnTo>
                  <a:pt x="3539" y="2817"/>
                </a:lnTo>
                <a:lnTo>
                  <a:pt x="3476" y="2817"/>
                </a:lnTo>
                <a:lnTo>
                  <a:pt x="3412" y="2808"/>
                </a:lnTo>
                <a:lnTo>
                  <a:pt x="3376" y="2808"/>
                </a:lnTo>
                <a:lnTo>
                  <a:pt x="3340" y="2781"/>
                </a:lnTo>
                <a:lnTo>
                  <a:pt x="3331" y="2763"/>
                </a:lnTo>
                <a:lnTo>
                  <a:pt x="3294" y="2754"/>
                </a:lnTo>
                <a:lnTo>
                  <a:pt x="3249" y="2745"/>
                </a:lnTo>
                <a:lnTo>
                  <a:pt x="3222" y="2745"/>
                </a:lnTo>
                <a:lnTo>
                  <a:pt x="3167" y="2763"/>
                </a:lnTo>
                <a:lnTo>
                  <a:pt x="3131" y="2781"/>
                </a:lnTo>
                <a:lnTo>
                  <a:pt x="3104" y="2808"/>
                </a:lnTo>
                <a:lnTo>
                  <a:pt x="3068" y="2836"/>
                </a:lnTo>
                <a:lnTo>
                  <a:pt x="3040" y="2854"/>
                </a:lnTo>
                <a:lnTo>
                  <a:pt x="3031" y="2890"/>
                </a:lnTo>
                <a:lnTo>
                  <a:pt x="3031" y="2908"/>
                </a:lnTo>
                <a:lnTo>
                  <a:pt x="3004" y="3017"/>
                </a:lnTo>
                <a:lnTo>
                  <a:pt x="2995" y="3054"/>
                </a:lnTo>
                <a:lnTo>
                  <a:pt x="2995" y="3090"/>
                </a:lnTo>
                <a:lnTo>
                  <a:pt x="3004" y="3117"/>
                </a:lnTo>
                <a:lnTo>
                  <a:pt x="3022" y="3126"/>
                </a:lnTo>
                <a:lnTo>
                  <a:pt x="3049" y="3145"/>
                </a:lnTo>
                <a:lnTo>
                  <a:pt x="3068" y="3154"/>
                </a:lnTo>
                <a:lnTo>
                  <a:pt x="3077" y="3172"/>
                </a:lnTo>
                <a:lnTo>
                  <a:pt x="3095" y="3181"/>
                </a:lnTo>
                <a:lnTo>
                  <a:pt x="3113" y="3217"/>
                </a:lnTo>
                <a:lnTo>
                  <a:pt x="3122" y="3235"/>
                </a:lnTo>
                <a:lnTo>
                  <a:pt x="3122" y="3245"/>
                </a:lnTo>
                <a:lnTo>
                  <a:pt x="3131" y="3272"/>
                </a:lnTo>
                <a:lnTo>
                  <a:pt x="3140" y="3317"/>
                </a:lnTo>
                <a:lnTo>
                  <a:pt x="3131" y="3354"/>
                </a:lnTo>
                <a:lnTo>
                  <a:pt x="3122" y="3390"/>
                </a:lnTo>
                <a:lnTo>
                  <a:pt x="3140" y="3408"/>
                </a:lnTo>
                <a:lnTo>
                  <a:pt x="3158" y="3417"/>
                </a:lnTo>
                <a:lnTo>
                  <a:pt x="3167" y="3426"/>
                </a:lnTo>
                <a:lnTo>
                  <a:pt x="3176" y="3445"/>
                </a:lnTo>
                <a:lnTo>
                  <a:pt x="3167" y="3472"/>
                </a:lnTo>
                <a:lnTo>
                  <a:pt x="3167" y="3508"/>
                </a:lnTo>
                <a:lnTo>
                  <a:pt x="3149" y="3535"/>
                </a:lnTo>
                <a:lnTo>
                  <a:pt x="3140" y="3554"/>
                </a:lnTo>
                <a:lnTo>
                  <a:pt x="3131" y="3572"/>
                </a:lnTo>
                <a:lnTo>
                  <a:pt x="3131" y="3626"/>
                </a:lnTo>
                <a:lnTo>
                  <a:pt x="3122" y="3635"/>
                </a:lnTo>
                <a:lnTo>
                  <a:pt x="3095" y="3654"/>
                </a:lnTo>
                <a:lnTo>
                  <a:pt x="3077" y="3672"/>
                </a:lnTo>
                <a:lnTo>
                  <a:pt x="3077" y="3699"/>
                </a:lnTo>
                <a:lnTo>
                  <a:pt x="3068" y="3735"/>
                </a:lnTo>
                <a:lnTo>
                  <a:pt x="3049" y="3763"/>
                </a:lnTo>
                <a:lnTo>
                  <a:pt x="3022" y="3763"/>
                </a:lnTo>
                <a:lnTo>
                  <a:pt x="2995" y="3772"/>
                </a:lnTo>
                <a:lnTo>
                  <a:pt x="2959" y="3781"/>
                </a:lnTo>
                <a:lnTo>
                  <a:pt x="2922" y="3790"/>
                </a:lnTo>
                <a:lnTo>
                  <a:pt x="2904" y="3817"/>
                </a:lnTo>
                <a:lnTo>
                  <a:pt x="2868" y="3835"/>
                </a:lnTo>
                <a:lnTo>
                  <a:pt x="2841" y="3835"/>
                </a:lnTo>
                <a:lnTo>
                  <a:pt x="2813" y="3835"/>
                </a:lnTo>
                <a:lnTo>
                  <a:pt x="2786" y="3826"/>
                </a:lnTo>
                <a:lnTo>
                  <a:pt x="2768" y="3835"/>
                </a:lnTo>
                <a:lnTo>
                  <a:pt x="2741" y="3844"/>
                </a:lnTo>
                <a:lnTo>
                  <a:pt x="2732" y="3872"/>
                </a:lnTo>
                <a:lnTo>
                  <a:pt x="2714" y="3953"/>
                </a:lnTo>
                <a:lnTo>
                  <a:pt x="2695" y="4017"/>
                </a:lnTo>
                <a:lnTo>
                  <a:pt x="2695" y="4072"/>
                </a:lnTo>
                <a:lnTo>
                  <a:pt x="2695" y="4090"/>
                </a:lnTo>
                <a:lnTo>
                  <a:pt x="2714" y="4117"/>
                </a:lnTo>
                <a:lnTo>
                  <a:pt x="2723" y="4144"/>
                </a:lnTo>
                <a:lnTo>
                  <a:pt x="2723" y="4163"/>
                </a:lnTo>
                <a:lnTo>
                  <a:pt x="2723" y="4181"/>
                </a:lnTo>
                <a:lnTo>
                  <a:pt x="2732" y="4208"/>
                </a:lnTo>
                <a:lnTo>
                  <a:pt x="2750" y="4226"/>
                </a:lnTo>
                <a:lnTo>
                  <a:pt x="2759" y="4244"/>
                </a:lnTo>
                <a:lnTo>
                  <a:pt x="2759" y="4281"/>
                </a:lnTo>
                <a:lnTo>
                  <a:pt x="2759" y="4281"/>
                </a:lnTo>
                <a:lnTo>
                  <a:pt x="2768" y="4299"/>
                </a:lnTo>
                <a:lnTo>
                  <a:pt x="2759" y="4308"/>
                </a:lnTo>
                <a:lnTo>
                  <a:pt x="2759" y="4317"/>
                </a:lnTo>
                <a:lnTo>
                  <a:pt x="2768" y="4317"/>
                </a:lnTo>
                <a:lnTo>
                  <a:pt x="2786" y="4326"/>
                </a:lnTo>
                <a:lnTo>
                  <a:pt x="2804" y="4317"/>
                </a:lnTo>
                <a:lnTo>
                  <a:pt x="2822" y="4299"/>
                </a:lnTo>
                <a:lnTo>
                  <a:pt x="2822" y="4299"/>
                </a:lnTo>
                <a:lnTo>
                  <a:pt x="2868" y="4335"/>
                </a:lnTo>
                <a:lnTo>
                  <a:pt x="2904" y="4353"/>
                </a:lnTo>
                <a:lnTo>
                  <a:pt x="2922" y="4381"/>
                </a:lnTo>
                <a:lnTo>
                  <a:pt x="2895" y="4399"/>
                </a:lnTo>
                <a:lnTo>
                  <a:pt x="2877" y="4408"/>
                </a:lnTo>
                <a:lnTo>
                  <a:pt x="2868" y="4444"/>
                </a:lnTo>
                <a:lnTo>
                  <a:pt x="2886" y="4472"/>
                </a:lnTo>
                <a:lnTo>
                  <a:pt x="2904" y="4499"/>
                </a:lnTo>
                <a:lnTo>
                  <a:pt x="2859" y="4553"/>
                </a:lnTo>
                <a:lnTo>
                  <a:pt x="2841" y="4581"/>
                </a:lnTo>
                <a:lnTo>
                  <a:pt x="2832" y="4608"/>
                </a:lnTo>
                <a:lnTo>
                  <a:pt x="2813" y="4653"/>
                </a:lnTo>
                <a:lnTo>
                  <a:pt x="2804" y="4653"/>
                </a:lnTo>
                <a:lnTo>
                  <a:pt x="2786" y="4662"/>
                </a:lnTo>
                <a:lnTo>
                  <a:pt x="2768" y="4662"/>
                </a:lnTo>
                <a:lnTo>
                  <a:pt x="2741" y="4681"/>
                </a:lnTo>
                <a:lnTo>
                  <a:pt x="2723" y="4681"/>
                </a:lnTo>
                <a:lnTo>
                  <a:pt x="2705" y="4699"/>
                </a:lnTo>
                <a:lnTo>
                  <a:pt x="2695" y="4717"/>
                </a:lnTo>
                <a:lnTo>
                  <a:pt x="2695" y="4735"/>
                </a:lnTo>
                <a:lnTo>
                  <a:pt x="2705" y="4853"/>
                </a:lnTo>
                <a:lnTo>
                  <a:pt x="2723" y="4890"/>
                </a:lnTo>
                <a:lnTo>
                  <a:pt x="2741" y="4917"/>
                </a:lnTo>
                <a:lnTo>
                  <a:pt x="2768" y="4935"/>
                </a:lnTo>
                <a:lnTo>
                  <a:pt x="2786" y="4944"/>
                </a:lnTo>
                <a:lnTo>
                  <a:pt x="2804" y="4962"/>
                </a:lnTo>
                <a:lnTo>
                  <a:pt x="2804" y="4990"/>
                </a:lnTo>
                <a:lnTo>
                  <a:pt x="2813" y="5008"/>
                </a:lnTo>
                <a:lnTo>
                  <a:pt x="2841" y="5026"/>
                </a:lnTo>
                <a:lnTo>
                  <a:pt x="2868" y="5035"/>
                </a:lnTo>
                <a:lnTo>
                  <a:pt x="2895" y="5053"/>
                </a:lnTo>
                <a:lnTo>
                  <a:pt x="2895" y="5080"/>
                </a:lnTo>
                <a:lnTo>
                  <a:pt x="2886" y="5117"/>
                </a:lnTo>
                <a:lnTo>
                  <a:pt x="2886" y="5144"/>
                </a:lnTo>
                <a:lnTo>
                  <a:pt x="2895" y="5153"/>
                </a:lnTo>
                <a:lnTo>
                  <a:pt x="2904" y="5153"/>
                </a:lnTo>
                <a:lnTo>
                  <a:pt x="2922" y="5162"/>
                </a:lnTo>
                <a:lnTo>
                  <a:pt x="2931" y="5162"/>
                </a:lnTo>
                <a:lnTo>
                  <a:pt x="2940" y="5162"/>
                </a:lnTo>
                <a:lnTo>
                  <a:pt x="2922" y="5208"/>
                </a:lnTo>
                <a:lnTo>
                  <a:pt x="2841" y="5262"/>
                </a:lnTo>
                <a:lnTo>
                  <a:pt x="2786" y="5253"/>
                </a:lnTo>
                <a:lnTo>
                  <a:pt x="2759" y="5244"/>
                </a:lnTo>
                <a:lnTo>
                  <a:pt x="2695" y="5217"/>
                </a:lnTo>
                <a:lnTo>
                  <a:pt x="2668" y="5208"/>
                </a:lnTo>
                <a:lnTo>
                  <a:pt x="2632" y="5190"/>
                </a:lnTo>
                <a:lnTo>
                  <a:pt x="2614" y="5171"/>
                </a:lnTo>
                <a:lnTo>
                  <a:pt x="2605" y="5153"/>
                </a:lnTo>
                <a:lnTo>
                  <a:pt x="2587" y="5117"/>
                </a:lnTo>
                <a:lnTo>
                  <a:pt x="2568" y="5090"/>
                </a:lnTo>
                <a:lnTo>
                  <a:pt x="2559" y="5071"/>
                </a:lnTo>
                <a:lnTo>
                  <a:pt x="2559" y="5044"/>
                </a:lnTo>
                <a:lnTo>
                  <a:pt x="2568" y="4990"/>
                </a:lnTo>
                <a:lnTo>
                  <a:pt x="2568" y="4971"/>
                </a:lnTo>
                <a:lnTo>
                  <a:pt x="2568" y="4953"/>
                </a:lnTo>
                <a:lnTo>
                  <a:pt x="2559" y="4935"/>
                </a:lnTo>
                <a:lnTo>
                  <a:pt x="2523" y="4935"/>
                </a:lnTo>
                <a:lnTo>
                  <a:pt x="2505" y="4935"/>
                </a:lnTo>
                <a:lnTo>
                  <a:pt x="2496" y="4944"/>
                </a:lnTo>
                <a:lnTo>
                  <a:pt x="2496" y="4971"/>
                </a:lnTo>
                <a:lnTo>
                  <a:pt x="2478" y="4990"/>
                </a:lnTo>
                <a:lnTo>
                  <a:pt x="2469" y="4990"/>
                </a:lnTo>
                <a:lnTo>
                  <a:pt x="2441" y="4990"/>
                </a:lnTo>
                <a:lnTo>
                  <a:pt x="2414" y="4971"/>
                </a:lnTo>
                <a:lnTo>
                  <a:pt x="2405" y="4944"/>
                </a:lnTo>
                <a:lnTo>
                  <a:pt x="2396" y="4917"/>
                </a:lnTo>
                <a:lnTo>
                  <a:pt x="2387" y="4890"/>
                </a:lnTo>
                <a:lnTo>
                  <a:pt x="2378" y="4844"/>
                </a:lnTo>
                <a:lnTo>
                  <a:pt x="2369" y="4799"/>
                </a:lnTo>
                <a:lnTo>
                  <a:pt x="2342" y="4771"/>
                </a:lnTo>
                <a:lnTo>
                  <a:pt x="2314" y="4753"/>
                </a:lnTo>
                <a:lnTo>
                  <a:pt x="2305" y="4726"/>
                </a:lnTo>
                <a:lnTo>
                  <a:pt x="2287" y="4708"/>
                </a:lnTo>
                <a:lnTo>
                  <a:pt x="2278" y="4690"/>
                </a:lnTo>
                <a:lnTo>
                  <a:pt x="2242" y="4681"/>
                </a:lnTo>
                <a:lnTo>
                  <a:pt x="2196" y="4662"/>
                </a:lnTo>
                <a:lnTo>
                  <a:pt x="2196" y="4681"/>
                </a:lnTo>
                <a:lnTo>
                  <a:pt x="2169" y="4681"/>
                </a:lnTo>
                <a:lnTo>
                  <a:pt x="2096" y="4681"/>
                </a:lnTo>
                <a:lnTo>
                  <a:pt x="2096" y="4608"/>
                </a:lnTo>
                <a:lnTo>
                  <a:pt x="2087" y="4562"/>
                </a:lnTo>
                <a:lnTo>
                  <a:pt x="2087" y="4517"/>
                </a:lnTo>
                <a:lnTo>
                  <a:pt x="2069" y="4472"/>
                </a:lnTo>
                <a:lnTo>
                  <a:pt x="2060" y="4462"/>
                </a:lnTo>
                <a:lnTo>
                  <a:pt x="2024" y="4472"/>
                </a:lnTo>
                <a:lnTo>
                  <a:pt x="2006" y="4472"/>
                </a:lnTo>
                <a:lnTo>
                  <a:pt x="1988" y="4462"/>
                </a:lnTo>
                <a:lnTo>
                  <a:pt x="1960" y="4435"/>
                </a:lnTo>
                <a:lnTo>
                  <a:pt x="1933" y="4408"/>
                </a:lnTo>
                <a:lnTo>
                  <a:pt x="1906" y="4372"/>
                </a:lnTo>
                <a:lnTo>
                  <a:pt x="1897" y="4344"/>
                </a:lnTo>
                <a:lnTo>
                  <a:pt x="1906" y="4308"/>
                </a:lnTo>
                <a:lnTo>
                  <a:pt x="1897" y="4272"/>
                </a:lnTo>
                <a:lnTo>
                  <a:pt x="1861" y="4253"/>
                </a:lnTo>
                <a:lnTo>
                  <a:pt x="1833" y="4253"/>
                </a:lnTo>
                <a:lnTo>
                  <a:pt x="1797" y="4262"/>
                </a:lnTo>
                <a:lnTo>
                  <a:pt x="1770" y="4272"/>
                </a:lnTo>
                <a:lnTo>
                  <a:pt x="1752" y="4272"/>
                </a:lnTo>
                <a:lnTo>
                  <a:pt x="1733" y="4281"/>
                </a:lnTo>
                <a:lnTo>
                  <a:pt x="1697" y="4290"/>
                </a:lnTo>
                <a:lnTo>
                  <a:pt x="1679" y="4299"/>
                </a:lnTo>
                <a:lnTo>
                  <a:pt x="1670" y="4299"/>
                </a:lnTo>
                <a:lnTo>
                  <a:pt x="1652" y="4290"/>
                </a:lnTo>
                <a:lnTo>
                  <a:pt x="1634" y="4272"/>
                </a:lnTo>
                <a:lnTo>
                  <a:pt x="1615" y="4253"/>
                </a:lnTo>
                <a:lnTo>
                  <a:pt x="1625" y="4235"/>
                </a:lnTo>
                <a:lnTo>
                  <a:pt x="1615" y="4208"/>
                </a:lnTo>
                <a:lnTo>
                  <a:pt x="1588" y="4181"/>
                </a:lnTo>
                <a:lnTo>
                  <a:pt x="1570" y="4172"/>
                </a:lnTo>
                <a:lnTo>
                  <a:pt x="1543" y="4144"/>
                </a:lnTo>
                <a:lnTo>
                  <a:pt x="1507" y="4099"/>
                </a:lnTo>
                <a:lnTo>
                  <a:pt x="1525" y="4090"/>
                </a:lnTo>
                <a:lnTo>
                  <a:pt x="1543" y="4072"/>
                </a:lnTo>
                <a:lnTo>
                  <a:pt x="1561" y="4044"/>
                </a:lnTo>
                <a:lnTo>
                  <a:pt x="1552" y="4017"/>
                </a:lnTo>
                <a:lnTo>
                  <a:pt x="1543" y="3999"/>
                </a:lnTo>
                <a:lnTo>
                  <a:pt x="1507" y="4026"/>
                </a:lnTo>
                <a:lnTo>
                  <a:pt x="1488" y="4035"/>
                </a:lnTo>
                <a:lnTo>
                  <a:pt x="1470" y="4063"/>
                </a:lnTo>
                <a:lnTo>
                  <a:pt x="1461" y="4072"/>
                </a:lnTo>
                <a:lnTo>
                  <a:pt x="1461" y="4090"/>
                </a:lnTo>
                <a:lnTo>
                  <a:pt x="1470" y="4144"/>
                </a:lnTo>
                <a:lnTo>
                  <a:pt x="1470" y="4190"/>
                </a:lnTo>
                <a:lnTo>
                  <a:pt x="1470" y="4226"/>
                </a:lnTo>
                <a:lnTo>
                  <a:pt x="1443" y="4226"/>
                </a:lnTo>
                <a:lnTo>
                  <a:pt x="1416" y="4217"/>
                </a:lnTo>
                <a:lnTo>
                  <a:pt x="1398" y="4199"/>
                </a:lnTo>
                <a:lnTo>
                  <a:pt x="1389" y="4163"/>
                </a:lnTo>
                <a:lnTo>
                  <a:pt x="1380" y="4153"/>
                </a:lnTo>
                <a:lnTo>
                  <a:pt x="1352" y="4144"/>
                </a:lnTo>
                <a:lnTo>
                  <a:pt x="1216" y="4144"/>
                </a:lnTo>
                <a:lnTo>
                  <a:pt x="1180" y="4144"/>
                </a:lnTo>
                <a:lnTo>
                  <a:pt x="1144" y="4153"/>
                </a:lnTo>
                <a:lnTo>
                  <a:pt x="1107" y="4163"/>
                </a:lnTo>
                <a:lnTo>
                  <a:pt x="1071" y="4153"/>
                </a:lnTo>
                <a:lnTo>
                  <a:pt x="1035" y="4163"/>
                </a:lnTo>
                <a:lnTo>
                  <a:pt x="1017" y="4190"/>
                </a:lnTo>
                <a:lnTo>
                  <a:pt x="1007" y="4217"/>
                </a:lnTo>
                <a:lnTo>
                  <a:pt x="998" y="4244"/>
                </a:lnTo>
                <a:lnTo>
                  <a:pt x="971" y="4262"/>
                </a:lnTo>
                <a:lnTo>
                  <a:pt x="944" y="4262"/>
                </a:lnTo>
                <a:lnTo>
                  <a:pt x="926" y="4253"/>
                </a:lnTo>
                <a:lnTo>
                  <a:pt x="889" y="4262"/>
                </a:lnTo>
                <a:lnTo>
                  <a:pt x="853" y="4281"/>
                </a:lnTo>
                <a:lnTo>
                  <a:pt x="826" y="4290"/>
                </a:lnTo>
                <a:lnTo>
                  <a:pt x="799" y="4272"/>
                </a:lnTo>
                <a:lnTo>
                  <a:pt x="781" y="4253"/>
                </a:lnTo>
                <a:lnTo>
                  <a:pt x="735" y="4262"/>
                </a:lnTo>
                <a:lnTo>
                  <a:pt x="699" y="4290"/>
                </a:lnTo>
                <a:lnTo>
                  <a:pt x="672" y="4317"/>
                </a:lnTo>
                <a:lnTo>
                  <a:pt x="626" y="4353"/>
                </a:lnTo>
                <a:lnTo>
                  <a:pt x="617" y="4399"/>
                </a:lnTo>
                <a:lnTo>
                  <a:pt x="599" y="4435"/>
                </a:lnTo>
                <a:lnTo>
                  <a:pt x="572" y="4435"/>
                </a:lnTo>
                <a:lnTo>
                  <a:pt x="536" y="4435"/>
                </a:lnTo>
                <a:lnTo>
                  <a:pt x="499" y="4453"/>
                </a:lnTo>
                <a:lnTo>
                  <a:pt x="463" y="4472"/>
                </a:lnTo>
                <a:lnTo>
                  <a:pt x="408" y="4481"/>
                </a:lnTo>
                <a:lnTo>
                  <a:pt x="390" y="4462"/>
                </a:lnTo>
                <a:lnTo>
                  <a:pt x="390" y="4444"/>
                </a:lnTo>
                <a:lnTo>
                  <a:pt x="399" y="4426"/>
                </a:lnTo>
                <a:lnTo>
                  <a:pt x="408" y="4408"/>
                </a:lnTo>
                <a:lnTo>
                  <a:pt x="418" y="4381"/>
                </a:lnTo>
                <a:lnTo>
                  <a:pt x="408" y="4362"/>
                </a:lnTo>
                <a:lnTo>
                  <a:pt x="381" y="4353"/>
                </a:lnTo>
                <a:lnTo>
                  <a:pt x="363" y="4335"/>
                </a:lnTo>
                <a:lnTo>
                  <a:pt x="318" y="4335"/>
                </a:lnTo>
                <a:lnTo>
                  <a:pt x="290" y="4335"/>
                </a:lnTo>
                <a:lnTo>
                  <a:pt x="127" y="4344"/>
                </a:lnTo>
                <a:lnTo>
                  <a:pt x="154" y="4281"/>
                </a:lnTo>
                <a:lnTo>
                  <a:pt x="154" y="4262"/>
                </a:lnTo>
                <a:lnTo>
                  <a:pt x="173" y="4244"/>
                </a:lnTo>
                <a:lnTo>
                  <a:pt x="173" y="4226"/>
                </a:lnTo>
                <a:lnTo>
                  <a:pt x="182" y="4208"/>
                </a:lnTo>
                <a:lnTo>
                  <a:pt x="173" y="4190"/>
                </a:lnTo>
                <a:lnTo>
                  <a:pt x="163" y="4172"/>
                </a:lnTo>
                <a:lnTo>
                  <a:pt x="154" y="4144"/>
                </a:lnTo>
                <a:lnTo>
                  <a:pt x="145" y="4135"/>
                </a:lnTo>
                <a:lnTo>
                  <a:pt x="127" y="4117"/>
                </a:lnTo>
                <a:lnTo>
                  <a:pt x="118" y="4099"/>
                </a:lnTo>
                <a:lnTo>
                  <a:pt x="136" y="4090"/>
                </a:lnTo>
                <a:lnTo>
                  <a:pt x="154" y="4081"/>
                </a:lnTo>
                <a:lnTo>
                  <a:pt x="182" y="4090"/>
                </a:lnTo>
                <a:lnTo>
                  <a:pt x="200" y="4099"/>
                </a:lnTo>
                <a:lnTo>
                  <a:pt x="209" y="4099"/>
                </a:lnTo>
                <a:lnTo>
                  <a:pt x="227" y="4081"/>
                </a:lnTo>
                <a:lnTo>
                  <a:pt x="236" y="4053"/>
                </a:lnTo>
                <a:lnTo>
                  <a:pt x="218" y="4035"/>
                </a:lnTo>
                <a:lnTo>
                  <a:pt x="191" y="4017"/>
                </a:lnTo>
                <a:lnTo>
                  <a:pt x="173" y="3999"/>
                </a:lnTo>
                <a:lnTo>
                  <a:pt x="163" y="3963"/>
                </a:lnTo>
                <a:lnTo>
                  <a:pt x="173" y="3917"/>
                </a:lnTo>
                <a:lnTo>
                  <a:pt x="182" y="3872"/>
                </a:lnTo>
                <a:lnTo>
                  <a:pt x="209" y="3844"/>
                </a:lnTo>
                <a:lnTo>
                  <a:pt x="218" y="3817"/>
                </a:lnTo>
                <a:lnTo>
                  <a:pt x="245" y="3790"/>
                </a:lnTo>
                <a:lnTo>
                  <a:pt x="281" y="3763"/>
                </a:lnTo>
                <a:lnTo>
                  <a:pt x="345" y="3735"/>
                </a:lnTo>
                <a:lnTo>
                  <a:pt x="399" y="3708"/>
                </a:lnTo>
                <a:lnTo>
                  <a:pt x="427" y="3699"/>
                </a:lnTo>
                <a:lnTo>
                  <a:pt x="481" y="3690"/>
                </a:lnTo>
                <a:lnTo>
                  <a:pt x="499" y="3699"/>
                </a:lnTo>
                <a:lnTo>
                  <a:pt x="508" y="3708"/>
                </a:lnTo>
                <a:lnTo>
                  <a:pt x="536" y="3717"/>
                </a:lnTo>
                <a:lnTo>
                  <a:pt x="554" y="3726"/>
                </a:lnTo>
                <a:lnTo>
                  <a:pt x="581" y="3726"/>
                </a:lnTo>
                <a:lnTo>
                  <a:pt x="590" y="3708"/>
                </a:lnTo>
                <a:lnTo>
                  <a:pt x="608" y="3681"/>
                </a:lnTo>
                <a:lnTo>
                  <a:pt x="635" y="3654"/>
                </a:lnTo>
                <a:lnTo>
                  <a:pt x="644" y="3617"/>
                </a:lnTo>
                <a:lnTo>
                  <a:pt x="663" y="3563"/>
                </a:lnTo>
                <a:lnTo>
                  <a:pt x="663" y="3526"/>
                </a:lnTo>
                <a:lnTo>
                  <a:pt x="672" y="3508"/>
                </a:lnTo>
                <a:lnTo>
                  <a:pt x="699" y="3472"/>
                </a:lnTo>
                <a:lnTo>
                  <a:pt x="717" y="3435"/>
                </a:lnTo>
                <a:lnTo>
                  <a:pt x="744" y="3417"/>
                </a:lnTo>
                <a:lnTo>
                  <a:pt x="762" y="3390"/>
                </a:lnTo>
                <a:lnTo>
                  <a:pt x="799" y="3354"/>
                </a:lnTo>
                <a:lnTo>
                  <a:pt x="781" y="3326"/>
                </a:lnTo>
                <a:lnTo>
                  <a:pt x="735" y="3290"/>
                </a:lnTo>
                <a:lnTo>
                  <a:pt x="681" y="3263"/>
                </a:lnTo>
                <a:lnTo>
                  <a:pt x="644" y="3272"/>
                </a:lnTo>
                <a:lnTo>
                  <a:pt x="590" y="3272"/>
                </a:lnTo>
                <a:lnTo>
                  <a:pt x="572" y="3281"/>
                </a:lnTo>
                <a:lnTo>
                  <a:pt x="572" y="3254"/>
                </a:lnTo>
                <a:lnTo>
                  <a:pt x="563" y="3245"/>
                </a:lnTo>
                <a:lnTo>
                  <a:pt x="563" y="3235"/>
                </a:lnTo>
                <a:lnTo>
                  <a:pt x="526" y="3226"/>
                </a:lnTo>
                <a:lnTo>
                  <a:pt x="472" y="3217"/>
                </a:lnTo>
                <a:lnTo>
                  <a:pt x="427" y="3226"/>
                </a:lnTo>
                <a:lnTo>
                  <a:pt x="381" y="3226"/>
                </a:lnTo>
                <a:lnTo>
                  <a:pt x="336" y="3226"/>
                </a:lnTo>
                <a:lnTo>
                  <a:pt x="290" y="3226"/>
                </a:lnTo>
                <a:lnTo>
                  <a:pt x="227" y="3226"/>
                </a:lnTo>
                <a:lnTo>
                  <a:pt x="163" y="3226"/>
                </a:lnTo>
                <a:lnTo>
                  <a:pt x="109" y="3226"/>
                </a:lnTo>
                <a:lnTo>
                  <a:pt x="73" y="3226"/>
                </a:lnTo>
                <a:lnTo>
                  <a:pt x="36" y="3208"/>
                </a:lnTo>
                <a:lnTo>
                  <a:pt x="27" y="3199"/>
                </a:lnTo>
                <a:lnTo>
                  <a:pt x="18" y="3181"/>
                </a:lnTo>
                <a:lnTo>
                  <a:pt x="9" y="3163"/>
                </a:lnTo>
                <a:lnTo>
                  <a:pt x="0" y="3135"/>
                </a:lnTo>
                <a:lnTo>
                  <a:pt x="27" y="3045"/>
                </a:lnTo>
                <a:lnTo>
                  <a:pt x="55" y="3026"/>
                </a:lnTo>
                <a:lnTo>
                  <a:pt x="55" y="3017"/>
                </a:lnTo>
                <a:lnTo>
                  <a:pt x="55" y="2990"/>
                </a:lnTo>
                <a:lnTo>
                  <a:pt x="36" y="2963"/>
                </a:lnTo>
                <a:lnTo>
                  <a:pt x="45" y="2926"/>
                </a:lnTo>
                <a:lnTo>
                  <a:pt x="73" y="2890"/>
                </a:lnTo>
                <a:lnTo>
                  <a:pt x="100" y="2845"/>
                </a:lnTo>
                <a:lnTo>
                  <a:pt x="118" y="2817"/>
                </a:lnTo>
                <a:lnTo>
                  <a:pt x="136" y="2781"/>
                </a:lnTo>
                <a:lnTo>
                  <a:pt x="136" y="2763"/>
                </a:lnTo>
                <a:lnTo>
                  <a:pt x="136" y="2745"/>
                </a:lnTo>
                <a:lnTo>
                  <a:pt x="127" y="2708"/>
                </a:lnTo>
                <a:lnTo>
                  <a:pt x="127" y="2681"/>
                </a:lnTo>
                <a:lnTo>
                  <a:pt x="136" y="2654"/>
                </a:lnTo>
                <a:lnTo>
                  <a:pt x="145" y="2627"/>
                </a:lnTo>
                <a:lnTo>
                  <a:pt x="173" y="2617"/>
                </a:lnTo>
                <a:lnTo>
                  <a:pt x="200" y="2617"/>
                </a:lnTo>
                <a:lnTo>
                  <a:pt x="236" y="2608"/>
                </a:lnTo>
                <a:lnTo>
                  <a:pt x="281" y="2599"/>
                </a:lnTo>
                <a:lnTo>
                  <a:pt x="309" y="2599"/>
                </a:lnTo>
                <a:lnTo>
                  <a:pt x="345" y="2599"/>
                </a:lnTo>
                <a:lnTo>
                  <a:pt x="363" y="2599"/>
                </a:lnTo>
                <a:lnTo>
                  <a:pt x="381" y="2590"/>
                </a:lnTo>
                <a:lnTo>
                  <a:pt x="390" y="2563"/>
                </a:lnTo>
                <a:lnTo>
                  <a:pt x="381" y="2527"/>
                </a:lnTo>
                <a:lnTo>
                  <a:pt x="418" y="2490"/>
                </a:lnTo>
                <a:lnTo>
                  <a:pt x="445" y="2463"/>
                </a:lnTo>
                <a:lnTo>
                  <a:pt x="499" y="2445"/>
                </a:lnTo>
                <a:lnTo>
                  <a:pt x="536" y="2417"/>
                </a:lnTo>
                <a:lnTo>
                  <a:pt x="563" y="2336"/>
                </a:lnTo>
                <a:lnTo>
                  <a:pt x="572" y="2318"/>
                </a:lnTo>
                <a:lnTo>
                  <a:pt x="617" y="2308"/>
                </a:lnTo>
                <a:lnTo>
                  <a:pt x="672" y="2290"/>
                </a:lnTo>
                <a:lnTo>
                  <a:pt x="672" y="2245"/>
                </a:lnTo>
                <a:lnTo>
                  <a:pt x="672" y="2181"/>
                </a:lnTo>
                <a:lnTo>
                  <a:pt x="653" y="2118"/>
                </a:lnTo>
                <a:lnTo>
                  <a:pt x="590" y="2063"/>
                </a:lnTo>
                <a:lnTo>
                  <a:pt x="545" y="1999"/>
                </a:lnTo>
                <a:lnTo>
                  <a:pt x="536" y="1927"/>
                </a:lnTo>
                <a:lnTo>
                  <a:pt x="526" y="1890"/>
                </a:lnTo>
                <a:lnTo>
                  <a:pt x="481" y="1845"/>
                </a:lnTo>
                <a:lnTo>
                  <a:pt x="427" y="1809"/>
                </a:lnTo>
                <a:lnTo>
                  <a:pt x="418" y="1754"/>
                </a:lnTo>
                <a:lnTo>
                  <a:pt x="436" y="1672"/>
                </a:lnTo>
                <a:lnTo>
                  <a:pt x="445" y="1627"/>
                </a:lnTo>
                <a:lnTo>
                  <a:pt x="454" y="1600"/>
                </a:lnTo>
                <a:lnTo>
                  <a:pt x="445" y="1554"/>
                </a:lnTo>
                <a:lnTo>
                  <a:pt x="445" y="1554"/>
                </a:lnTo>
                <a:lnTo>
                  <a:pt x="481" y="1472"/>
                </a:lnTo>
                <a:lnTo>
                  <a:pt x="481" y="1445"/>
                </a:lnTo>
                <a:lnTo>
                  <a:pt x="490" y="1427"/>
                </a:lnTo>
                <a:lnTo>
                  <a:pt x="481" y="1409"/>
                </a:lnTo>
                <a:lnTo>
                  <a:pt x="472" y="1381"/>
                </a:lnTo>
                <a:lnTo>
                  <a:pt x="445" y="1372"/>
                </a:lnTo>
                <a:lnTo>
                  <a:pt x="408" y="1363"/>
                </a:lnTo>
                <a:lnTo>
                  <a:pt x="381" y="1345"/>
                </a:lnTo>
                <a:lnTo>
                  <a:pt x="354" y="1345"/>
                </a:lnTo>
                <a:lnTo>
                  <a:pt x="336" y="1336"/>
                </a:lnTo>
                <a:lnTo>
                  <a:pt x="327" y="1309"/>
                </a:lnTo>
                <a:lnTo>
                  <a:pt x="336" y="1272"/>
                </a:lnTo>
                <a:lnTo>
                  <a:pt x="354" y="1209"/>
                </a:lnTo>
                <a:lnTo>
                  <a:pt x="372" y="1172"/>
                </a:lnTo>
                <a:lnTo>
                  <a:pt x="381" y="1136"/>
                </a:lnTo>
                <a:lnTo>
                  <a:pt x="408" y="1081"/>
                </a:lnTo>
                <a:lnTo>
                  <a:pt x="418" y="1045"/>
                </a:lnTo>
                <a:lnTo>
                  <a:pt x="427" y="1018"/>
                </a:lnTo>
                <a:lnTo>
                  <a:pt x="418" y="991"/>
                </a:lnTo>
                <a:lnTo>
                  <a:pt x="418" y="972"/>
                </a:lnTo>
                <a:lnTo>
                  <a:pt x="399" y="963"/>
                </a:lnTo>
                <a:lnTo>
                  <a:pt x="381" y="972"/>
                </a:lnTo>
                <a:lnTo>
                  <a:pt x="363" y="981"/>
                </a:lnTo>
                <a:lnTo>
                  <a:pt x="345" y="1009"/>
                </a:lnTo>
                <a:lnTo>
                  <a:pt x="336" y="1018"/>
                </a:lnTo>
                <a:lnTo>
                  <a:pt x="318" y="1018"/>
                </a:lnTo>
                <a:lnTo>
                  <a:pt x="263" y="1009"/>
                </a:lnTo>
                <a:lnTo>
                  <a:pt x="245" y="1027"/>
                </a:lnTo>
                <a:lnTo>
                  <a:pt x="209" y="1018"/>
                </a:lnTo>
                <a:lnTo>
                  <a:pt x="163" y="1018"/>
                </a:lnTo>
                <a:lnTo>
                  <a:pt x="145" y="1009"/>
                </a:lnTo>
                <a:lnTo>
                  <a:pt x="127" y="1009"/>
                </a:lnTo>
                <a:lnTo>
                  <a:pt x="118" y="1000"/>
                </a:lnTo>
                <a:lnTo>
                  <a:pt x="109" y="981"/>
                </a:lnTo>
                <a:lnTo>
                  <a:pt x="100" y="954"/>
                </a:lnTo>
                <a:lnTo>
                  <a:pt x="73" y="927"/>
                </a:lnTo>
                <a:lnTo>
                  <a:pt x="64" y="900"/>
                </a:lnTo>
                <a:lnTo>
                  <a:pt x="64" y="872"/>
                </a:lnTo>
                <a:lnTo>
                  <a:pt x="73" y="854"/>
                </a:lnTo>
                <a:lnTo>
                  <a:pt x="91" y="836"/>
                </a:lnTo>
                <a:lnTo>
                  <a:pt x="118" y="827"/>
                </a:lnTo>
                <a:lnTo>
                  <a:pt x="145" y="827"/>
                </a:lnTo>
                <a:lnTo>
                  <a:pt x="191" y="827"/>
                </a:lnTo>
                <a:lnTo>
                  <a:pt x="236" y="827"/>
                </a:lnTo>
                <a:lnTo>
                  <a:pt x="254" y="827"/>
                </a:lnTo>
                <a:lnTo>
                  <a:pt x="281" y="827"/>
                </a:lnTo>
                <a:lnTo>
                  <a:pt x="290" y="827"/>
                </a:lnTo>
                <a:lnTo>
                  <a:pt x="309" y="818"/>
                </a:lnTo>
                <a:lnTo>
                  <a:pt x="336" y="772"/>
                </a:lnTo>
                <a:lnTo>
                  <a:pt x="336" y="727"/>
                </a:lnTo>
                <a:lnTo>
                  <a:pt x="354" y="663"/>
                </a:lnTo>
                <a:lnTo>
                  <a:pt x="363" y="609"/>
                </a:lnTo>
                <a:lnTo>
                  <a:pt x="372" y="572"/>
                </a:lnTo>
                <a:lnTo>
                  <a:pt x="399" y="536"/>
                </a:lnTo>
                <a:lnTo>
                  <a:pt x="418" y="509"/>
                </a:lnTo>
                <a:lnTo>
                  <a:pt x="445" y="482"/>
                </a:lnTo>
                <a:lnTo>
                  <a:pt x="445" y="463"/>
                </a:lnTo>
                <a:lnTo>
                  <a:pt x="445" y="436"/>
                </a:lnTo>
                <a:lnTo>
                  <a:pt x="445" y="391"/>
                </a:lnTo>
                <a:lnTo>
                  <a:pt x="445" y="354"/>
                </a:lnTo>
                <a:lnTo>
                  <a:pt x="463" y="309"/>
                </a:lnTo>
                <a:lnTo>
                  <a:pt x="472" y="291"/>
                </a:lnTo>
                <a:lnTo>
                  <a:pt x="472" y="273"/>
                </a:lnTo>
                <a:close/>
              </a:path>
            </a:pathLst>
          </a:custGeom>
          <a:gradFill rotWithShape="1">
            <a:gsLst>
              <a:gs pos="0">
                <a:srgbClr val="076D30">
                  <a:alpha val="0"/>
                </a:srgbClr>
              </a:gs>
              <a:gs pos="50000">
                <a:srgbClr val="B2F090"/>
              </a:gs>
              <a:gs pos="100000">
                <a:srgbClr val="076D30">
                  <a:alpha val="0"/>
                </a:srgbClr>
              </a:gs>
            </a:gsLst>
            <a:lin ang="2700000" scaled="1"/>
          </a:gradFill>
          <a:ln w="22225">
            <a:solidFill>
              <a:srgbClr val="8AD28D">
                <a:alpha val="92999"/>
              </a:srgb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1037104" y="2384418"/>
            <a:ext cx="8171238" cy="223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/>
            <a:r>
              <a:rPr lang="ru-RU" sz="4000" b="1" dirty="0" smtClean="0">
                <a:solidFill>
                  <a:srgbClr val="0070C0"/>
                </a:solidFill>
                <a:latin typeface="+mj-lt"/>
              </a:rPr>
              <a:t>Порядок заполнения сведений </a:t>
            </a:r>
            <a:r>
              <a:rPr lang="ru-RU" sz="4000" b="1" dirty="0">
                <a:solidFill>
                  <a:srgbClr val="0070C0"/>
                </a:solidFill>
                <a:latin typeface="+mj-lt"/>
              </a:rPr>
              <a:t>о доходах, расходах, об имуществе </a:t>
            </a:r>
            <a:br>
              <a:rPr lang="ru-RU" sz="4000" b="1" dirty="0">
                <a:solidFill>
                  <a:srgbClr val="0070C0"/>
                </a:solidFill>
                <a:latin typeface="+mj-lt"/>
              </a:rPr>
            </a:br>
            <a:r>
              <a:rPr lang="ru-RU" sz="4000" b="1" dirty="0">
                <a:solidFill>
                  <a:srgbClr val="0070C0"/>
                </a:solidFill>
                <a:latin typeface="+mj-lt"/>
              </a:rPr>
              <a:t>и обязательствах имущественного </a:t>
            </a:r>
            <a:r>
              <a:rPr lang="ru-RU" sz="4000" b="1" dirty="0" smtClean="0">
                <a:solidFill>
                  <a:srgbClr val="0070C0"/>
                </a:solidFill>
                <a:latin typeface="+mj-lt"/>
              </a:rPr>
              <a:t>характера в 2023 году</a:t>
            </a:r>
            <a:endParaRPr lang="ru-RU" altLang="ru-RU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4188" y="5858142"/>
            <a:ext cx="909637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ru-RU" altLang="ru-RU" sz="2000" b="1" dirty="0" smtClean="0">
                <a:solidFill>
                  <a:srgbClr val="005828"/>
                </a:solidFill>
                <a:latin typeface="+mj-lt"/>
              </a:rPr>
              <a:t>презентация подготовлена </a:t>
            </a:r>
            <a:br>
              <a:rPr lang="ru-RU" altLang="ru-RU" sz="2000" b="1" dirty="0" smtClean="0">
                <a:solidFill>
                  <a:srgbClr val="005828"/>
                </a:solidFill>
                <a:latin typeface="+mj-lt"/>
              </a:rPr>
            </a:br>
            <a:r>
              <a:rPr lang="ru-RU" altLang="ru-RU" sz="2000" b="1" dirty="0" smtClean="0">
                <a:solidFill>
                  <a:srgbClr val="005828"/>
                </a:solidFill>
                <a:latin typeface="+mj-lt"/>
              </a:rPr>
              <a:t>управлением профилактики коррупционных и иных правонарушений администрации Губернатора и Правительства Кировской области</a:t>
            </a:r>
          </a:p>
          <a:p>
            <a:pPr algn="ctr" eaLnBrk="1"/>
            <a:endParaRPr lang="ru-RU" altLang="ru-RU" sz="2000" b="1" dirty="0">
              <a:solidFill>
                <a:srgbClr val="005828"/>
              </a:solidFill>
              <a:latin typeface="+mj-lt"/>
            </a:endParaRPr>
          </a:p>
          <a:p>
            <a:pPr algn="ctr" eaLnBrk="1"/>
            <a:r>
              <a:rPr lang="ru-RU" altLang="ru-RU" sz="2000" b="1" dirty="0" smtClean="0">
                <a:solidFill>
                  <a:srgbClr val="005828"/>
                </a:solidFill>
                <a:latin typeface="+mj-lt"/>
              </a:rPr>
              <a:t>202</a:t>
            </a:r>
            <a:r>
              <a:rPr lang="en-US" altLang="ru-RU" sz="2000" b="1" dirty="0" smtClean="0">
                <a:solidFill>
                  <a:srgbClr val="005828"/>
                </a:solidFill>
                <a:latin typeface="+mj-lt"/>
              </a:rPr>
              <a:t>3</a:t>
            </a:r>
            <a:r>
              <a:rPr lang="ru-RU" altLang="ru-RU" sz="2000" b="1" dirty="0" smtClean="0">
                <a:solidFill>
                  <a:srgbClr val="005828"/>
                </a:solidFill>
                <a:latin typeface="+mj-lt"/>
              </a:rPr>
              <a:t> год</a:t>
            </a:r>
            <a:endParaRPr lang="ru-RU" altLang="ru-RU" sz="2000" b="1" dirty="0">
              <a:solidFill>
                <a:srgbClr val="005828"/>
              </a:solidFill>
              <a:latin typeface="+mj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93611" y="933450"/>
            <a:ext cx="8005665" cy="1076325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005828"/>
                </a:solidFill>
              </a:rPr>
              <a:t>Титульный лист</a:t>
            </a:r>
            <a:endParaRPr lang="ru-RU" dirty="0">
              <a:solidFill>
                <a:srgbClr val="005828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4460"/>
            <a:ext cx="1407886" cy="145869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380496" y="2156349"/>
            <a:ext cx="8088539" cy="16988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Муниципальные служащие представляют сведения о доходах, расходах, об имуществе и обязательствах имущественного характера </a:t>
            </a:r>
            <a:r>
              <a:rPr lang="ru-RU" sz="2400" b="1" dirty="0" smtClean="0"/>
              <a:t>в кадровую службу, которая указана в правовом акте органа местного самоуправления</a:t>
            </a:r>
            <a:r>
              <a:rPr lang="ru-RU" sz="2400" dirty="0" smtClean="0"/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216295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10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2771" y="4421874"/>
            <a:ext cx="8088539" cy="10562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Лица, замещающие муниципальные должности Кировской области, представляют сведения о доходах Губернатору Кировской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1025373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00200" y="933450"/>
            <a:ext cx="8191500" cy="40005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dirty="0">
                <a:solidFill>
                  <a:srgbClr val="005828"/>
                </a:solidFill>
              </a:rPr>
              <a:t>Где получить информацию для заполнения справки о доходах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4149" y="1434921"/>
            <a:ext cx="926867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</a:rPr>
              <a:t>Центр </a:t>
            </a:r>
            <a:r>
              <a:rPr lang="ru-RU" sz="1600" dirty="0">
                <a:solidFill>
                  <a:schemeClr val="tx1"/>
                </a:solidFill>
              </a:rPr>
              <a:t>социальной защиты населения (о мерах социальной поддержки, о получении единовременных выплат, различных пособий и т.д.);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chemeClr val="tx1"/>
                </a:solidFill>
              </a:rPr>
              <a:t>Центр занятости населения (о размере пособия по безработице, о временной занятости несовершеннолетних);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chemeClr val="tx1"/>
                </a:solidFill>
              </a:rPr>
              <a:t>ГИБДД (о зарегистрированных транспортных средствах и прицепах);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chemeClr val="tx1"/>
                </a:solidFill>
              </a:rPr>
              <a:t>Районная инспекция Гостехнадзора (о зарегистрированных снегоходах, тракторах);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chemeClr val="tx1"/>
                </a:solidFill>
              </a:rPr>
              <a:t>Служба судебных приставов (о наличии исполнительных производств, взысканных суммах в Вашу пользу, а также где Вы являетесь должником на сумму равную или превышающую 500 000 руб.);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chemeClr val="tx1"/>
                </a:solidFill>
              </a:rPr>
              <a:t>налоговые органы;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chemeClr val="tx1"/>
                </a:solidFill>
              </a:rPr>
              <a:t>отделение </a:t>
            </a:r>
            <a:r>
              <a:rPr lang="ru-RU" sz="1600" dirty="0" smtClean="0">
                <a:solidFill>
                  <a:schemeClr val="tx1"/>
                </a:solidFill>
              </a:rPr>
              <a:t>Социального фонда России </a:t>
            </a:r>
            <a:r>
              <a:rPr lang="ru-RU" sz="1600" u="sng" dirty="0">
                <a:solidFill>
                  <a:schemeClr val="tx2"/>
                </a:solidFill>
                <a:latin typeface="+mn-lt"/>
              </a:rPr>
              <a:t>https://lk.fss.ru/</a:t>
            </a:r>
            <a:r>
              <a:rPr lang="ru-RU" sz="16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(о размере полученной пенсии и иных выплатах, например, пособие на погребение, выплаты ветеранам боевых </a:t>
            </a:r>
            <a:r>
              <a:rPr lang="ru-RU" sz="1600" dirty="0" smtClean="0">
                <a:solidFill>
                  <a:schemeClr val="tx1"/>
                </a:solidFill>
              </a:rPr>
              <a:t>действий,  а также о сумме пособия по временной нетрудоспособности)</a:t>
            </a:r>
            <a:endParaRPr lang="ru-RU" sz="1600" dirty="0">
              <a:solidFill>
                <a:schemeClr val="tx1"/>
              </a:solidFill>
            </a:endParaRPr>
          </a:p>
          <a:p>
            <a:pPr marL="285750" indent="-285750" algn="ctr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</a:pPr>
            <a:r>
              <a:rPr lang="ru-RU" sz="1600" b="1" dirty="0" smtClean="0">
                <a:solidFill>
                  <a:schemeClr val="tx1"/>
                </a:solidFill>
              </a:rPr>
              <a:t>Проверяйте информацию о доходах, выплаченных пособиях по временной нетрудоспособности и счетах в банках в отношении себя и супруги </a:t>
            </a:r>
            <a:r>
              <a:rPr lang="ru-RU" sz="1600" b="1" dirty="0" smtClean="0">
                <a:solidFill>
                  <a:srgbClr val="FF0000"/>
                </a:solidFill>
              </a:rPr>
              <a:t>в личном кабинете налогоплательщика</a:t>
            </a:r>
            <a:r>
              <a:rPr lang="ru-RU" sz="1600" b="1" dirty="0" smtClean="0">
                <a:solidFill>
                  <a:schemeClr val="tx1"/>
                </a:solidFill>
              </a:rPr>
              <a:t>!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36868" y="6885285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11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6170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928812" y="884136"/>
            <a:ext cx="6372225" cy="735114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dirty="0" smtClean="0">
                <a:solidFill>
                  <a:srgbClr val="005828"/>
                </a:solidFill>
              </a:rPr>
              <a:t>Требования к оформлению справок о доходах</a:t>
            </a:r>
            <a:endParaRPr lang="ru-RU" sz="2000" dirty="0">
              <a:solidFill>
                <a:srgbClr val="005828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68695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12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3827" y="1903311"/>
            <a:ext cx="9277350" cy="446154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Дата </a:t>
            </a:r>
            <a:r>
              <a:rPr lang="ru-RU" sz="1800" dirty="0"/>
              <a:t>и время печати справки НЕ ДОЛЖНЫ </a:t>
            </a:r>
            <a:r>
              <a:rPr lang="ru-RU" sz="1800" dirty="0" smtClean="0"/>
              <a:t>ОТЛИЧАТЬСЯ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НЕ </a:t>
            </a:r>
            <a:r>
              <a:rPr lang="ru-RU" sz="1800" dirty="0"/>
              <a:t>ДОПУСКАЮТСЯ дефекты печати в виде полос, </a:t>
            </a:r>
            <a:r>
              <a:rPr lang="ru-RU" sz="1800" dirty="0" smtClean="0"/>
              <a:t>пятен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НЕ </a:t>
            </a:r>
            <a:r>
              <a:rPr lang="ru-RU" sz="1800" dirty="0"/>
              <a:t>ДОПУСКАЕТСЯ наличие подписи и пометок на линейных и двумерных </a:t>
            </a:r>
            <a:r>
              <a:rPr lang="ru-RU" sz="1800" dirty="0" smtClean="0"/>
              <a:t>штрих-кодах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НЕ </a:t>
            </a:r>
            <a:r>
              <a:rPr lang="ru-RU" sz="1800" dirty="0"/>
              <a:t>ДОПУСКАЕТСЯ осуществлять подмену листов </a:t>
            </a:r>
            <a:r>
              <a:rPr lang="ru-RU" sz="1800" dirty="0" smtClean="0"/>
              <a:t>справки </a:t>
            </a:r>
            <a:r>
              <a:rPr lang="ru-RU" sz="1800" dirty="0"/>
              <a:t>листами, напечатанными в иной момент </a:t>
            </a:r>
            <a:r>
              <a:rPr lang="ru-RU" sz="1800" dirty="0" smtClean="0"/>
              <a:t>времени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ДАТА </a:t>
            </a:r>
            <a:r>
              <a:rPr lang="ru-RU" sz="1800" dirty="0"/>
              <a:t>ЗАВЕРЕНИЯ </a:t>
            </a:r>
            <a:r>
              <a:rPr lang="ru-RU" sz="1800" dirty="0" smtClean="0"/>
              <a:t>справки и </a:t>
            </a:r>
            <a:r>
              <a:rPr lang="ru-RU" sz="1800" dirty="0"/>
              <a:t>ДАТА ПЕЧАТИ ДОЛЖНЫ </a:t>
            </a:r>
            <a:r>
              <a:rPr lang="ru-RU" sz="1800" dirty="0" smtClean="0"/>
              <a:t>СОВПАДАТЬ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ТОЛЬКО </a:t>
            </a:r>
            <a:r>
              <a:rPr lang="ru-RU" sz="1800" dirty="0"/>
              <a:t>ОДНОСТОРОННЯЯ </a:t>
            </a:r>
            <a:r>
              <a:rPr lang="ru-RU" sz="1800" dirty="0" smtClean="0"/>
              <a:t>ПЕЧАТЬ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1800" dirty="0" smtClean="0"/>
              <a:t>Предоставление справки на бумажном носителе и в электронном виде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в </a:t>
            </a:r>
            <a:r>
              <a:rPr lang="ru-RU" sz="1800" dirty="0" smtClean="0"/>
              <a:t>формате .</a:t>
            </a:r>
            <a:r>
              <a:rPr lang="en-US" sz="1800" dirty="0" smtClean="0"/>
              <a:t>XSB</a:t>
            </a:r>
            <a:endParaRPr lang="ru-RU" sz="1800" dirty="0"/>
          </a:p>
          <a:p>
            <a:pPr algn="ctr">
              <a:buSzPct val="100000"/>
            </a:pPr>
            <a:endParaRPr lang="ru-RU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0830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928812" y="1198461"/>
            <a:ext cx="6372225" cy="735114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005828"/>
                </a:solidFill>
              </a:rPr>
              <a:t>Пример заполнения справки о доходах служащего и членов его семьи</a:t>
            </a:r>
            <a:endParaRPr lang="ru-RU" dirty="0">
              <a:solidFill>
                <a:srgbClr val="005828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68695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13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179" y="2363313"/>
            <a:ext cx="9277350" cy="35196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2000" dirty="0" smtClean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размещен в р</a:t>
            </a:r>
            <a:r>
              <a:rPr lang="ru-RU" sz="2400" dirty="0" smtClean="0">
                <a:solidFill>
                  <a:schemeClr val="tx1"/>
                </a:solidFill>
              </a:rPr>
              <a:t>азделе «Противодействие коррупции/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Методические материалы/</a:t>
            </a:r>
          </a:p>
          <a:p>
            <a:pPr algn="ctr"/>
            <a:r>
              <a:rPr lang="ru-RU" sz="2400" dirty="0" smtClean="0"/>
              <a:t>Заполнение сведений о доходах, расходах, об имуществе и обязательствах имущественного характера в 2023 году </a:t>
            </a:r>
          </a:p>
          <a:p>
            <a:pPr algn="ctr"/>
            <a:r>
              <a:rPr lang="ru-RU" sz="2400" dirty="0" smtClean="0"/>
              <a:t>(за отчетный 2022 год)</a:t>
            </a:r>
            <a:r>
              <a:rPr lang="ru-RU" sz="2400" dirty="0" smtClean="0">
                <a:solidFill>
                  <a:schemeClr val="tx1"/>
                </a:solidFill>
              </a:rPr>
              <a:t>»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на официальном информационном сайте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Правительства Кировской </a:t>
            </a:r>
            <a:r>
              <a:rPr lang="ru-RU" sz="2400" dirty="0" smtClean="0">
                <a:solidFill>
                  <a:schemeClr val="tx1"/>
                </a:solidFill>
              </a:rPr>
              <a:t>области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hlinkClick r:id="rId3"/>
              </a:rPr>
              <a:t>https://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www.kirovreg.ru/power/korrup/Zapolnenie_2022.php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86929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28774" y="888803"/>
            <a:ext cx="7793132" cy="603644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dirty="0" smtClean="0">
                <a:solidFill>
                  <a:srgbClr val="005828"/>
                </a:solidFill>
              </a:rPr>
              <a:t>Основные причины представления неполных </a:t>
            </a:r>
            <a:br>
              <a:rPr lang="ru-RU" sz="2000" dirty="0" smtClean="0">
                <a:solidFill>
                  <a:srgbClr val="005828"/>
                </a:solidFill>
              </a:rPr>
            </a:br>
            <a:r>
              <a:rPr lang="ru-RU" sz="2000" dirty="0" smtClean="0">
                <a:solidFill>
                  <a:srgbClr val="005828"/>
                </a:solidFill>
              </a:rPr>
              <a:t>и недостоверных сведений о доходах</a:t>
            </a:r>
            <a:endParaRPr lang="ru-RU" sz="2000" b="0" dirty="0">
              <a:solidFill>
                <a:srgbClr val="005828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0189" y="1730468"/>
            <a:ext cx="6139267" cy="5093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SzPct val="100000"/>
            </a:pPr>
            <a:endParaRPr lang="ru-RU" sz="500" b="1" dirty="0" smtClean="0">
              <a:solidFill>
                <a:srgbClr val="00B050"/>
              </a:solidFill>
            </a:endParaRPr>
          </a:p>
          <a:p>
            <a:pPr marL="285750" indent="-285750" algn="just">
              <a:lnSpc>
                <a:spcPct val="120000"/>
              </a:lnSpc>
              <a:buSzPct val="100000"/>
              <a:buFont typeface="Wingdings" panose="05000000000000000000" pitchFamily="2" charset="2"/>
              <a:buChar char="v"/>
            </a:pPr>
            <a:r>
              <a:rPr lang="ru-RU" sz="1800" dirty="0" smtClean="0">
                <a:solidFill>
                  <a:schemeClr val="tx1"/>
                </a:solidFill>
              </a:rPr>
              <a:t>Собственная невнимательность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216295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14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0398" y="4779428"/>
            <a:ext cx="6948620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SzPct val="100000"/>
            </a:pPr>
            <a:r>
              <a:rPr lang="ru-RU" sz="1800" dirty="0" smtClean="0">
                <a:solidFill>
                  <a:srgbClr val="C00000"/>
                </a:solidFill>
              </a:rPr>
              <a:t>Для указания полной и достоверной информации необходимо пользоваться </a:t>
            </a:r>
            <a:r>
              <a:rPr lang="ru-RU" sz="1800" b="1" dirty="0" smtClean="0">
                <a:solidFill>
                  <a:srgbClr val="C00000"/>
                </a:solidFill>
              </a:rPr>
              <a:t>официальными документами!</a:t>
            </a:r>
          </a:p>
          <a:p>
            <a:pPr algn="ctr">
              <a:lnSpc>
                <a:spcPct val="110000"/>
              </a:lnSpc>
              <a:buSzPct val="100000"/>
            </a:pPr>
            <a:endParaRPr lang="ru-RU" sz="1800" b="1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24586"/>
            <a:ext cx="2305938" cy="307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970189" y="2546536"/>
            <a:ext cx="8983436" cy="6588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SzPct val="100000"/>
            </a:pPr>
            <a:endParaRPr lang="ru-RU" sz="500" b="1" dirty="0" smtClean="0">
              <a:solidFill>
                <a:srgbClr val="00B050"/>
              </a:solidFill>
            </a:endParaRPr>
          </a:p>
          <a:p>
            <a:pPr marL="285750" lvl="0" indent="-285750">
              <a:buSzPct val="100000"/>
              <a:buFont typeface="Wingdings" panose="05000000000000000000" pitchFamily="2" charset="2"/>
              <a:buChar char="v"/>
            </a:pPr>
            <a:r>
              <a:rPr lang="ru-RU" sz="1800" dirty="0"/>
              <a:t>Пренебрежительное отношение к исполнению </a:t>
            </a:r>
            <a:r>
              <a:rPr lang="ru-RU" sz="1800" dirty="0" smtClean="0"/>
              <a:t>обязанности </a:t>
            </a:r>
            <a:r>
              <a:rPr lang="ru-RU" sz="1800" dirty="0"/>
              <a:t>по представлению сведений о доходах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70190" y="3397342"/>
            <a:ext cx="8983436" cy="4179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SzPct val="100000"/>
            </a:pPr>
            <a:endParaRPr lang="ru-RU" sz="500" b="1" dirty="0" smtClean="0">
              <a:solidFill>
                <a:srgbClr val="00B050"/>
              </a:solidFill>
            </a:endParaRPr>
          </a:p>
          <a:p>
            <a:pPr marL="285750" lvl="0" indent="-285750">
              <a:buSzPct val="100000"/>
              <a:buFont typeface="Wingdings" panose="05000000000000000000" pitchFamily="2" charset="2"/>
              <a:buChar char="v"/>
            </a:pPr>
            <a:r>
              <a:rPr lang="ru-RU" sz="1800" dirty="0"/>
              <a:t>Отсутствие достоверной информации об источниках доходов членов семьи</a:t>
            </a:r>
          </a:p>
        </p:txBody>
      </p:sp>
    </p:spTree>
    <p:extLst>
      <p:ext uri="{BB962C8B-B14F-4D97-AF65-F5344CB8AC3E}">
        <p14:creationId xmlns:p14="http://schemas.microsoft.com/office/powerpoint/2010/main" val="5474385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3951" y="1406655"/>
            <a:ext cx="8220074" cy="2287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endParaRPr lang="ru-RU" sz="2000" dirty="0">
              <a:solidFill>
                <a:schemeClr val="tx1"/>
              </a:solidFill>
            </a:endParaRPr>
          </a:p>
          <a:p>
            <a:pPr algn="ctr"/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endParaRPr lang="ru-RU" sz="2000" dirty="0">
              <a:solidFill>
                <a:schemeClr val="tx1"/>
              </a:solidFill>
            </a:endParaRPr>
          </a:p>
          <a:p>
            <a:pPr algn="ctr"/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r>
              <a:rPr lang="ru-RU" sz="4800" dirty="0" smtClean="0">
                <a:solidFill>
                  <a:schemeClr val="tx1"/>
                </a:solidFill>
                <a:latin typeface="+mj-lt"/>
              </a:rPr>
              <a:t>Спасибо за внимание!</a:t>
            </a:r>
            <a:endParaRPr lang="ru-RU" sz="4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91933" y="7083465"/>
            <a:ext cx="441146" cy="36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49263" rtl="0" eaLnBrk="1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buNone/>
              <a:tabLst/>
              <a:defRPr/>
            </a:pPr>
            <a:fld id="{2D0185CB-11D6-4F0C-A665-37654181B024}" type="slidenum">
              <a:rPr lang="ru-RU" sz="2000" b="1">
                <a:solidFill>
                  <a:srgbClr val="00B0F0"/>
                </a:solidFill>
                <a:latin typeface="+mj-lt"/>
              </a:rPr>
              <a:pPr marL="0" marR="0" lvl="0" indent="0" algn="l" defTabSz="449263" rtl="0" eaLnBrk="1" fontAlgn="base" latinLnBrk="0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pitchFamily="2" charset="0"/>
                <a:buNone/>
                <a:tabLst/>
                <a:defRPr/>
              </a:pPr>
              <a:t>15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8619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73523" y="963109"/>
            <a:ext cx="7725069" cy="1275123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007033"/>
                </a:solidFill>
              </a:rPr>
              <a:t>Представление сведений о доходах, </a:t>
            </a:r>
            <a:br>
              <a:rPr lang="ru-RU" dirty="0" smtClean="0">
                <a:solidFill>
                  <a:srgbClr val="007033"/>
                </a:solidFill>
              </a:rPr>
            </a:br>
            <a:r>
              <a:rPr lang="ru-RU" dirty="0" smtClean="0">
                <a:solidFill>
                  <a:srgbClr val="007033"/>
                </a:solidFill>
              </a:rPr>
              <a:t>расходах, об имуществе и обязательствах имущественного характера</a:t>
            </a:r>
            <a:endParaRPr lang="ru-RU" b="0" dirty="0">
              <a:solidFill>
                <a:srgbClr val="007033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36868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2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1999" y="3143250"/>
            <a:ext cx="9220201" cy="373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buSzPct val="100000"/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465924" y="2502610"/>
            <a:ext cx="7691723" cy="3052028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Программный комплекс «Справки БК»</a:t>
            </a:r>
          </a:p>
          <a:p>
            <a:pPr algn="ctr"/>
            <a:r>
              <a:rPr lang="ru-RU" dirty="0"/>
              <a:t> </a:t>
            </a:r>
            <a:r>
              <a:rPr lang="ru-RU" dirty="0" smtClean="0"/>
              <a:t>версия 2.5.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ru-RU" dirty="0"/>
              <a:t>от </a:t>
            </a:r>
            <a:r>
              <a:rPr lang="en-US" dirty="0" smtClean="0"/>
              <a:t>28</a:t>
            </a:r>
            <a:r>
              <a:rPr lang="ru-RU" dirty="0" smtClean="0"/>
              <a:t>.12.2022</a:t>
            </a:r>
            <a:endParaRPr lang="ru-RU" dirty="0"/>
          </a:p>
          <a:p>
            <a:pPr algn="ctr"/>
            <a:r>
              <a:rPr lang="ru-RU" dirty="0"/>
              <a:t> </a:t>
            </a:r>
          </a:p>
          <a:p>
            <a:pPr algn="ctr"/>
            <a:r>
              <a:rPr lang="ru-RU" dirty="0"/>
              <a:t> </a:t>
            </a:r>
            <a:r>
              <a:rPr lang="en-US" u="sng" dirty="0"/>
              <a:t>http://</a:t>
            </a:r>
            <a:r>
              <a:rPr lang="en-US" u="sng" dirty="0" smtClean="0"/>
              <a:t>www.kremlin.ru/structure/additional/12</a:t>
            </a:r>
            <a:endParaRPr lang="ru-RU" u="sng" dirty="0" smtClean="0"/>
          </a:p>
          <a:p>
            <a:pPr algn="ctr"/>
            <a:r>
              <a:rPr lang="ru-RU" u="sng" dirty="0" smtClean="0"/>
              <a:t> </a:t>
            </a:r>
          </a:p>
          <a:p>
            <a:pPr algn="ctr"/>
            <a:r>
              <a:rPr lang="en-US" u="sng" dirty="0"/>
              <a:t>https://www.kirovreg.ru/power/gs/forms.php</a:t>
            </a:r>
            <a:r>
              <a:rPr lang="ru-RU" sz="1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529079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518615"/>
            <a:ext cx="9069387" cy="1665027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Заголовок 1"/>
          <p:cNvSpPr txBox="1">
            <a:spLocks noGrp="1"/>
          </p:cNvSpPr>
          <p:nvPr>
            <p:ph type="body" sz="half" idx="1"/>
          </p:nvPr>
        </p:nvSpPr>
        <p:spPr bwMode="auto">
          <a:xfrm>
            <a:off x="1282890" y="2620367"/>
            <a:ext cx="8120417" cy="333005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ru-RU" sz="2000" dirty="0" smtClean="0"/>
              <a:t>Федеральный закон от 06.02.2023 № 12-ФЗ «О внесении изменений в Федеральный закон «Об общих принципах организации публичной власти в субъектах Российской Федерации» и отдельные законодательные акты Российской Федерации» 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>
                <a:solidFill>
                  <a:srgbClr val="0F2AB1"/>
                </a:solidFill>
              </a:rPr>
              <a:t>Вступает в силу с 01.03.2023</a:t>
            </a:r>
            <a:endParaRPr lang="ru-RU" sz="2000" kern="0" dirty="0" smtClean="0">
              <a:solidFill>
                <a:srgbClr val="0F2AB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92074" y="1206374"/>
            <a:ext cx="7888406" cy="1056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33"/>
                </a:solidFill>
                <a:latin typeface="+mn-lt"/>
              </a:rPr>
              <a:t>Представление сведений о доходах </a:t>
            </a:r>
            <a:br>
              <a:rPr lang="ru-RU" sz="2400" b="1" dirty="0" smtClean="0">
                <a:solidFill>
                  <a:srgbClr val="007033"/>
                </a:solidFill>
                <a:latin typeface="+mn-lt"/>
              </a:rPr>
            </a:br>
            <a:r>
              <a:rPr lang="ru-RU" sz="2400" b="1" dirty="0" smtClean="0">
                <a:solidFill>
                  <a:srgbClr val="007033"/>
                </a:solidFill>
                <a:latin typeface="+mn-lt"/>
              </a:rPr>
              <a:t>депутатами, осуществляющими свои полномочия </a:t>
            </a:r>
            <a:br>
              <a:rPr lang="ru-RU" sz="2400" b="1" dirty="0" smtClean="0">
                <a:solidFill>
                  <a:srgbClr val="007033"/>
                </a:solidFill>
                <a:latin typeface="+mn-lt"/>
              </a:rPr>
            </a:br>
            <a:r>
              <a:rPr lang="ru-RU" sz="2400" b="1" dirty="0" smtClean="0">
                <a:solidFill>
                  <a:srgbClr val="007033"/>
                </a:solidFill>
                <a:latin typeface="+mn-lt"/>
              </a:rPr>
              <a:t>на непостоянной основе</a:t>
            </a:r>
            <a:endParaRPr lang="ru-RU" sz="2400" b="1" dirty="0">
              <a:solidFill>
                <a:srgbClr val="007033"/>
              </a:solidFill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37731" y="987046"/>
            <a:ext cx="7929350" cy="950936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007033"/>
                </a:solidFill>
              </a:rPr>
              <a:t>Представление сведений о доходах </a:t>
            </a:r>
            <a:br>
              <a:rPr lang="ru-RU" dirty="0" smtClean="0">
                <a:solidFill>
                  <a:srgbClr val="007033"/>
                </a:solidFill>
              </a:rPr>
            </a:br>
            <a:r>
              <a:rPr lang="ru-RU" dirty="0" smtClean="0">
                <a:solidFill>
                  <a:srgbClr val="007033"/>
                </a:solidFill>
              </a:rPr>
              <a:t>депутатами, осуществляющими свои полномочия </a:t>
            </a:r>
            <a:br>
              <a:rPr lang="ru-RU" dirty="0" smtClean="0">
                <a:solidFill>
                  <a:srgbClr val="007033"/>
                </a:solidFill>
              </a:rPr>
            </a:br>
            <a:r>
              <a:rPr lang="ru-RU" dirty="0" smtClean="0">
                <a:solidFill>
                  <a:srgbClr val="007033"/>
                </a:solidFill>
              </a:rPr>
              <a:t>на непостоянной основе</a:t>
            </a:r>
            <a:endParaRPr lang="ru-RU" dirty="0">
              <a:solidFill>
                <a:srgbClr val="007033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68695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4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651" y="2138222"/>
            <a:ext cx="8325133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buSzPct val="100000"/>
            </a:pPr>
            <a:r>
              <a:rPr lang="ru-RU" sz="2000" b="1" dirty="0" smtClean="0"/>
              <a:t>Депутаты, осуществляющие полномочия на </a:t>
            </a:r>
            <a:r>
              <a:rPr lang="ru-RU" sz="2000" b="1" dirty="0" smtClean="0">
                <a:solidFill>
                  <a:schemeClr val="tx2"/>
                </a:solidFill>
              </a:rPr>
              <a:t>непостоянной основе, </a:t>
            </a:r>
            <a:r>
              <a:rPr lang="ru-RU" sz="2000" b="1" dirty="0" smtClean="0"/>
              <a:t>представляют сведения о доходах </a:t>
            </a:r>
            <a:r>
              <a:rPr lang="ru-RU" sz="2000" b="1" u="sng" dirty="0" smtClean="0"/>
              <a:t>ТОЛЬКО</a:t>
            </a:r>
            <a:r>
              <a:rPr lang="ru-RU" sz="2000" b="1" dirty="0" smtClean="0"/>
              <a:t> в случае совершения в течение </a:t>
            </a:r>
            <a:r>
              <a:rPr lang="ru-RU" sz="2000" b="1" u="sng" dirty="0" smtClean="0"/>
              <a:t>отчетного года </a:t>
            </a:r>
            <a:r>
              <a:rPr lang="ru-RU" sz="2000" b="1" dirty="0" smtClean="0"/>
              <a:t>сделок по приобретению земельного участка, другого объекта недвижимости, транспортного средства, ценных бумаг, акций на общую сумму, превышающую общий доход данного лица и его супруги (супруга) за </a:t>
            </a:r>
            <a:r>
              <a:rPr lang="ru-RU" sz="2000" b="1" u="sng" dirty="0" smtClean="0"/>
              <a:t>три последних года</a:t>
            </a:r>
            <a:r>
              <a:rPr lang="ru-RU" sz="2000" b="1" dirty="0" smtClean="0"/>
              <a:t>, предшествующих отчетному периоду. В иных случаях представляется </a:t>
            </a:r>
            <a:r>
              <a:rPr lang="ru-RU" sz="2000" b="1" dirty="0" smtClean="0">
                <a:solidFill>
                  <a:schemeClr val="tx2"/>
                </a:solidFill>
              </a:rPr>
              <a:t>только уведомление об отсутствии таких сделок</a:t>
            </a:r>
          </a:p>
        </p:txBody>
      </p:sp>
      <p:sp>
        <p:nvSpPr>
          <p:cNvPr id="7" name="Стрелка вправо 6"/>
          <p:cNvSpPr/>
          <p:nvPr/>
        </p:nvSpPr>
        <p:spPr bwMode="auto">
          <a:xfrm>
            <a:off x="1624084" y="5830295"/>
            <a:ext cx="2169993" cy="911769"/>
          </a:xfrm>
          <a:prstGeom prst="right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buNone/>
              <a:tabLst/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2019+2020+2021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Стрелка влево 7"/>
          <p:cNvSpPr/>
          <p:nvPr/>
        </p:nvSpPr>
        <p:spPr bwMode="auto">
          <a:xfrm>
            <a:off x="4540226" y="6081503"/>
            <a:ext cx="1519238" cy="909137"/>
          </a:xfrm>
          <a:prstGeom prst="left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</a:rPr>
              <a:t>2022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98977" y="5412528"/>
            <a:ext cx="2262189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0000"/>
              </a:lnSpc>
              <a:buSzPct val="100000"/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расчетный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</a:rPr>
              <a:t> период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34623" y="5593769"/>
            <a:ext cx="1433512" cy="373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SzPct val="100000"/>
            </a:pP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</a:rPr>
              <a:t>год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сделки</a:t>
            </a:r>
          </a:p>
        </p:txBody>
      </p:sp>
    </p:spTree>
    <p:extLst>
      <p:ext uri="{BB962C8B-B14F-4D97-AF65-F5344CB8AC3E}">
        <p14:creationId xmlns:p14="http://schemas.microsoft.com/office/powerpoint/2010/main" val="879245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416" y="1080637"/>
            <a:ext cx="6018662" cy="57074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5828"/>
                </a:solidFill>
              </a:rPr>
              <a:t>Сроки представления сведений о доходах</a:t>
            </a:r>
            <a:endParaRPr lang="ru-RU" dirty="0">
              <a:solidFill>
                <a:srgbClr val="005828"/>
              </a:solidFill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idx="1"/>
          </p:nvPr>
        </p:nvSpPr>
        <p:spPr bwMode="auto">
          <a:xfrm>
            <a:off x="2088107" y="2047164"/>
            <a:ext cx="7451678" cy="4039737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ru-RU" sz="2000" kern="0" dirty="0" smtClean="0">
                <a:solidFill>
                  <a:schemeClr val="tx1"/>
                </a:solidFill>
              </a:rPr>
              <a:t>для </a:t>
            </a:r>
            <a:r>
              <a:rPr lang="ru-RU" sz="2000" kern="0" dirty="0">
                <a:solidFill>
                  <a:schemeClr val="tx1"/>
                </a:solidFill>
              </a:rPr>
              <a:t>лиц, замещающих </a:t>
            </a:r>
            <a:r>
              <a:rPr lang="ru-RU" sz="2000" kern="0" dirty="0" smtClean="0">
                <a:solidFill>
                  <a:schemeClr val="tx1"/>
                </a:solidFill>
              </a:rPr>
              <a:t>муниципальные </a:t>
            </a:r>
          </a:p>
          <a:p>
            <a:pPr algn="ctr">
              <a:buNone/>
            </a:pPr>
            <a:r>
              <a:rPr lang="ru-RU" sz="2000" kern="0" dirty="0" smtClean="0">
                <a:solidFill>
                  <a:schemeClr val="tx1"/>
                </a:solidFill>
              </a:rPr>
              <a:t>должности </a:t>
            </a:r>
            <a:r>
              <a:rPr lang="ru-RU" sz="2000" kern="0" dirty="0">
                <a:solidFill>
                  <a:schemeClr val="tx1"/>
                </a:solidFill>
              </a:rPr>
              <a:t>Кировской области, – </a:t>
            </a:r>
          </a:p>
          <a:p>
            <a:pPr algn="ctr">
              <a:buNone/>
            </a:pP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ежегодно, не позднее 1 апреля</a:t>
            </a:r>
            <a:r>
              <a:rPr lang="ru-RU" sz="2000" kern="0" dirty="0">
                <a:solidFill>
                  <a:schemeClr val="tx1"/>
                </a:solidFill>
              </a:rPr>
              <a:t> </a:t>
            </a:r>
            <a:endParaRPr lang="ru-RU" sz="2000" kern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ru-RU" sz="2000" kern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000" kern="0" dirty="0" smtClean="0">
                <a:solidFill>
                  <a:schemeClr val="tx1"/>
                </a:solidFill>
              </a:rPr>
              <a:t>для муниципальных служащих и руководителей подведомственных учреждений, а также для </a:t>
            </a:r>
            <a:r>
              <a:rPr lang="ru-RU" sz="2000" dirty="0" smtClean="0"/>
              <a:t>лиц, замещающих должность главы местной администрации по контракту </a:t>
            </a:r>
            <a:r>
              <a:rPr lang="ru-RU" sz="2000" kern="0" dirty="0" smtClean="0">
                <a:solidFill>
                  <a:schemeClr val="tx1"/>
                </a:solidFill>
              </a:rPr>
              <a:t>–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ежегодно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позднее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30 апреля</a:t>
            </a:r>
            <a:r>
              <a:rPr lang="ru-RU" sz="2000" kern="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 descr="C:\Users\user\Desktop\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/>
          <a:srcRect l="16955" r="16665"/>
          <a:stretch>
            <a:fillRect/>
          </a:stretch>
        </p:blipFill>
        <p:spPr bwMode="auto">
          <a:xfrm>
            <a:off x="286603" y="2811439"/>
            <a:ext cx="1721143" cy="259288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1003" y="1094285"/>
            <a:ext cx="7292998" cy="4752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5828"/>
                </a:solidFill>
                <a:latin typeface="+mn-lt"/>
              </a:rPr>
              <a:t>Представление сведений о доходах</a:t>
            </a:r>
            <a:endParaRPr lang="ru-RU" dirty="0">
              <a:solidFill>
                <a:srgbClr val="005828"/>
              </a:solidFill>
              <a:latin typeface="+mn-lt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982638" y="1555845"/>
          <a:ext cx="8707271" cy="5404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81259" y="885629"/>
            <a:ext cx="8005665" cy="1286071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rgbClr val="005828"/>
                </a:solidFill>
              </a:rPr>
              <a:t>Невозможность по объективным </a:t>
            </a:r>
            <a:r>
              <a:rPr lang="ru-RU" dirty="0" smtClean="0">
                <a:solidFill>
                  <a:srgbClr val="005828"/>
                </a:solidFill>
              </a:rPr>
              <a:t/>
            </a:r>
            <a:br>
              <a:rPr lang="ru-RU" dirty="0" smtClean="0">
                <a:solidFill>
                  <a:srgbClr val="005828"/>
                </a:solidFill>
              </a:rPr>
            </a:br>
            <a:r>
              <a:rPr lang="ru-RU" dirty="0" smtClean="0">
                <a:solidFill>
                  <a:srgbClr val="005828"/>
                </a:solidFill>
              </a:rPr>
              <a:t>причинам </a:t>
            </a:r>
            <a:r>
              <a:rPr lang="ru-RU" dirty="0">
                <a:solidFill>
                  <a:srgbClr val="005828"/>
                </a:solidFill>
              </a:rPr>
              <a:t>представить сведения </a:t>
            </a:r>
            <a:r>
              <a:rPr lang="ru-RU" dirty="0" smtClean="0">
                <a:solidFill>
                  <a:srgbClr val="005828"/>
                </a:solidFill>
              </a:rPr>
              <a:t/>
            </a:r>
            <a:br>
              <a:rPr lang="ru-RU" dirty="0" smtClean="0">
                <a:solidFill>
                  <a:srgbClr val="005828"/>
                </a:solidFill>
              </a:rPr>
            </a:br>
            <a:r>
              <a:rPr lang="ru-RU" dirty="0" smtClean="0">
                <a:solidFill>
                  <a:srgbClr val="005828"/>
                </a:solidFill>
              </a:rPr>
              <a:t>о </a:t>
            </a:r>
            <a:r>
              <a:rPr lang="ru-RU" dirty="0">
                <a:solidFill>
                  <a:srgbClr val="005828"/>
                </a:solidFill>
              </a:rPr>
              <a:t>доходах в отношении членов </a:t>
            </a:r>
            <a:r>
              <a:rPr lang="ru-RU" dirty="0" smtClean="0">
                <a:solidFill>
                  <a:srgbClr val="005828"/>
                </a:solidFill>
              </a:rPr>
              <a:t>семьи</a:t>
            </a:r>
            <a:endParaRPr lang="ru-RU" b="0" dirty="0">
              <a:solidFill>
                <a:srgbClr val="005828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" y="2736475"/>
            <a:ext cx="1407886" cy="145869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493611" y="2494373"/>
            <a:ext cx="807720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FF0000"/>
                </a:solidFill>
                <a:latin typeface="+mn-lt"/>
              </a:rPr>
              <a:t>Заявление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 о невозможности представить сведения –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только </a:t>
            </a:r>
            <a:r>
              <a:rPr lang="ru-RU" sz="2000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+mn-lt"/>
              </a:rPr>
            </a:br>
            <a:r>
              <a:rPr lang="ru-RU" sz="2000" dirty="0" smtClean="0">
                <a:solidFill>
                  <a:srgbClr val="FF0000"/>
                </a:solidFill>
                <a:latin typeface="+mn-lt"/>
              </a:rPr>
              <a:t>в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отношении супруги и несовершеннолетних </a:t>
            </a:r>
            <a:r>
              <a:rPr lang="ru-RU" sz="2000" dirty="0" smtClean="0">
                <a:solidFill>
                  <a:srgbClr val="FF0000"/>
                </a:solidFill>
                <a:latin typeface="+mn-lt"/>
              </a:rPr>
              <a:t>детей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</a:t>
            </a:r>
            <a:br>
              <a:rPr lang="ru-RU" sz="2000" dirty="0" smtClean="0">
                <a:solidFill>
                  <a:schemeClr val="tx1"/>
                </a:solidFill>
                <a:latin typeface="+mn-lt"/>
              </a:rPr>
            </a:br>
            <a:endParaRPr lang="ru-RU" sz="2000" dirty="0" smtClean="0">
              <a:solidFill>
                <a:schemeClr val="tx1"/>
              </a:solidFill>
              <a:latin typeface="+mn-lt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FF0000"/>
                </a:solidFill>
                <a:latin typeface="+mn-lt"/>
              </a:rPr>
              <a:t>Предпринять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исчерпывающие меры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для исполнения обязанности 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по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представлению сведений (приложить подтверждающие 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документы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– 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официальные письма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, запросы в организации, ответы из 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организаций и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т.д.)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rgbClr val="FF0000"/>
                </a:solidFill>
                <a:latin typeface="+mn-lt"/>
              </a:rPr>
              <a:t>Личные неприязненные отношения, нежелание супруга представлять сведения или афишировать свои доходы </a:t>
            </a:r>
            <a:r>
              <a:rPr lang="ru-RU" sz="2000" dirty="0" smtClean="0">
                <a:solidFill>
                  <a:srgbClr val="FF0000"/>
                </a:solidFill>
                <a:latin typeface="+mn-lt"/>
              </a:rPr>
              <a:t>– не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являются объективной </a:t>
            </a:r>
            <a:r>
              <a:rPr lang="ru-RU" sz="2000" dirty="0" smtClean="0">
                <a:solidFill>
                  <a:srgbClr val="FF0000"/>
                </a:solidFill>
                <a:latin typeface="+mn-lt"/>
              </a:rPr>
              <a:t>причиной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6295" y="6885930"/>
            <a:ext cx="441146" cy="429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20000"/>
              </a:lnSpc>
            </a:pPr>
            <a:fld id="{E11FDC97-7B10-4F86-8386-6B11CD16AFFC}" type="slidenum">
              <a:rPr lang="ru-RU" sz="2000" b="1">
                <a:solidFill>
                  <a:srgbClr val="00B0F0"/>
                </a:solidFill>
                <a:latin typeface="+mj-lt"/>
              </a:rPr>
              <a:pPr lvl="0" algn="just">
                <a:lnSpc>
                  <a:spcPct val="120000"/>
                </a:lnSpc>
              </a:pPr>
              <a:t>7</a:t>
            </a:fld>
            <a:endParaRPr lang="ru-RU" sz="2000" b="1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88120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79979" y="1217115"/>
            <a:ext cx="7518613" cy="382588"/>
          </a:xfrm>
        </p:spPr>
        <p:txBody>
          <a:bodyPr/>
          <a:lstStyle/>
          <a:p>
            <a:pPr algn="ctr"/>
            <a:r>
              <a:rPr lang="ru-RU" dirty="0" smtClean="0"/>
              <a:t>	</a:t>
            </a:r>
            <a:r>
              <a:rPr lang="ru-RU" dirty="0" smtClean="0">
                <a:solidFill>
                  <a:srgbClr val="005828"/>
                </a:solidFill>
                <a:latin typeface="+mn-lt"/>
              </a:rPr>
              <a:t>Представление уточненных сведений</a:t>
            </a:r>
            <a:endParaRPr lang="ru-RU" dirty="0">
              <a:solidFill>
                <a:srgbClr val="005828"/>
              </a:solidFill>
              <a:latin typeface="+mn-lt"/>
            </a:endParaRPr>
          </a:p>
        </p:txBody>
      </p:sp>
      <p:sp>
        <p:nvSpPr>
          <p:cNvPr id="7" name="Заголовок 1"/>
          <p:cNvSpPr txBox="1">
            <a:spLocks noGrp="1"/>
          </p:cNvSpPr>
          <p:nvPr>
            <p:ph idx="1"/>
          </p:nvPr>
        </p:nvSpPr>
        <p:spPr bwMode="auto">
          <a:xfrm>
            <a:off x="3493827" y="2074461"/>
            <a:ext cx="5909480" cy="3998794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ru-RU" sz="2000" kern="0" dirty="0" smtClean="0">
                <a:solidFill>
                  <a:schemeClr val="tx1"/>
                </a:solidFill>
              </a:rPr>
              <a:t>для </a:t>
            </a:r>
            <a:r>
              <a:rPr lang="ru-RU" sz="2000" kern="0" dirty="0">
                <a:solidFill>
                  <a:schemeClr val="tx1"/>
                </a:solidFill>
              </a:rPr>
              <a:t>лиц, замещающих </a:t>
            </a:r>
            <a:r>
              <a:rPr lang="ru-RU" sz="2000" kern="0" dirty="0" smtClean="0">
                <a:solidFill>
                  <a:schemeClr val="tx1"/>
                </a:solidFill>
              </a:rPr>
              <a:t>муниципальные </a:t>
            </a:r>
          </a:p>
          <a:p>
            <a:pPr algn="ctr">
              <a:buNone/>
            </a:pPr>
            <a:r>
              <a:rPr lang="ru-RU" sz="2000" kern="0" dirty="0" smtClean="0">
                <a:solidFill>
                  <a:schemeClr val="tx1"/>
                </a:solidFill>
              </a:rPr>
              <a:t>должности </a:t>
            </a:r>
            <a:r>
              <a:rPr lang="ru-RU" sz="2000" kern="0" dirty="0">
                <a:solidFill>
                  <a:schemeClr val="tx1"/>
                </a:solidFill>
              </a:rPr>
              <a:t>Кировской области, – </a:t>
            </a:r>
          </a:p>
          <a:p>
            <a:pPr algn="ctr">
              <a:buNone/>
            </a:pP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позднее 1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мая</a:t>
            </a:r>
            <a:endParaRPr lang="ru-RU" sz="2000" kern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ru-RU" sz="2000" kern="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000" kern="0" dirty="0" smtClean="0">
                <a:solidFill>
                  <a:schemeClr val="tx1"/>
                </a:solidFill>
              </a:rPr>
              <a:t>для муниципальных служащих и руководителей подведомственных учреждений, а также для </a:t>
            </a:r>
            <a:r>
              <a:rPr lang="ru-RU" sz="2000" dirty="0" smtClean="0"/>
              <a:t>лиц, замещающих должность главы местной администрации </a:t>
            </a:r>
            <a:br>
              <a:rPr lang="ru-RU" sz="2000" dirty="0" smtClean="0"/>
            </a:br>
            <a:r>
              <a:rPr lang="ru-RU" sz="2000" dirty="0" smtClean="0"/>
              <a:t>по контракту </a:t>
            </a:r>
            <a:r>
              <a:rPr lang="ru-RU" sz="2000" kern="0" dirty="0" smtClean="0">
                <a:solidFill>
                  <a:schemeClr val="tx1"/>
                </a:solidFill>
              </a:rPr>
              <a:t>–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позднее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31 мая</a:t>
            </a:r>
            <a:endParaRPr lang="ru-RU" sz="2000" kern="0" dirty="0" smtClean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 bwMode="auto">
          <a:xfrm>
            <a:off x="382138" y="2129052"/>
            <a:ext cx="2961564" cy="1596788"/>
          </a:xfrm>
          <a:prstGeom prst="rightArrow">
            <a:avLst/>
          </a:prstGeom>
          <a:solidFill>
            <a:schemeClr val="bg1"/>
          </a:solidFill>
          <a:ln w="317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Только 1 </a:t>
            </a:r>
          </a:p>
          <a:p>
            <a:pPr marL="0" marR="0" indent="0" algn="l" defTabSz="449263" rtl="0" eaLnBrk="1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уточненная справка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5828"/>
                </a:solidFill>
                <a:effectLst/>
                <a:latin typeface="+mn-lt"/>
              </a:rPr>
              <a:t>  </a:t>
            </a:r>
          </a:p>
        </p:txBody>
      </p:sp>
      <p:pic>
        <p:nvPicPr>
          <p:cNvPr id="2050" name="Picture 2" descr="C:\Users\user\Desktop\1656785653_7-flomaster-club-p-vosklitsatelnii-znak-risunok-krasivo-8.jpg"/>
          <p:cNvPicPr>
            <a:picLocks noChangeAspect="1" noChangeArrowheads="1"/>
          </p:cNvPicPr>
          <p:nvPr/>
        </p:nvPicPr>
        <p:blipFill>
          <a:blip r:embed="rId2" cstate="print"/>
          <a:srcRect l="32482" r="33952"/>
          <a:stretch>
            <a:fillRect/>
          </a:stretch>
        </p:blipFill>
        <p:spPr bwMode="auto">
          <a:xfrm>
            <a:off x="846161" y="4132075"/>
            <a:ext cx="1419368" cy="306577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5910" y="1148876"/>
            <a:ext cx="8330227" cy="38258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5828"/>
                </a:solidFill>
                <a:latin typeface="+mn-lt"/>
              </a:rPr>
              <a:t>Размещение сведений о доходах в сети «Интернет»</a:t>
            </a:r>
            <a:endParaRPr lang="ru-RU" dirty="0">
              <a:solidFill>
                <a:srgbClr val="005828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68375" y="1924050"/>
          <a:ext cx="8172450" cy="4740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31719</TotalTime>
  <Words>734</Words>
  <Application>Microsoft Office PowerPoint</Application>
  <PresentationFormat>Произвольный</PresentationFormat>
  <Paragraphs>116</Paragraphs>
  <Slides>15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StarSymbol</vt:lpstr>
      <vt:lpstr>Times New Roman</vt:lpstr>
      <vt:lpstr>Wingdings</vt:lpstr>
      <vt:lpstr>Оформление по умолчанию</vt:lpstr>
      <vt:lpstr>      </vt:lpstr>
      <vt:lpstr>Представление сведений о доходах,  расходах, об имуществе и обязательствах имущественного характера</vt:lpstr>
      <vt:lpstr> </vt:lpstr>
      <vt:lpstr>Представление сведений о доходах  депутатами, осуществляющими свои полномочия  на непостоянной основе</vt:lpstr>
      <vt:lpstr>Сроки представления сведений о доходах</vt:lpstr>
      <vt:lpstr>Представление сведений о доходах</vt:lpstr>
      <vt:lpstr>Невозможность по объективным  причинам представить сведения  о доходах в отношении членов семьи</vt:lpstr>
      <vt:lpstr> Представление уточненных сведений</vt:lpstr>
      <vt:lpstr>Размещение сведений о доходах в сети «Интернет»</vt:lpstr>
      <vt:lpstr>Титульный лист</vt:lpstr>
      <vt:lpstr>Где получить информацию для заполнения справки о доходах</vt:lpstr>
      <vt:lpstr>Требования к оформлению справок о доходах</vt:lpstr>
      <vt:lpstr>Пример заполнения справки о доходах служащего и членов его семьи</vt:lpstr>
      <vt:lpstr>Основные причины представления неполных  и недостоверных сведений о доходах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Малый бизнес  Кировской области: приглашение к сотрудничеству  Шаров Сергей Иванович  начальник управления  развития народных промыслов и ремесел  23 марта 2006 г. г. Киров</dc:title>
  <dc:creator>Евгения Э. Пшеничникова</dc:creator>
  <cp:lastModifiedBy>Виктория Г. Казакова</cp:lastModifiedBy>
  <cp:revision>1510</cp:revision>
  <cp:lastPrinted>2022-02-10T14:35:59Z</cp:lastPrinted>
  <dcterms:modified xsi:type="dcterms:W3CDTF">2023-02-20T08:18:57Z</dcterms:modified>
</cp:coreProperties>
</file>