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608" r:id="rId2"/>
    <p:sldId id="704" r:id="rId3"/>
    <p:sldId id="705" r:id="rId4"/>
    <p:sldId id="703" r:id="rId5"/>
    <p:sldId id="706" r:id="rId6"/>
    <p:sldId id="713" r:id="rId7"/>
    <p:sldId id="712" r:id="rId8"/>
    <p:sldId id="708" r:id="rId9"/>
    <p:sldId id="707" r:id="rId10"/>
    <p:sldId id="718" r:id="rId11"/>
    <p:sldId id="723" r:id="rId12"/>
    <p:sldId id="710" r:id="rId13"/>
    <p:sldId id="719" r:id="rId14"/>
    <p:sldId id="715" r:id="rId15"/>
    <p:sldId id="717" r:id="rId16"/>
  </p:sldIdLst>
  <p:sldSz cx="10080625" cy="7559675"/>
  <p:notesSz cx="9874250" cy="6797675"/>
  <p:defaultTextStyle>
    <a:defPPr>
      <a:defRPr lang="en-GB"/>
    </a:defPPr>
    <a:lvl1pPr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1pPr>
    <a:lvl2pPr marL="4302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2pPr>
    <a:lvl3pPr marL="6461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3pPr>
    <a:lvl4pPr marL="862013" indent="-214313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4pPr>
    <a:lvl5pPr marL="10779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832">
          <p15:clr>
            <a:srgbClr val="A4A3A4"/>
          </p15:clr>
        </p15:guide>
        <p15:guide id="2" pos="28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E7EEFD"/>
    <a:srgbClr val="FDCC69"/>
    <a:srgbClr val="FF9966"/>
    <a:srgbClr val="FF9933"/>
    <a:srgbClr val="9999FF"/>
    <a:srgbClr val="0033CC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605" autoAdjust="0"/>
    <p:restoredTop sz="99657" autoAdjust="0"/>
  </p:normalViewPr>
  <p:slideViewPr>
    <p:cSldViewPr snapToGrid="0">
      <p:cViewPr varScale="1">
        <p:scale>
          <a:sx n="106" d="100"/>
          <a:sy n="106" d="100"/>
        </p:scale>
        <p:origin x="2112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82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9" d="100"/>
          <a:sy n="119" d="100"/>
        </p:scale>
        <p:origin x="-2022" y="-102"/>
      </p:cViewPr>
      <p:guideLst>
        <p:guide orient="horz" pos="1832"/>
        <p:guide pos="2822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313018258765551E-2"/>
          <c:y val="0.17058841213130296"/>
          <c:w val="0.93937396348246893"/>
          <c:h val="0.58739509984159466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служащих, представляющих сведения о доходах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5.2358849719685963E-2"/>
                  <c:y val="3.817914831130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6847391854455904E-2"/>
                  <c:y val="3.81791483113068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1335933989225748E-2"/>
                  <c:y val="4.69897209985315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6.3381765450146149E-2"/>
                  <c:y val="4.1116005873715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Лист1!$A$2:$A$6</c15:sqref>
                  </c15:fullRef>
                </c:ext>
              </c:extLst>
              <c:f>(Лист1!$A$2:$A$4,Лист1!$A$6)</c:f>
              <c:strCache>
                <c:ptCount val="4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  <c:pt idx="3">
                  <c:v>2017 год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Лист1!$B$2:$B$6</c15:sqref>
                  </c15:fullRef>
                </c:ext>
              </c:extLst>
              <c:f>(Лист1!$B$2:$B$4,Лист1!$B$6)</c:f>
              <c:numCache>
                <c:formatCode>General</c:formatCode>
                <c:ptCount val="4"/>
                <c:pt idx="0">
                  <c:v>876</c:v>
                </c:pt>
                <c:pt idx="1">
                  <c:v>997</c:v>
                </c:pt>
                <c:pt idx="2">
                  <c:v>1037</c:v>
                </c:pt>
                <c:pt idx="3">
                  <c:v>1062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Лист1!$A$2:$A$6</c15:sqref>
                  </c15:fullRef>
                </c:ext>
              </c:extLst>
              <c:f>(Лист1!$A$2:$A$4,Лист1!$A$6)</c:f>
              <c:strCache>
                <c:ptCount val="4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  <c:pt idx="4">
                  <c:v>2017 год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Лист1!$C$2:$C$6</c15:sqref>
                  </c15:fullRef>
                </c:ext>
              </c:extLst>
              <c:f>(Лист1!$C$2:$C$4,Лист1!$C$6)</c:f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Лист1!$A$2:$A$6</c15:sqref>
                  </c15:fullRef>
                </c:ext>
              </c:extLst>
              <c:f>(Лист1!$A$2:$A$4,Лист1!$A$6)</c:f>
              <c:strCache>
                <c:ptCount val="4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  <c:pt idx="4">
                  <c:v>2017 год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Лист1!$D$2:$D$6</c15:sqref>
                  </c15:fullRef>
                </c:ext>
              </c:extLst>
              <c:f>(Лист1!$D$2:$D$4,Лист1!$D$6)</c:f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52702864"/>
        <c:axId val="155096464"/>
      </c:lineChart>
      <c:catAx>
        <c:axId val="152702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ru-RU"/>
          </a:p>
        </c:txPr>
        <c:crossAx val="155096464"/>
        <c:crosses val="autoZero"/>
        <c:auto val="1"/>
        <c:lblAlgn val="ctr"/>
        <c:lblOffset val="100"/>
        <c:noMultiLvlLbl val="0"/>
      </c:catAx>
      <c:valAx>
        <c:axId val="1550964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2702864"/>
        <c:crosses val="autoZero"/>
        <c:crossBetween val="between"/>
      </c:valAx>
      <c:spPr>
        <a:solidFill>
          <a:srgbClr val="E7EEFD"/>
        </a:solidFill>
        <a:ln w="25398"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a:ln>
      </c:spPr>
    </c:plotArea>
    <c:legend>
      <c:legendPos val="t"/>
      <c:layout/>
      <c:overlay val="0"/>
      <c:txPr>
        <a:bodyPr/>
        <a:lstStyle/>
        <a:p>
          <a:pPr>
            <a:defRPr sz="1600">
              <a:latin typeface="+mj-lt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title>
      <c:tx>
        <c:rich>
          <a:bodyPr/>
          <a:lstStyle/>
          <a:p>
            <a:pPr>
              <a:defRPr/>
            </a:pPr>
            <a:endParaRPr lang="ru-RU" dirty="0"/>
          </a:p>
        </c:rich>
      </c:tx>
      <c:layout/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поступивших уведомленний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  <c:pt idx="4">
                  <c:v>I квартал 2017 года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</c:v>
                </c:pt>
                <c:pt idx="1">
                  <c:v>1</c:v>
                </c:pt>
                <c:pt idx="2">
                  <c:v>1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рассмотренных уведомлений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  <c:pt idx="4">
                  <c:v>I квартал 2017 года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</c:v>
                </c:pt>
                <c:pt idx="1">
                  <c:v>1</c:v>
                </c:pt>
                <c:pt idx="2">
                  <c:v>1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Возбуждено уголовных дел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  <c:pt idx="4">
                  <c:v>I квартал 2017 года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4594440"/>
        <c:axId val="224594832"/>
        <c:axId val="0"/>
      </c:bar3DChart>
      <c:catAx>
        <c:axId val="224594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24594832"/>
        <c:crosses val="autoZero"/>
        <c:auto val="1"/>
        <c:lblAlgn val="ctr"/>
        <c:lblOffset val="100"/>
        <c:noMultiLvlLbl val="0"/>
      </c:catAx>
      <c:valAx>
        <c:axId val="22459483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24594440"/>
        <c:crosses val="autoZero"/>
        <c:crossBetween val="between"/>
      </c:valAx>
      <c:spPr>
        <a:noFill/>
        <a:ln w="22996">
          <a:noFill/>
        </a:ln>
      </c:spPr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63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Привлечено к дисциплинарной ответственности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  <c:pt idx="3">
                  <c:v>I квартал 2017 года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16</c:v>
                </c:pt>
                <c:pt idx="1">
                  <c:v>19</c:v>
                </c:pt>
                <c:pt idx="2">
                  <c:v>15</c:v>
                </c:pt>
                <c:pt idx="3">
                  <c:v>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Привлечено к административной ответственности</c:v>
                </c:pt>
              </c:strCache>
            </c:strRef>
          </c:tx>
          <c:dLbls>
            <c:dLbl>
              <c:idx val="0"/>
              <c:layout>
                <c:manualLayout>
                  <c:x val="-4.796905222437137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106382978723404E-2"/>
                  <c:y val="2.9368575624082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  <c:pt idx="3">
                  <c:v>I квартал 2017 года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Привлечено к уголовной ответственности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  <c:pt idx="3">
                  <c:v>I квартал 2017 года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4595616"/>
        <c:axId val="224596008"/>
      </c:lineChart>
      <c:catAx>
        <c:axId val="2245956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24596008"/>
        <c:crosses val="autoZero"/>
        <c:auto val="1"/>
        <c:lblAlgn val="ctr"/>
        <c:lblOffset val="100"/>
        <c:noMultiLvlLbl val="0"/>
      </c:catAx>
      <c:valAx>
        <c:axId val="2245960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45956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21BC91-F84C-4719-8018-670583D43556}" type="doc">
      <dgm:prSet loTypeId="urn:microsoft.com/office/officeart/2005/8/layout/radial4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53CF836-D947-4424-AB36-477E7A3EC60D}">
      <dgm:prSet phldrT="[Текст]" custT="1"/>
      <dgm:spPr/>
      <dgm:t>
        <a:bodyPr/>
        <a:lstStyle/>
        <a:p>
          <a:r>
            <a:rPr lang="ru-RU" sz="1400" dirty="0" smtClean="0"/>
            <a:t>В рамках обеспечения соблюдения ограничений, запретов и требований, установленных в целях противодействия коррупции, осуществляется:</a:t>
          </a:r>
          <a:endParaRPr lang="ru-RU" sz="1400" dirty="0"/>
        </a:p>
      </dgm:t>
    </dgm:pt>
    <dgm:pt modelId="{ECE6EC13-6C06-4D69-AF1C-139455B38D20}" type="parTrans" cxnId="{DD0D3A77-B9F7-4D06-9889-F35A7FD4C35E}">
      <dgm:prSet/>
      <dgm:spPr/>
      <dgm:t>
        <a:bodyPr/>
        <a:lstStyle/>
        <a:p>
          <a:endParaRPr lang="ru-RU"/>
        </a:p>
      </dgm:t>
    </dgm:pt>
    <dgm:pt modelId="{E87C1CE2-1DC0-4245-9908-CCF06433D666}" type="sibTrans" cxnId="{DD0D3A77-B9F7-4D06-9889-F35A7FD4C35E}">
      <dgm:prSet/>
      <dgm:spPr/>
      <dgm:t>
        <a:bodyPr/>
        <a:lstStyle/>
        <a:p>
          <a:endParaRPr lang="ru-RU"/>
        </a:p>
      </dgm:t>
    </dgm:pt>
    <dgm:pt modelId="{4569AAE1-1A23-4831-A61E-7B1D32788F26}">
      <dgm:prSet phldrT="[Текст]"/>
      <dgm:spPr/>
      <dgm:t>
        <a:bodyPr/>
        <a:lstStyle/>
        <a:p>
          <a:endParaRPr lang="ru-RU"/>
        </a:p>
      </dgm:t>
    </dgm:pt>
    <dgm:pt modelId="{27BF7CD1-BC93-456C-BB46-F141336E4CCB}" type="parTrans" cxnId="{27D3B7D0-4A0D-490A-99B8-10BA233F6867}">
      <dgm:prSet/>
      <dgm:spPr/>
      <dgm:t>
        <a:bodyPr/>
        <a:lstStyle/>
        <a:p>
          <a:endParaRPr lang="ru-RU"/>
        </a:p>
      </dgm:t>
    </dgm:pt>
    <dgm:pt modelId="{86D3CBAD-7E54-48F3-A6BD-4F93DE34D76C}" type="sibTrans" cxnId="{27D3B7D0-4A0D-490A-99B8-10BA233F6867}">
      <dgm:prSet/>
      <dgm:spPr/>
      <dgm:t>
        <a:bodyPr/>
        <a:lstStyle/>
        <a:p>
          <a:endParaRPr lang="ru-RU"/>
        </a:p>
      </dgm:t>
    </dgm:pt>
    <dgm:pt modelId="{CB53EF6B-624F-4A3A-BC60-FE41EEA3C629}">
      <dgm:prSet phldrT="[Текст]"/>
      <dgm:spPr/>
      <dgm:t>
        <a:bodyPr/>
        <a:lstStyle/>
        <a:p>
          <a:endParaRPr lang="ru-RU"/>
        </a:p>
      </dgm:t>
    </dgm:pt>
    <dgm:pt modelId="{70FA1A9D-86E2-4235-AA25-06B07584F435}" type="parTrans" cxnId="{E98DFF55-A074-4B2C-BD34-9412CF8F3F37}">
      <dgm:prSet/>
      <dgm:spPr/>
      <dgm:t>
        <a:bodyPr/>
        <a:lstStyle/>
        <a:p>
          <a:endParaRPr lang="ru-RU"/>
        </a:p>
      </dgm:t>
    </dgm:pt>
    <dgm:pt modelId="{CB5638F7-7B59-4AF2-A6ED-6FBADA914EA7}" type="sibTrans" cxnId="{E98DFF55-A074-4B2C-BD34-9412CF8F3F37}">
      <dgm:prSet/>
      <dgm:spPr/>
      <dgm:t>
        <a:bodyPr/>
        <a:lstStyle/>
        <a:p>
          <a:endParaRPr lang="ru-RU"/>
        </a:p>
      </dgm:t>
    </dgm:pt>
    <dgm:pt modelId="{17F68F7D-0097-4113-A255-0246F914F2ED}">
      <dgm:prSet phldrT="[Текст]"/>
      <dgm:spPr/>
      <dgm:t>
        <a:bodyPr/>
        <a:lstStyle/>
        <a:p>
          <a:endParaRPr lang="ru-RU"/>
        </a:p>
      </dgm:t>
    </dgm:pt>
    <dgm:pt modelId="{01FCDD94-7E46-44CD-A2CD-9E0D11DDC371}" type="parTrans" cxnId="{3839614E-947F-44F4-9194-901BC15CE499}">
      <dgm:prSet/>
      <dgm:spPr/>
      <dgm:t>
        <a:bodyPr/>
        <a:lstStyle/>
        <a:p>
          <a:endParaRPr lang="ru-RU"/>
        </a:p>
      </dgm:t>
    </dgm:pt>
    <dgm:pt modelId="{B0FE4527-2724-48C1-8646-DB5C23D2E79B}" type="sibTrans" cxnId="{3839614E-947F-44F4-9194-901BC15CE499}">
      <dgm:prSet/>
      <dgm:spPr/>
      <dgm:t>
        <a:bodyPr/>
        <a:lstStyle/>
        <a:p>
          <a:endParaRPr lang="ru-RU"/>
        </a:p>
      </dgm:t>
    </dgm:pt>
    <dgm:pt modelId="{052BE609-76FC-4E99-A7D5-DD281672889F}">
      <dgm:prSet phldrT="[Текст]"/>
      <dgm:spPr/>
      <dgm:t>
        <a:bodyPr/>
        <a:lstStyle/>
        <a:p>
          <a:endParaRPr lang="ru-RU"/>
        </a:p>
      </dgm:t>
    </dgm:pt>
    <dgm:pt modelId="{6E4246F6-7589-4EC7-9F60-12148E006CC7}" type="parTrans" cxnId="{874D7935-C42D-4E01-9105-A78BE8F9D552}">
      <dgm:prSet/>
      <dgm:spPr/>
      <dgm:t>
        <a:bodyPr/>
        <a:lstStyle/>
        <a:p>
          <a:endParaRPr lang="ru-RU"/>
        </a:p>
      </dgm:t>
    </dgm:pt>
    <dgm:pt modelId="{BA53E975-49A5-4D6B-B316-4BA41027C2D5}" type="sibTrans" cxnId="{874D7935-C42D-4E01-9105-A78BE8F9D552}">
      <dgm:prSet/>
      <dgm:spPr/>
      <dgm:t>
        <a:bodyPr/>
        <a:lstStyle/>
        <a:p>
          <a:endParaRPr lang="ru-RU"/>
        </a:p>
      </dgm:t>
    </dgm:pt>
    <dgm:pt modelId="{4C3ADAAA-A702-4334-97A6-4665250A504F}">
      <dgm:prSet/>
      <dgm:spPr/>
      <dgm:t>
        <a:bodyPr/>
        <a:lstStyle/>
        <a:p>
          <a:r>
            <a:rPr lang="ru-RU" dirty="0" smtClean="0"/>
            <a:t>Контроль соблюдения служащими установленного </a:t>
          </a:r>
          <a:r>
            <a:rPr lang="ru-RU" smtClean="0"/>
            <a:t>порядка о </a:t>
          </a:r>
          <a:r>
            <a:rPr lang="ru-RU" dirty="0" smtClean="0"/>
            <a:t>получении подарка</a:t>
          </a:r>
          <a:endParaRPr lang="ru-RU" dirty="0"/>
        </a:p>
      </dgm:t>
    </dgm:pt>
    <dgm:pt modelId="{266CEB87-E41E-4D87-9AA3-B518DD0DFBED}" type="parTrans" cxnId="{25E62B6E-ED5E-4CDF-A0EE-1DB4C8D2F0C9}">
      <dgm:prSet/>
      <dgm:spPr/>
      <dgm:t>
        <a:bodyPr/>
        <a:lstStyle/>
        <a:p>
          <a:endParaRPr lang="ru-RU"/>
        </a:p>
      </dgm:t>
    </dgm:pt>
    <dgm:pt modelId="{34DB6227-562A-4221-A15E-6F4357C37FFD}" type="sibTrans" cxnId="{25E62B6E-ED5E-4CDF-A0EE-1DB4C8D2F0C9}">
      <dgm:prSet/>
      <dgm:spPr/>
      <dgm:t>
        <a:bodyPr/>
        <a:lstStyle/>
        <a:p>
          <a:endParaRPr lang="ru-RU"/>
        </a:p>
      </dgm:t>
    </dgm:pt>
    <dgm:pt modelId="{98E1B9F9-D820-42DE-B647-74DEDD92E7DD}">
      <dgm:prSet/>
      <dgm:spPr/>
      <dgm:t>
        <a:bodyPr/>
        <a:lstStyle/>
        <a:p>
          <a:r>
            <a:rPr lang="ru-RU" dirty="0" smtClean="0"/>
            <a:t>Работа по предотвращению и  (или) урегулированию конфликта интересов</a:t>
          </a:r>
          <a:endParaRPr lang="ru-RU" dirty="0"/>
        </a:p>
      </dgm:t>
    </dgm:pt>
    <dgm:pt modelId="{BB3A6902-1439-438B-ACE5-3D7531AAE301}" type="parTrans" cxnId="{2241F134-E398-4917-B518-70F5FCD2CA38}">
      <dgm:prSet/>
      <dgm:spPr/>
      <dgm:t>
        <a:bodyPr/>
        <a:lstStyle/>
        <a:p>
          <a:endParaRPr lang="ru-RU"/>
        </a:p>
      </dgm:t>
    </dgm:pt>
    <dgm:pt modelId="{1B89358E-C3AB-442F-88D5-52DA900249F3}" type="sibTrans" cxnId="{2241F134-E398-4917-B518-70F5FCD2CA38}">
      <dgm:prSet/>
      <dgm:spPr/>
      <dgm:t>
        <a:bodyPr/>
        <a:lstStyle/>
        <a:p>
          <a:endParaRPr lang="ru-RU"/>
        </a:p>
      </dgm:t>
    </dgm:pt>
    <dgm:pt modelId="{60D8A990-02B0-4EC9-86B9-AC75DB22D3C7}">
      <dgm:prSet/>
      <dgm:spPr/>
      <dgm:t>
        <a:bodyPr/>
        <a:lstStyle/>
        <a:p>
          <a:r>
            <a:rPr lang="ru-RU" dirty="0" smtClean="0"/>
            <a:t>Анализ уведомлений служащих об иной оплачиваемой работе</a:t>
          </a:r>
          <a:endParaRPr lang="ru-RU" dirty="0"/>
        </a:p>
      </dgm:t>
    </dgm:pt>
    <dgm:pt modelId="{ABE5C353-B05A-4591-8D11-AFBEBB1C2D4B}" type="parTrans" cxnId="{AEF53A2C-4D62-4266-8245-A8CFF12A6F07}">
      <dgm:prSet/>
      <dgm:spPr/>
      <dgm:t>
        <a:bodyPr/>
        <a:lstStyle/>
        <a:p>
          <a:endParaRPr lang="ru-RU"/>
        </a:p>
      </dgm:t>
    </dgm:pt>
    <dgm:pt modelId="{74C69F37-98ED-409D-A954-98D75B09EEA4}" type="sibTrans" cxnId="{AEF53A2C-4D62-4266-8245-A8CFF12A6F07}">
      <dgm:prSet/>
      <dgm:spPr/>
      <dgm:t>
        <a:bodyPr/>
        <a:lstStyle/>
        <a:p>
          <a:endParaRPr lang="ru-RU"/>
        </a:p>
      </dgm:t>
    </dgm:pt>
    <dgm:pt modelId="{05397400-9C45-42E7-BE22-E9581181C1D9}">
      <dgm:prSet/>
      <dgm:spPr/>
      <dgm:t>
        <a:bodyPr/>
        <a:lstStyle/>
        <a:p>
          <a:r>
            <a:rPr lang="ru-RU" dirty="0" smtClean="0"/>
            <a:t>Работа с уведомлениями служащих о склонении к совершению коррупционных правонарушений</a:t>
          </a:r>
          <a:endParaRPr lang="ru-RU" dirty="0"/>
        </a:p>
      </dgm:t>
    </dgm:pt>
    <dgm:pt modelId="{BFC9B3D8-3EBF-4E43-BC9D-A3E849E730A2}" type="parTrans" cxnId="{042DE0AA-DC19-4BD5-9A31-0AC13A1CB00F}">
      <dgm:prSet/>
      <dgm:spPr/>
      <dgm:t>
        <a:bodyPr/>
        <a:lstStyle/>
        <a:p>
          <a:endParaRPr lang="ru-RU"/>
        </a:p>
      </dgm:t>
    </dgm:pt>
    <dgm:pt modelId="{90073553-7A42-4BE4-AD2C-56323D989748}" type="sibTrans" cxnId="{042DE0AA-DC19-4BD5-9A31-0AC13A1CB00F}">
      <dgm:prSet/>
      <dgm:spPr/>
      <dgm:t>
        <a:bodyPr/>
        <a:lstStyle/>
        <a:p>
          <a:endParaRPr lang="ru-RU"/>
        </a:p>
      </dgm:t>
    </dgm:pt>
    <dgm:pt modelId="{5E4DE7E6-3590-4A2B-B9C6-A7EFD491FEC6}">
      <dgm:prSet/>
      <dgm:spPr/>
      <dgm:t>
        <a:bodyPr/>
        <a:lstStyle/>
        <a:p>
          <a:r>
            <a:rPr lang="ru-RU" dirty="0" smtClean="0"/>
            <a:t>Анализ соблюдения ограничений гражданами при заключении трудового договора после увольнения с гражданской службы</a:t>
          </a:r>
          <a:endParaRPr lang="ru-RU" dirty="0"/>
        </a:p>
      </dgm:t>
    </dgm:pt>
    <dgm:pt modelId="{7C9A4F40-5120-4FD4-AA12-FDEF55C9C646}" type="parTrans" cxnId="{955BDA69-44EB-403E-8629-864C3EB261E0}">
      <dgm:prSet/>
      <dgm:spPr/>
      <dgm:t>
        <a:bodyPr/>
        <a:lstStyle/>
        <a:p>
          <a:endParaRPr lang="ru-RU"/>
        </a:p>
      </dgm:t>
    </dgm:pt>
    <dgm:pt modelId="{C53B7396-0D2F-4092-BC77-85AB7FDB9B99}" type="sibTrans" cxnId="{955BDA69-44EB-403E-8629-864C3EB261E0}">
      <dgm:prSet/>
      <dgm:spPr/>
      <dgm:t>
        <a:bodyPr/>
        <a:lstStyle/>
        <a:p>
          <a:endParaRPr lang="ru-RU"/>
        </a:p>
      </dgm:t>
    </dgm:pt>
    <dgm:pt modelId="{3368C1C3-E561-413A-86A4-41BF1CD1D83E}" type="pres">
      <dgm:prSet presAssocID="{9721BC91-F84C-4719-8018-670583D4355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4E8B99-8D9F-448D-A613-EF0D51EBCF82}" type="pres">
      <dgm:prSet presAssocID="{353CF836-D947-4424-AB36-477E7A3EC60D}" presName="centerShape" presStyleLbl="node0" presStyleIdx="0" presStyleCnt="1" custScaleX="121331"/>
      <dgm:spPr/>
      <dgm:t>
        <a:bodyPr/>
        <a:lstStyle/>
        <a:p>
          <a:endParaRPr lang="ru-RU"/>
        </a:p>
      </dgm:t>
    </dgm:pt>
    <dgm:pt modelId="{0AF8AAA9-6762-44E9-BFD7-36897113B9CF}" type="pres">
      <dgm:prSet presAssocID="{266CEB87-E41E-4D87-9AA3-B518DD0DFBED}" presName="parTrans" presStyleLbl="bgSibTrans2D1" presStyleIdx="0" presStyleCnt="5"/>
      <dgm:spPr/>
      <dgm:t>
        <a:bodyPr/>
        <a:lstStyle/>
        <a:p>
          <a:endParaRPr lang="ru-RU"/>
        </a:p>
      </dgm:t>
    </dgm:pt>
    <dgm:pt modelId="{6187555A-A1A8-4BED-A2DB-04B80A04F9E3}" type="pres">
      <dgm:prSet presAssocID="{4C3ADAAA-A702-4334-97A6-4665250A504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F427CE-2A91-4D47-8409-E5E7038EFA6C}" type="pres">
      <dgm:prSet presAssocID="{BB3A6902-1439-438B-ACE5-3D7531AAE301}" presName="parTrans" presStyleLbl="bgSibTrans2D1" presStyleIdx="1" presStyleCnt="5"/>
      <dgm:spPr/>
      <dgm:t>
        <a:bodyPr/>
        <a:lstStyle/>
        <a:p>
          <a:endParaRPr lang="ru-RU"/>
        </a:p>
      </dgm:t>
    </dgm:pt>
    <dgm:pt modelId="{505DF788-C855-4FC1-B75C-E6C862892C7D}" type="pres">
      <dgm:prSet presAssocID="{98E1B9F9-D820-42DE-B647-74DEDD92E7D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9111E3-A5C6-47F7-955A-97DE5189CBBD}" type="pres">
      <dgm:prSet presAssocID="{ABE5C353-B05A-4591-8D11-AFBEBB1C2D4B}" presName="parTrans" presStyleLbl="bgSibTrans2D1" presStyleIdx="2" presStyleCnt="5"/>
      <dgm:spPr/>
      <dgm:t>
        <a:bodyPr/>
        <a:lstStyle/>
        <a:p>
          <a:endParaRPr lang="ru-RU"/>
        </a:p>
      </dgm:t>
    </dgm:pt>
    <dgm:pt modelId="{1D2FB87E-290A-4EE3-98AC-71787A04665C}" type="pres">
      <dgm:prSet presAssocID="{60D8A990-02B0-4EC9-86B9-AC75DB22D3C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5102EF-030F-41A5-9C27-AF6A1A0AD5A2}" type="pres">
      <dgm:prSet presAssocID="{BFC9B3D8-3EBF-4E43-BC9D-A3E849E730A2}" presName="parTrans" presStyleLbl="bgSibTrans2D1" presStyleIdx="3" presStyleCnt="5"/>
      <dgm:spPr/>
      <dgm:t>
        <a:bodyPr/>
        <a:lstStyle/>
        <a:p>
          <a:endParaRPr lang="ru-RU"/>
        </a:p>
      </dgm:t>
    </dgm:pt>
    <dgm:pt modelId="{213C4320-D56F-4C3F-9CAA-B9DB6E468C9A}" type="pres">
      <dgm:prSet presAssocID="{05397400-9C45-42E7-BE22-E9581181C1D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0B1D62-4EF7-456A-AC72-B858875DD0FE}" type="pres">
      <dgm:prSet presAssocID="{7C9A4F40-5120-4FD4-AA12-FDEF55C9C646}" presName="parTrans" presStyleLbl="bgSibTrans2D1" presStyleIdx="4" presStyleCnt="5"/>
      <dgm:spPr/>
      <dgm:t>
        <a:bodyPr/>
        <a:lstStyle/>
        <a:p>
          <a:endParaRPr lang="ru-RU"/>
        </a:p>
      </dgm:t>
    </dgm:pt>
    <dgm:pt modelId="{B7ADE156-5AF5-4F84-8870-3B10BE5598F1}" type="pres">
      <dgm:prSet presAssocID="{5E4DE7E6-3590-4A2B-B9C6-A7EFD491FEC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5BDA69-44EB-403E-8629-864C3EB261E0}" srcId="{353CF836-D947-4424-AB36-477E7A3EC60D}" destId="{5E4DE7E6-3590-4A2B-B9C6-A7EFD491FEC6}" srcOrd="4" destOrd="0" parTransId="{7C9A4F40-5120-4FD4-AA12-FDEF55C9C646}" sibTransId="{C53B7396-0D2F-4092-BC77-85AB7FDB9B99}"/>
    <dgm:cxn modelId="{25E62B6E-ED5E-4CDF-A0EE-1DB4C8D2F0C9}" srcId="{353CF836-D947-4424-AB36-477E7A3EC60D}" destId="{4C3ADAAA-A702-4334-97A6-4665250A504F}" srcOrd="0" destOrd="0" parTransId="{266CEB87-E41E-4D87-9AA3-B518DD0DFBED}" sibTransId="{34DB6227-562A-4221-A15E-6F4357C37FFD}"/>
    <dgm:cxn modelId="{4FA1CC8D-2CCB-4CE0-B5A2-EDDC713748E2}" type="presOf" srcId="{98E1B9F9-D820-42DE-B647-74DEDD92E7DD}" destId="{505DF788-C855-4FC1-B75C-E6C862892C7D}" srcOrd="0" destOrd="0" presId="urn:microsoft.com/office/officeart/2005/8/layout/radial4"/>
    <dgm:cxn modelId="{B96D9590-EC69-4DF3-9D20-9BA6624BA5AE}" type="presOf" srcId="{BB3A6902-1439-438B-ACE5-3D7531AAE301}" destId="{A2F427CE-2A91-4D47-8409-E5E7038EFA6C}" srcOrd="0" destOrd="0" presId="urn:microsoft.com/office/officeart/2005/8/layout/radial4"/>
    <dgm:cxn modelId="{DD0D3A77-B9F7-4D06-9889-F35A7FD4C35E}" srcId="{9721BC91-F84C-4719-8018-670583D43556}" destId="{353CF836-D947-4424-AB36-477E7A3EC60D}" srcOrd="0" destOrd="0" parTransId="{ECE6EC13-6C06-4D69-AF1C-139455B38D20}" sibTransId="{E87C1CE2-1DC0-4245-9908-CCF06433D666}"/>
    <dgm:cxn modelId="{7569F645-6300-45CD-AB52-683651AD8960}" type="presOf" srcId="{353CF836-D947-4424-AB36-477E7A3EC60D}" destId="{884E8B99-8D9F-448D-A613-EF0D51EBCF82}" srcOrd="0" destOrd="0" presId="urn:microsoft.com/office/officeart/2005/8/layout/radial4"/>
    <dgm:cxn modelId="{3839614E-947F-44F4-9194-901BC15CE499}" srcId="{9721BC91-F84C-4719-8018-670583D43556}" destId="{17F68F7D-0097-4113-A255-0246F914F2ED}" srcOrd="3" destOrd="0" parTransId="{01FCDD94-7E46-44CD-A2CD-9E0D11DDC371}" sibTransId="{B0FE4527-2724-48C1-8646-DB5C23D2E79B}"/>
    <dgm:cxn modelId="{D370438A-888A-4966-81BC-8359BAF0151B}" type="presOf" srcId="{266CEB87-E41E-4D87-9AA3-B518DD0DFBED}" destId="{0AF8AAA9-6762-44E9-BFD7-36897113B9CF}" srcOrd="0" destOrd="0" presId="urn:microsoft.com/office/officeart/2005/8/layout/radial4"/>
    <dgm:cxn modelId="{1F2F3C14-BFB6-476D-AFDA-F2CA0FB1AC1F}" type="presOf" srcId="{4C3ADAAA-A702-4334-97A6-4665250A504F}" destId="{6187555A-A1A8-4BED-A2DB-04B80A04F9E3}" srcOrd="0" destOrd="0" presId="urn:microsoft.com/office/officeart/2005/8/layout/radial4"/>
    <dgm:cxn modelId="{83CA0201-62E8-4B05-B412-D9BE4F779A29}" type="presOf" srcId="{60D8A990-02B0-4EC9-86B9-AC75DB22D3C7}" destId="{1D2FB87E-290A-4EE3-98AC-71787A04665C}" srcOrd="0" destOrd="0" presId="urn:microsoft.com/office/officeart/2005/8/layout/radial4"/>
    <dgm:cxn modelId="{C5856E22-0B47-480E-BB4B-CBCED071CED8}" type="presOf" srcId="{BFC9B3D8-3EBF-4E43-BC9D-A3E849E730A2}" destId="{DA5102EF-030F-41A5-9C27-AF6A1A0AD5A2}" srcOrd="0" destOrd="0" presId="urn:microsoft.com/office/officeart/2005/8/layout/radial4"/>
    <dgm:cxn modelId="{9DDB2583-8ECA-4513-8A6F-F62536550755}" type="presOf" srcId="{9721BC91-F84C-4719-8018-670583D43556}" destId="{3368C1C3-E561-413A-86A4-41BF1CD1D83E}" srcOrd="0" destOrd="0" presId="urn:microsoft.com/office/officeart/2005/8/layout/radial4"/>
    <dgm:cxn modelId="{78C74495-92E5-4A1F-B67E-A2CE6B47DFA8}" type="presOf" srcId="{7C9A4F40-5120-4FD4-AA12-FDEF55C9C646}" destId="{B40B1D62-4EF7-456A-AC72-B858875DD0FE}" srcOrd="0" destOrd="0" presId="urn:microsoft.com/office/officeart/2005/8/layout/radial4"/>
    <dgm:cxn modelId="{2CB6223F-4A71-475A-B5D3-2E1912BC6104}" type="presOf" srcId="{ABE5C353-B05A-4591-8D11-AFBEBB1C2D4B}" destId="{1D9111E3-A5C6-47F7-955A-97DE5189CBBD}" srcOrd="0" destOrd="0" presId="urn:microsoft.com/office/officeart/2005/8/layout/radial4"/>
    <dgm:cxn modelId="{86473BF5-ED68-4D30-99FC-E2F3400974C6}" type="presOf" srcId="{05397400-9C45-42E7-BE22-E9581181C1D9}" destId="{213C4320-D56F-4C3F-9CAA-B9DB6E468C9A}" srcOrd="0" destOrd="0" presId="urn:microsoft.com/office/officeart/2005/8/layout/radial4"/>
    <dgm:cxn modelId="{874D7935-C42D-4E01-9105-A78BE8F9D552}" srcId="{9721BC91-F84C-4719-8018-670583D43556}" destId="{052BE609-76FC-4E99-A7D5-DD281672889F}" srcOrd="4" destOrd="0" parTransId="{6E4246F6-7589-4EC7-9F60-12148E006CC7}" sibTransId="{BA53E975-49A5-4D6B-B316-4BA41027C2D5}"/>
    <dgm:cxn modelId="{27D3B7D0-4A0D-490A-99B8-10BA233F6867}" srcId="{9721BC91-F84C-4719-8018-670583D43556}" destId="{4569AAE1-1A23-4831-A61E-7B1D32788F26}" srcOrd="1" destOrd="0" parTransId="{27BF7CD1-BC93-456C-BB46-F141336E4CCB}" sibTransId="{86D3CBAD-7E54-48F3-A6BD-4F93DE34D76C}"/>
    <dgm:cxn modelId="{F44C1DE8-AE2A-4AFC-8F4A-32A5746556B5}" type="presOf" srcId="{5E4DE7E6-3590-4A2B-B9C6-A7EFD491FEC6}" destId="{B7ADE156-5AF5-4F84-8870-3B10BE5598F1}" srcOrd="0" destOrd="0" presId="urn:microsoft.com/office/officeart/2005/8/layout/radial4"/>
    <dgm:cxn modelId="{2241F134-E398-4917-B518-70F5FCD2CA38}" srcId="{353CF836-D947-4424-AB36-477E7A3EC60D}" destId="{98E1B9F9-D820-42DE-B647-74DEDD92E7DD}" srcOrd="1" destOrd="0" parTransId="{BB3A6902-1439-438B-ACE5-3D7531AAE301}" sibTransId="{1B89358E-C3AB-442F-88D5-52DA900249F3}"/>
    <dgm:cxn modelId="{AEF53A2C-4D62-4266-8245-A8CFF12A6F07}" srcId="{353CF836-D947-4424-AB36-477E7A3EC60D}" destId="{60D8A990-02B0-4EC9-86B9-AC75DB22D3C7}" srcOrd="2" destOrd="0" parTransId="{ABE5C353-B05A-4591-8D11-AFBEBB1C2D4B}" sibTransId="{74C69F37-98ED-409D-A954-98D75B09EEA4}"/>
    <dgm:cxn modelId="{E98DFF55-A074-4B2C-BD34-9412CF8F3F37}" srcId="{9721BC91-F84C-4719-8018-670583D43556}" destId="{CB53EF6B-624F-4A3A-BC60-FE41EEA3C629}" srcOrd="2" destOrd="0" parTransId="{70FA1A9D-86E2-4235-AA25-06B07584F435}" sibTransId="{CB5638F7-7B59-4AF2-A6ED-6FBADA914EA7}"/>
    <dgm:cxn modelId="{042DE0AA-DC19-4BD5-9A31-0AC13A1CB00F}" srcId="{353CF836-D947-4424-AB36-477E7A3EC60D}" destId="{05397400-9C45-42E7-BE22-E9581181C1D9}" srcOrd="3" destOrd="0" parTransId="{BFC9B3D8-3EBF-4E43-BC9D-A3E849E730A2}" sibTransId="{90073553-7A42-4BE4-AD2C-56323D989748}"/>
    <dgm:cxn modelId="{EAFFD42E-3475-474D-BF55-ABA6E89EA30D}" type="presParOf" srcId="{3368C1C3-E561-413A-86A4-41BF1CD1D83E}" destId="{884E8B99-8D9F-448D-A613-EF0D51EBCF82}" srcOrd="0" destOrd="0" presId="urn:microsoft.com/office/officeart/2005/8/layout/radial4"/>
    <dgm:cxn modelId="{25BEC0E3-CBB7-4C25-AAD8-EE4D997304B5}" type="presParOf" srcId="{3368C1C3-E561-413A-86A4-41BF1CD1D83E}" destId="{0AF8AAA9-6762-44E9-BFD7-36897113B9CF}" srcOrd="1" destOrd="0" presId="urn:microsoft.com/office/officeart/2005/8/layout/radial4"/>
    <dgm:cxn modelId="{628151C6-7311-4345-8F46-6F77A348485D}" type="presParOf" srcId="{3368C1C3-E561-413A-86A4-41BF1CD1D83E}" destId="{6187555A-A1A8-4BED-A2DB-04B80A04F9E3}" srcOrd="2" destOrd="0" presId="urn:microsoft.com/office/officeart/2005/8/layout/radial4"/>
    <dgm:cxn modelId="{60086BC0-9A54-4ECF-B834-B6D4438256C6}" type="presParOf" srcId="{3368C1C3-E561-413A-86A4-41BF1CD1D83E}" destId="{A2F427CE-2A91-4D47-8409-E5E7038EFA6C}" srcOrd="3" destOrd="0" presId="urn:microsoft.com/office/officeart/2005/8/layout/radial4"/>
    <dgm:cxn modelId="{4A9D4483-2A9C-4A47-A672-AB2096A07963}" type="presParOf" srcId="{3368C1C3-E561-413A-86A4-41BF1CD1D83E}" destId="{505DF788-C855-4FC1-B75C-E6C862892C7D}" srcOrd="4" destOrd="0" presId="urn:microsoft.com/office/officeart/2005/8/layout/radial4"/>
    <dgm:cxn modelId="{AE71CBFC-11C6-4341-9BFC-C6974276650F}" type="presParOf" srcId="{3368C1C3-E561-413A-86A4-41BF1CD1D83E}" destId="{1D9111E3-A5C6-47F7-955A-97DE5189CBBD}" srcOrd="5" destOrd="0" presId="urn:microsoft.com/office/officeart/2005/8/layout/radial4"/>
    <dgm:cxn modelId="{20ACDA17-BD96-4E64-87CC-6B026BF8F68D}" type="presParOf" srcId="{3368C1C3-E561-413A-86A4-41BF1CD1D83E}" destId="{1D2FB87E-290A-4EE3-98AC-71787A04665C}" srcOrd="6" destOrd="0" presId="urn:microsoft.com/office/officeart/2005/8/layout/radial4"/>
    <dgm:cxn modelId="{B12DCD54-1C99-46AD-8737-167E7F7A195B}" type="presParOf" srcId="{3368C1C3-E561-413A-86A4-41BF1CD1D83E}" destId="{DA5102EF-030F-41A5-9C27-AF6A1A0AD5A2}" srcOrd="7" destOrd="0" presId="urn:microsoft.com/office/officeart/2005/8/layout/radial4"/>
    <dgm:cxn modelId="{9FBE46BB-3146-4A28-908B-71B39024A3F6}" type="presParOf" srcId="{3368C1C3-E561-413A-86A4-41BF1CD1D83E}" destId="{213C4320-D56F-4C3F-9CAA-B9DB6E468C9A}" srcOrd="8" destOrd="0" presId="urn:microsoft.com/office/officeart/2005/8/layout/radial4"/>
    <dgm:cxn modelId="{A1A3446E-6028-4A59-B119-8700A5EA8F2F}" type="presParOf" srcId="{3368C1C3-E561-413A-86A4-41BF1CD1D83E}" destId="{B40B1D62-4EF7-456A-AC72-B858875DD0FE}" srcOrd="9" destOrd="0" presId="urn:microsoft.com/office/officeart/2005/8/layout/radial4"/>
    <dgm:cxn modelId="{A058BEBC-EABA-43D1-B0AB-F5CC469919F1}" type="presParOf" srcId="{3368C1C3-E561-413A-86A4-41BF1CD1D83E}" destId="{B7ADE156-5AF5-4F84-8870-3B10BE5598F1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913B2F-2BD2-4E94-9117-CE476B1BFA6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8CE3496-D54D-4DE1-AA09-009E65CC478A}">
      <dgm:prSet phldrT="[Текст]" custT="1"/>
      <dgm:spPr/>
      <dgm:t>
        <a:bodyPr/>
        <a:lstStyle/>
        <a:p>
          <a:r>
            <a:rPr lang="ru-RU" sz="2300" dirty="0" smtClean="0"/>
            <a:t>Поступило 1 уведомление о получении подарка</a:t>
          </a:r>
          <a:endParaRPr lang="ru-RU" sz="2300" dirty="0"/>
        </a:p>
      </dgm:t>
    </dgm:pt>
    <dgm:pt modelId="{27FB0379-0943-4023-AB82-7B8793F4A57B}" type="parTrans" cxnId="{0A73C370-53EA-4B72-BF75-7532C7EDF8A9}">
      <dgm:prSet/>
      <dgm:spPr/>
      <dgm:t>
        <a:bodyPr/>
        <a:lstStyle/>
        <a:p>
          <a:endParaRPr lang="ru-RU"/>
        </a:p>
      </dgm:t>
    </dgm:pt>
    <dgm:pt modelId="{A6561846-CBBF-47D2-BF96-64AB9102A107}" type="sibTrans" cxnId="{0A73C370-53EA-4B72-BF75-7532C7EDF8A9}">
      <dgm:prSet/>
      <dgm:spPr/>
      <dgm:t>
        <a:bodyPr/>
        <a:lstStyle/>
        <a:p>
          <a:endParaRPr lang="ru-RU"/>
        </a:p>
      </dgm:t>
    </dgm:pt>
    <dgm:pt modelId="{79BADA27-6947-442C-AFED-3CF89429BD85}">
      <dgm:prSet phldrT="[Текст]"/>
      <dgm:spPr/>
      <dgm:t>
        <a:bodyPr/>
        <a:lstStyle/>
        <a:p>
          <a:r>
            <a:rPr lang="ru-RU" dirty="0" smtClean="0"/>
            <a:t>Сдано 2 подарка</a:t>
          </a:r>
          <a:endParaRPr lang="ru-RU" dirty="0"/>
        </a:p>
      </dgm:t>
    </dgm:pt>
    <dgm:pt modelId="{CC39CBBD-D5BF-454A-92D3-DD85187DEE64}" type="parTrans" cxnId="{F83617CE-4BA9-47B7-9633-A0FCEB861C91}">
      <dgm:prSet/>
      <dgm:spPr/>
      <dgm:t>
        <a:bodyPr/>
        <a:lstStyle/>
        <a:p>
          <a:endParaRPr lang="ru-RU"/>
        </a:p>
      </dgm:t>
    </dgm:pt>
    <dgm:pt modelId="{48BF8795-6D52-4BAA-844D-0383B1511F30}" type="sibTrans" cxnId="{F83617CE-4BA9-47B7-9633-A0FCEB861C91}">
      <dgm:prSet/>
      <dgm:spPr/>
      <dgm:t>
        <a:bodyPr/>
        <a:lstStyle/>
        <a:p>
          <a:endParaRPr lang="ru-RU"/>
        </a:p>
      </dgm:t>
    </dgm:pt>
    <dgm:pt modelId="{CEF605E1-B9B7-4D77-8F70-22DBAA0A6295}">
      <dgm:prSet phldrT="[Текст]"/>
      <dgm:spPr/>
      <dgm:t>
        <a:bodyPr/>
        <a:lstStyle/>
        <a:p>
          <a:r>
            <a:rPr lang="ru-RU" dirty="0" smtClean="0"/>
            <a:t>Заявлений о выкупе подарка не поступало.</a:t>
          </a:r>
          <a:endParaRPr lang="ru-RU" dirty="0"/>
        </a:p>
      </dgm:t>
    </dgm:pt>
    <dgm:pt modelId="{8987FBF5-F4AB-4096-BFA2-9D12E82B9A61}" type="parTrans" cxnId="{0B83E59D-2B99-4ECE-81C3-C06B62D179B4}">
      <dgm:prSet/>
      <dgm:spPr/>
      <dgm:t>
        <a:bodyPr/>
        <a:lstStyle/>
        <a:p>
          <a:endParaRPr lang="ru-RU"/>
        </a:p>
      </dgm:t>
    </dgm:pt>
    <dgm:pt modelId="{8AAD27B7-7BCF-4A58-9738-5A616855C0EC}" type="sibTrans" cxnId="{0B83E59D-2B99-4ECE-81C3-C06B62D179B4}">
      <dgm:prSet/>
      <dgm:spPr/>
      <dgm:t>
        <a:bodyPr/>
        <a:lstStyle/>
        <a:p>
          <a:endParaRPr lang="ru-RU"/>
        </a:p>
      </dgm:t>
    </dgm:pt>
    <dgm:pt modelId="{CDB8D9F3-5E58-483A-B651-60D91AC5B110}">
      <dgm:prSet phldrT="[Текст]"/>
      <dgm:spPr/>
      <dgm:t>
        <a:bodyPr/>
        <a:lstStyle/>
        <a:p>
          <a:r>
            <a:rPr lang="ru-RU" dirty="0" smtClean="0"/>
            <a:t>На баланс благотворительных организаций не был передан ни один подарок</a:t>
          </a:r>
          <a:endParaRPr lang="ru-RU" dirty="0"/>
        </a:p>
      </dgm:t>
    </dgm:pt>
    <dgm:pt modelId="{592F1594-EB13-479C-9F9C-B3AB5DD542FB}" type="parTrans" cxnId="{13B0467A-7C1C-484B-BEE8-8426E80F51DD}">
      <dgm:prSet/>
      <dgm:spPr/>
      <dgm:t>
        <a:bodyPr/>
        <a:lstStyle/>
        <a:p>
          <a:endParaRPr lang="ru-RU"/>
        </a:p>
      </dgm:t>
    </dgm:pt>
    <dgm:pt modelId="{B3F5A306-90D4-4824-9EBA-0200217EEDA4}" type="sibTrans" cxnId="{13B0467A-7C1C-484B-BEE8-8426E80F51DD}">
      <dgm:prSet/>
      <dgm:spPr/>
      <dgm:t>
        <a:bodyPr/>
        <a:lstStyle/>
        <a:p>
          <a:endParaRPr lang="ru-RU"/>
        </a:p>
      </dgm:t>
    </dgm:pt>
    <dgm:pt modelId="{5A50F170-6F9F-498C-B089-D609D97AC9FD}" type="pres">
      <dgm:prSet presAssocID="{54913B2F-2BD2-4E94-9117-CE476B1BFA6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954DAE-C41E-491B-B526-D359270D5624}" type="pres">
      <dgm:prSet presAssocID="{54913B2F-2BD2-4E94-9117-CE476B1BFA6D}" presName="dummyMaxCanvas" presStyleCnt="0">
        <dgm:presLayoutVars/>
      </dgm:prSet>
      <dgm:spPr/>
    </dgm:pt>
    <dgm:pt modelId="{21874155-B25F-4287-8820-66F64B5F96EE}" type="pres">
      <dgm:prSet presAssocID="{54913B2F-2BD2-4E94-9117-CE476B1BFA6D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8F71F5-5302-4B7C-AFEB-061BE7AA9AAB}" type="pres">
      <dgm:prSet presAssocID="{54913B2F-2BD2-4E94-9117-CE476B1BFA6D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A5AFC8-3C76-464A-B1A4-A6DEE85F3C59}" type="pres">
      <dgm:prSet presAssocID="{54913B2F-2BD2-4E94-9117-CE476B1BFA6D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FAB0AF-9497-444B-B617-EDBCE37096ED}" type="pres">
      <dgm:prSet presAssocID="{54913B2F-2BD2-4E94-9117-CE476B1BFA6D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41C7C5-B6E7-4F51-A08A-666F656C08E4}" type="pres">
      <dgm:prSet presAssocID="{54913B2F-2BD2-4E94-9117-CE476B1BFA6D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3025FE-7791-4F1F-A8DC-1A3BE966235E}" type="pres">
      <dgm:prSet presAssocID="{54913B2F-2BD2-4E94-9117-CE476B1BFA6D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A38D08-3D66-42B2-8A73-FC6A7D3DB4DC}" type="pres">
      <dgm:prSet presAssocID="{54913B2F-2BD2-4E94-9117-CE476B1BFA6D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7BEFA5-BE28-4FD5-A95F-275BFE166764}" type="pres">
      <dgm:prSet presAssocID="{54913B2F-2BD2-4E94-9117-CE476B1BFA6D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A22BC0-B768-459B-A6E2-BFA57D919906}" type="pres">
      <dgm:prSet presAssocID="{54913B2F-2BD2-4E94-9117-CE476B1BFA6D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9710D2-B456-4AEA-ABA5-09337592B5DB}" type="pres">
      <dgm:prSet presAssocID="{54913B2F-2BD2-4E94-9117-CE476B1BFA6D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7E43DA-CA5F-47F5-84AD-A207DD951520}" type="pres">
      <dgm:prSet presAssocID="{54913B2F-2BD2-4E94-9117-CE476B1BFA6D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83E59D-2B99-4ECE-81C3-C06B62D179B4}" srcId="{54913B2F-2BD2-4E94-9117-CE476B1BFA6D}" destId="{CEF605E1-B9B7-4D77-8F70-22DBAA0A6295}" srcOrd="2" destOrd="0" parTransId="{8987FBF5-F4AB-4096-BFA2-9D12E82B9A61}" sibTransId="{8AAD27B7-7BCF-4A58-9738-5A616855C0EC}"/>
    <dgm:cxn modelId="{BE6E13B3-D2D7-410C-89D9-A15595E1FEA4}" type="presOf" srcId="{48BF8795-6D52-4BAA-844D-0383B1511F30}" destId="{7B3025FE-7791-4F1F-A8DC-1A3BE966235E}" srcOrd="0" destOrd="0" presId="urn:microsoft.com/office/officeart/2005/8/layout/vProcess5"/>
    <dgm:cxn modelId="{49D43F2A-BBA5-488A-96B7-D78667AF0800}" type="presOf" srcId="{08CE3496-D54D-4DE1-AA09-009E65CC478A}" destId="{21874155-B25F-4287-8820-66F64B5F96EE}" srcOrd="0" destOrd="0" presId="urn:microsoft.com/office/officeart/2005/8/layout/vProcess5"/>
    <dgm:cxn modelId="{0A73C370-53EA-4B72-BF75-7532C7EDF8A9}" srcId="{54913B2F-2BD2-4E94-9117-CE476B1BFA6D}" destId="{08CE3496-D54D-4DE1-AA09-009E65CC478A}" srcOrd="0" destOrd="0" parTransId="{27FB0379-0943-4023-AB82-7B8793F4A57B}" sibTransId="{A6561846-CBBF-47D2-BF96-64AB9102A107}"/>
    <dgm:cxn modelId="{13B0467A-7C1C-484B-BEE8-8426E80F51DD}" srcId="{54913B2F-2BD2-4E94-9117-CE476B1BFA6D}" destId="{CDB8D9F3-5E58-483A-B651-60D91AC5B110}" srcOrd="3" destOrd="0" parTransId="{592F1594-EB13-479C-9F9C-B3AB5DD542FB}" sibTransId="{B3F5A306-90D4-4824-9EBA-0200217EEDA4}"/>
    <dgm:cxn modelId="{BCE62EB7-2E12-45BD-BF55-ABE63F725A08}" type="presOf" srcId="{08CE3496-D54D-4DE1-AA09-009E65CC478A}" destId="{EF7BEFA5-BE28-4FD5-A95F-275BFE166764}" srcOrd="1" destOrd="0" presId="urn:microsoft.com/office/officeart/2005/8/layout/vProcess5"/>
    <dgm:cxn modelId="{F83617CE-4BA9-47B7-9633-A0FCEB861C91}" srcId="{54913B2F-2BD2-4E94-9117-CE476B1BFA6D}" destId="{79BADA27-6947-442C-AFED-3CF89429BD85}" srcOrd="1" destOrd="0" parTransId="{CC39CBBD-D5BF-454A-92D3-DD85187DEE64}" sibTransId="{48BF8795-6D52-4BAA-844D-0383B1511F30}"/>
    <dgm:cxn modelId="{D8B2EBB4-99D6-4173-A348-F43BF88526A6}" type="presOf" srcId="{79BADA27-6947-442C-AFED-3CF89429BD85}" destId="{56A22BC0-B768-459B-A6E2-BFA57D919906}" srcOrd="1" destOrd="0" presId="urn:microsoft.com/office/officeart/2005/8/layout/vProcess5"/>
    <dgm:cxn modelId="{CC669F18-A931-4A97-99D4-57D3A4132327}" type="presOf" srcId="{79BADA27-6947-442C-AFED-3CF89429BD85}" destId="{DD8F71F5-5302-4B7C-AFEB-061BE7AA9AAB}" srcOrd="0" destOrd="0" presId="urn:microsoft.com/office/officeart/2005/8/layout/vProcess5"/>
    <dgm:cxn modelId="{6963412D-A64F-4099-B388-64B307739803}" type="presOf" srcId="{54913B2F-2BD2-4E94-9117-CE476B1BFA6D}" destId="{5A50F170-6F9F-498C-B089-D609D97AC9FD}" srcOrd="0" destOrd="0" presId="urn:microsoft.com/office/officeart/2005/8/layout/vProcess5"/>
    <dgm:cxn modelId="{FB6DE6D6-D81A-4552-9DEA-E728BF3D6B31}" type="presOf" srcId="{CDB8D9F3-5E58-483A-B651-60D91AC5B110}" destId="{CA7E43DA-CA5F-47F5-84AD-A207DD951520}" srcOrd="1" destOrd="0" presId="urn:microsoft.com/office/officeart/2005/8/layout/vProcess5"/>
    <dgm:cxn modelId="{3CCCA8FA-767E-4404-AA61-A5372C4FFF64}" type="presOf" srcId="{A6561846-CBBF-47D2-BF96-64AB9102A107}" destId="{6841C7C5-B6E7-4F51-A08A-666F656C08E4}" srcOrd="0" destOrd="0" presId="urn:microsoft.com/office/officeart/2005/8/layout/vProcess5"/>
    <dgm:cxn modelId="{D7FDDF9E-CA16-4B89-AEB8-1700A83D56B6}" type="presOf" srcId="{CEF605E1-B9B7-4D77-8F70-22DBAA0A6295}" destId="{869710D2-B456-4AEA-ABA5-09337592B5DB}" srcOrd="1" destOrd="0" presId="urn:microsoft.com/office/officeart/2005/8/layout/vProcess5"/>
    <dgm:cxn modelId="{19DD5A30-2D0B-4554-9567-C2EF46A091E4}" type="presOf" srcId="{8AAD27B7-7BCF-4A58-9738-5A616855C0EC}" destId="{C6A38D08-3D66-42B2-8A73-FC6A7D3DB4DC}" srcOrd="0" destOrd="0" presId="urn:microsoft.com/office/officeart/2005/8/layout/vProcess5"/>
    <dgm:cxn modelId="{B900B954-F474-4720-9ACB-3707841C3338}" type="presOf" srcId="{CDB8D9F3-5E58-483A-B651-60D91AC5B110}" destId="{48FAB0AF-9497-444B-B617-EDBCE37096ED}" srcOrd="0" destOrd="0" presId="urn:microsoft.com/office/officeart/2005/8/layout/vProcess5"/>
    <dgm:cxn modelId="{A07E8B6A-2C8F-479F-BC26-03B22130576D}" type="presOf" srcId="{CEF605E1-B9B7-4D77-8F70-22DBAA0A6295}" destId="{34A5AFC8-3C76-464A-B1A4-A6DEE85F3C59}" srcOrd="0" destOrd="0" presId="urn:microsoft.com/office/officeart/2005/8/layout/vProcess5"/>
    <dgm:cxn modelId="{E0731C18-DC1A-4B54-9E08-A3A21DEA942A}" type="presParOf" srcId="{5A50F170-6F9F-498C-B089-D609D97AC9FD}" destId="{39954DAE-C41E-491B-B526-D359270D5624}" srcOrd="0" destOrd="0" presId="urn:microsoft.com/office/officeart/2005/8/layout/vProcess5"/>
    <dgm:cxn modelId="{AB85756A-E15C-4165-89B2-B8FA36DDC6F8}" type="presParOf" srcId="{5A50F170-6F9F-498C-B089-D609D97AC9FD}" destId="{21874155-B25F-4287-8820-66F64B5F96EE}" srcOrd="1" destOrd="0" presId="urn:microsoft.com/office/officeart/2005/8/layout/vProcess5"/>
    <dgm:cxn modelId="{FC45E70F-2DFB-4D40-B2D0-90B5FBA9EA37}" type="presParOf" srcId="{5A50F170-6F9F-498C-B089-D609D97AC9FD}" destId="{DD8F71F5-5302-4B7C-AFEB-061BE7AA9AAB}" srcOrd="2" destOrd="0" presId="urn:microsoft.com/office/officeart/2005/8/layout/vProcess5"/>
    <dgm:cxn modelId="{5D169A14-EA11-47EE-BB42-2D5C0C09D2CF}" type="presParOf" srcId="{5A50F170-6F9F-498C-B089-D609D97AC9FD}" destId="{34A5AFC8-3C76-464A-B1A4-A6DEE85F3C59}" srcOrd="3" destOrd="0" presId="urn:microsoft.com/office/officeart/2005/8/layout/vProcess5"/>
    <dgm:cxn modelId="{36D23E02-6BE2-4D0E-8A38-19F55FF286DE}" type="presParOf" srcId="{5A50F170-6F9F-498C-B089-D609D97AC9FD}" destId="{48FAB0AF-9497-444B-B617-EDBCE37096ED}" srcOrd="4" destOrd="0" presId="urn:microsoft.com/office/officeart/2005/8/layout/vProcess5"/>
    <dgm:cxn modelId="{15AC6CCF-001A-4F3F-8F9D-92D4C3FE439D}" type="presParOf" srcId="{5A50F170-6F9F-498C-B089-D609D97AC9FD}" destId="{6841C7C5-B6E7-4F51-A08A-666F656C08E4}" srcOrd="5" destOrd="0" presId="urn:microsoft.com/office/officeart/2005/8/layout/vProcess5"/>
    <dgm:cxn modelId="{A9D94DC4-9F0D-4718-87E7-D7E64A6A290D}" type="presParOf" srcId="{5A50F170-6F9F-498C-B089-D609D97AC9FD}" destId="{7B3025FE-7791-4F1F-A8DC-1A3BE966235E}" srcOrd="6" destOrd="0" presId="urn:microsoft.com/office/officeart/2005/8/layout/vProcess5"/>
    <dgm:cxn modelId="{B4D57770-1FEE-43D9-911B-3059D2CC6643}" type="presParOf" srcId="{5A50F170-6F9F-498C-B089-D609D97AC9FD}" destId="{C6A38D08-3D66-42B2-8A73-FC6A7D3DB4DC}" srcOrd="7" destOrd="0" presId="urn:microsoft.com/office/officeart/2005/8/layout/vProcess5"/>
    <dgm:cxn modelId="{AE6D0F3D-9B3B-4C3D-BDAC-28C4D43F75E6}" type="presParOf" srcId="{5A50F170-6F9F-498C-B089-D609D97AC9FD}" destId="{EF7BEFA5-BE28-4FD5-A95F-275BFE166764}" srcOrd="8" destOrd="0" presId="urn:microsoft.com/office/officeart/2005/8/layout/vProcess5"/>
    <dgm:cxn modelId="{44C0EA64-A7B3-43DA-A34F-20BEED158BB2}" type="presParOf" srcId="{5A50F170-6F9F-498C-B089-D609D97AC9FD}" destId="{56A22BC0-B768-459B-A6E2-BFA57D919906}" srcOrd="9" destOrd="0" presId="urn:microsoft.com/office/officeart/2005/8/layout/vProcess5"/>
    <dgm:cxn modelId="{FA9D9E42-740C-4707-A0EA-5BAD501BCBD2}" type="presParOf" srcId="{5A50F170-6F9F-498C-B089-D609D97AC9FD}" destId="{869710D2-B456-4AEA-ABA5-09337592B5DB}" srcOrd="10" destOrd="0" presId="urn:microsoft.com/office/officeart/2005/8/layout/vProcess5"/>
    <dgm:cxn modelId="{7DE3EEB6-8462-4A90-B2E8-B8F114CF3479}" type="presParOf" srcId="{5A50F170-6F9F-498C-B089-D609D97AC9FD}" destId="{CA7E43DA-CA5F-47F5-84AD-A207DD95152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3E2A3F0-A62A-4593-B785-6CC93C3A624A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C5B252-6E79-4A27-92BE-D63D71E3C9E8}">
      <dgm:prSet phldrT="[Текст]" custT="1"/>
      <dgm:spPr/>
      <dgm:t>
        <a:bodyPr/>
        <a:lstStyle/>
        <a:p>
          <a:r>
            <a:rPr lang="ru-RU" sz="1400" dirty="0" smtClean="0">
              <a:latin typeface="+mj-lt"/>
            </a:rPr>
            <a:t>14 человек</a:t>
          </a:r>
          <a:endParaRPr lang="ru-RU" sz="1400" dirty="0">
            <a:latin typeface="+mj-lt"/>
          </a:endParaRPr>
        </a:p>
      </dgm:t>
    </dgm:pt>
    <dgm:pt modelId="{2E9F9942-18D4-4B69-9AF8-B16268CEF679}" type="parTrans" cxnId="{D85F100D-7109-4E7A-BD7E-4DAF388FBE68}">
      <dgm:prSet/>
      <dgm:spPr/>
      <dgm:t>
        <a:bodyPr/>
        <a:lstStyle/>
        <a:p>
          <a:endParaRPr lang="ru-RU"/>
        </a:p>
      </dgm:t>
    </dgm:pt>
    <dgm:pt modelId="{97389D04-5ED1-40AF-8BDD-67618F18C4C5}" type="sibTrans" cxnId="{D85F100D-7109-4E7A-BD7E-4DAF388FBE68}">
      <dgm:prSet/>
      <dgm:spPr/>
      <dgm:t>
        <a:bodyPr/>
        <a:lstStyle/>
        <a:p>
          <a:endParaRPr lang="ru-RU"/>
        </a:p>
      </dgm:t>
    </dgm:pt>
    <dgm:pt modelId="{70881A20-34E9-4D7C-9064-FC1CBCCBDFC7}">
      <dgm:prSet phldrT="[Текст]" custT="1"/>
      <dgm:spPr/>
      <dgm:t>
        <a:bodyPr/>
        <a:lstStyle/>
        <a:p>
          <a:r>
            <a:rPr lang="en-US" sz="1200" dirty="0" smtClean="0">
              <a:latin typeface="+mj-lt"/>
            </a:rPr>
            <a:t>1</a:t>
          </a:r>
          <a:r>
            <a:rPr lang="ru-RU" sz="1200" dirty="0" smtClean="0">
              <a:latin typeface="+mj-lt"/>
            </a:rPr>
            <a:t>1 государственных гражданских служащих Кировской области (Контрольно-счетная палата Кировской области - 1, министерство образования Кировской области – </a:t>
          </a:r>
          <a:r>
            <a:rPr lang="en-US" sz="1200" dirty="0" smtClean="0">
              <a:latin typeface="+mj-lt"/>
            </a:rPr>
            <a:t>1</a:t>
          </a:r>
          <a:r>
            <a:rPr lang="ru-RU" sz="1200" dirty="0" smtClean="0">
              <a:latin typeface="+mj-lt"/>
            </a:rPr>
            <a:t>, министерство культуры Кировской области – 1, министерство лесного хозяйства – 2, министерство охраны окружающей среды Кировской области – 1, министерство промышленности и энергетики Кировской области – 1, министерство финансов Кировской области – </a:t>
          </a:r>
          <a:r>
            <a:rPr lang="ru-RU" sz="1200" dirty="0" smtClean="0">
              <a:latin typeface="+mj-lt"/>
            </a:rPr>
            <a:t>4)</a:t>
          </a:r>
          <a:endParaRPr lang="ru-RU" sz="1200" dirty="0">
            <a:latin typeface="+mj-lt"/>
          </a:endParaRPr>
        </a:p>
      </dgm:t>
    </dgm:pt>
    <dgm:pt modelId="{68748CEC-1183-415F-B5D7-6287D4782890}" type="parTrans" cxnId="{6E2E21CE-CD5C-4194-B404-DCFB5B71FF4F}">
      <dgm:prSet/>
      <dgm:spPr/>
      <dgm:t>
        <a:bodyPr/>
        <a:lstStyle/>
        <a:p>
          <a:endParaRPr lang="ru-RU"/>
        </a:p>
      </dgm:t>
    </dgm:pt>
    <dgm:pt modelId="{CF7AB50A-6199-4667-807A-60A2191323C9}" type="sibTrans" cxnId="{6E2E21CE-CD5C-4194-B404-DCFB5B71FF4F}">
      <dgm:prSet/>
      <dgm:spPr/>
      <dgm:t>
        <a:bodyPr/>
        <a:lstStyle/>
        <a:p>
          <a:endParaRPr lang="ru-RU"/>
        </a:p>
      </dgm:t>
    </dgm:pt>
    <dgm:pt modelId="{22C69BF3-82CE-4142-9325-B326E3E62935}">
      <dgm:prSet phldrT="[Текст]" custT="1"/>
      <dgm:spPr/>
      <dgm:t>
        <a:bodyPr/>
        <a:lstStyle/>
        <a:p>
          <a:r>
            <a:rPr lang="ru-RU" sz="1400" dirty="0" smtClean="0">
              <a:latin typeface="+mj-lt"/>
            </a:rPr>
            <a:t>В </a:t>
          </a:r>
          <a:r>
            <a:rPr lang="en-US" sz="1400" dirty="0" smtClean="0">
              <a:latin typeface="+mj-lt"/>
            </a:rPr>
            <a:t>I </a:t>
          </a:r>
          <a:r>
            <a:rPr lang="ru-RU" sz="1400" dirty="0" smtClean="0">
              <a:latin typeface="+mj-lt"/>
            </a:rPr>
            <a:t>квартале 2017 года о возможном возникновении конфликта интересов уведомили:</a:t>
          </a:r>
          <a:endParaRPr lang="ru-RU" sz="1400" dirty="0">
            <a:latin typeface="+mj-lt"/>
          </a:endParaRPr>
        </a:p>
      </dgm:t>
    </dgm:pt>
    <dgm:pt modelId="{FB359B24-FEA0-422A-8291-9C67B212EE0C}" type="parTrans" cxnId="{E5A62881-46A1-4D10-B58B-F6F4F24D3BAD}">
      <dgm:prSet/>
      <dgm:spPr/>
      <dgm:t>
        <a:bodyPr/>
        <a:lstStyle/>
        <a:p>
          <a:endParaRPr lang="ru-RU"/>
        </a:p>
      </dgm:t>
    </dgm:pt>
    <dgm:pt modelId="{46559DCD-6A0B-45A4-AD24-2A00886AB050}" type="sibTrans" cxnId="{E5A62881-46A1-4D10-B58B-F6F4F24D3BAD}">
      <dgm:prSet/>
      <dgm:spPr/>
      <dgm:t>
        <a:bodyPr/>
        <a:lstStyle/>
        <a:p>
          <a:endParaRPr lang="ru-RU"/>
        </a:p>
      </dgm:t>
    </dgm:pt>
    <dgm:pt modelId="{7E7B368A-C6A7-4398-A4E8-D77D114D33D1}">
      <dgm:prSet phldrT="[Текст]" custT="1"/>
      <dgm:spPr/>
      <dgm:t>
        <a:bodyPr/>
        <a:lstStyle/>
        <a:p>
          <a:r>
            <a:rPr lang="ru-RU" sz="1400" dirty="0" smtClean="0">
              <a:latin typeface="+mj-lt"/>
            </a:rPr>
            <a:t>В том числе:</a:t>
          </a:r>
          <a:endParaRPr lang="ru-RU" sz="1400" dirty="0">
            <a:latin typeface="+mj-lt"/>
          </a:endParaRPr>
        </a:p>
      </dgm:t>
    </dgm:pt>
    <dgm:pt modelId="{1ED58221-5BEC-49D7-964C-837928F1B3D2}" type="parTrans" cxnId="{A1B08589-2828-489B-9AD6-3648C31C5353}">
      <dgm:prSet/>
      <dgm:spPr/>
      <dgm:t>
        <a:bodyPr/>
        <a:lstStyle/>
        <a:p>
          <a:endParaRPr lang="ru-RU"/>
        </a:p>
      </dgm:t>
    </dgm:pt>
    <dgm:pt modelId="{C3AA9083-6D04-4373-9DDE-7C74054C2800}" type="sibTrans" cxnId="{A1B08589-2828-489B-9AD6-3648C31C5353}">
      <dgm:prSet/>
      <dgm:spPr/>
      <dgm:t>
        <a:bodyPr/>
        <a:lstStyle/>
        <a:p>
          <a:endParaRPr lang="ru-RU"/>
        </a:p>
      </dgm:t>
    </dgm:pt>
    <dgm:pt modelId="{C31442AE-261E-4B0B-901D-0B308570FD0A}">
      <dgm:prSet phldrT="[Текст]" custT="1"/>
      <dgm:spPr/>
      <dgm:t>
        <a:bodyPr/>
        <a:lstStyle/>
        <a:p>
          <a:r>
            <a:rPr lang="ru-RU" sz="1400" dirty="0" smtClean="0">
              <a:latin typeface="+mj-lt"/>
            </a:rPr>
            <a:t>Уведомления рассмотрены, решения по ним приняты:</a:t>
          </a:r>
          <a:endParaRPr lang="ru-RU" sz="1400" dirty="0">
            <a:latin typeface="+mj-lt"/>
          </a:endParaRPr>
        </a:p>
      </dgm:t>
    </dgm:pt>
    <dgm:pt modelId="{FB7EE23B-722B-47DC-BC8D-CB1475CC061D}" type="parTrans" cxnId="{5C43A410-87FF-49AC-B394-5AC758CB0A8F}">
      <dgm:prSet/>
      <dgm:spPr/>
      <dgm:t>
        <a:bodyPr/>
        <a:lstStyle/>
        <a:p>
          <a:endParaRPr lang="ru-RU"/>
        </a:p>
      </dgm:t>
    </dgm:pt>
    <dgm:pt modelId="{F8F9033D-7CDB-4FA7-87F3-132BC6A23703}" type="sibTrans" cxnId="{5C43A410-87FF-49AC-B394-5AC758CB0A8F}">
      <dgm:prSet/>
      <dgm:spPr/>
      <dgm:t>
        <a:bodyPr/>
        <a:lstStyle/>
        <a:p>
          <a:endParaRPr lang="ru-RU"/>
        </a:p>
      </dgm:t>
    </dgm:pt>
    <dgm:pt modelId="{CE80E8CA-B7AB-4C4A-98D8-91EE9F329695}">
      <dgm:prSet phldrT="[Текст]" custT="1"/>
      <dgm:spPr/>
      <dgm:t>
        <a:bodyPr/>
        <a:lstStyle/>
        <a:p>
          <a:r>
            <a:rPr lang="ru-RU" sz="1200" dirty="0" smtClean="0">
              <a:latin typeface="+mj-lt"/>
            </a:rPr>
            <a:t>Комиссией по координации работы по противодействию коррупции в Кировской области</a:t>
          </a:r>
          <a:endParaRPr lang="ru-RU" sz="1200" dirty="0">
            <a:latin typeface="+mj-lt"/>
          </a:endParaRPr>
        </a:p>
      </dgm:t>
    </dgm:pt>
    <dgm:pt modelId="{56A50931-AEB4-470F-B795-AE1EFDC3C415}" type="sibTrans" cxnId="{F192D576-9E6A-4B82-8FB0-E778744AD509}">
      <dgm:prSet/>
      <dgm:spPr/>
      <dgm:t>
        <a:bodyPr/>
        <a:lstStyle/>
        <a:p>
          <a:endParaRPr lang="ru-RU"/>
        </a:p>
      </dgm:t>
    </dgm:pt>
    <dgm:pt modelId="{36A4F7C0-5A2E-4110-926C-073A1CA135C7}" type="parTrans" cxnId="{F192D576-9E6A-4B82-8FB0-E778744AD509}">
      <dgm:prSet/>
      <dgm:spPr/>
      <dgm:t>
        <a:bodyPr/>
        <a:lstStyle/>
        <a:p>
          <a:endParaRPr lang="ru-RU"/>
        </a:p>
      </dgm:t>
    </dgm:pt>
    <dgm:pt modelId="{750A58B7-94E7-4139-884C-24613DB8F975}">
      <dgm:prSet phldrT="[Текст]" custT="1"/>
      <dgm:spPr/>
      <dgm:t>
        <a:bodyPr/>
        <a:lstStyle/>
        <a:p>
          <a:r>
            <a:rPr lang="en-US" sz="1200" dirty="0" smtClean="0">
              <a:latin typeface="+mj-lt"/>
            </a:rPr>
            <a:t>3</a:t>
          </a:r>
          <a:r>
            <a:rPr lang="ru-RU" sz="1200" dirty="0" smtClean="0">
              <a:latin typeface="+mj-lt"/>
            </a:rPr>
            <a:t> лица, замещающих государственные должности Кировской области</a:t>
          </a:r>
          <a:endParaRPr lang="ru-RU" sz="1200" dirty="0">
            <a:latin typeface="+mj-lt"/>
          </a:endParaRPr>
        </a:p>
      </dgm:t>
    </dgm:pt>
    <dgm:pt modelId="{B1506FBF-3DCB-4C1F-BE46-3517F5356086}" type="sibTrans" cxnId="{D226A2B6-BE91-4B8B-8687-2AA1F1A1B7C6}">
      <dgm:prSet/>
      <dgm:spPr/>
      <dgm:t>
        <a:bodyPr/>
        <a:lstStyle/>
        <a:p>
          <a:endParaRPr lang="ru-RU"/>
        </a:p>
      </dgm:t>
    </dgm:pt>
    <dgm:pt modelId="{362CD595-971B-4B14-B458-1AF6099C677E}" type="parTrans" cxnId="{D226A2B6-BE91-4B8B-8687-2AA1F1A1B7C6}">
      <dgm:prSet/>
      <dgm:spPr/>
      <dgm:t>
        <a:bodyPr/>
        <a:lstStyle/>
        <a:p>
          <a:endParaRPr lang="ru-RU"/>
        </a:p>
      </dgm:t>
    </dgm:pt>
    <dgm:pt modelId="{D1B855BB-375C-4528-9554-E0283EF2F4C3}">
      <dgm:prSet phldrT="[Текст]" custT="1"/>
      <dgm:spPr/>
      <dgm:t>
        <a:bodyPr/>
        <a:lstStyle/>
        <a:p>
          <a:r>
            <a:rPr lang="ru-RU" sz="1200" dirty="0" smtClean="0">
              <a:latin typeface="+mj-lt"/>
            </a:rPr>
            <a:t>Комиссией по соблюдению требований к служебному поведению государственных гражданских служащих и урегулированию конфликта интересов</a:t>
          </a:r>
          <a:endParaRPr lang="ru-RU" sz="1200" dirty="0">
            <a:latin typeface="+mj-lt"/>
          </a:endParaRPr>
        </a:p>
      </dgm:t>
    </dgm:pt>
    <dgm:pt modelId="{E34FF72C-D499-4E83-A150-1E0DC60C6378}" type="sibTrans" cxnId="{CAF03B05-D01C-45BB-969E-3A8BB7213385}">
      <dgm:prSet/>
      <dgm:spPr/>
      <dgm:t>
        <a:bodyPr/>
        <a:lstStyle/>
        <a:p>
          <a:endParaRPr lang="ru-RU"/>
        </a:p>
      </dgm:t>
    </dgm:pt>
    <dgm:pt modelId="{C0BE8277-1FF9-45EA-A29B-DCD824CFDDFC}" type="parTrans" cxnId="{CAF03B05-D01C-45BB-969E-3A8BB7213385}">
      <dgm:prSet/>
      <dgm:spPr/>
      <dgm:t>
        <a:bodyPr/>
        <a:lstStyle/>
        <a:p>
          <a:endParaRPr lang="ru-RU"/>
        </a:p>
      </dgm:t>
    </dgm:pt>
    <dgm:pt modelId="{DEAC7D36-A2EC-461D-A9C9-EAB88E11F6A4}" type="pres">
      <dgm:prSet presAssocID="{13E2A3F0-A62A-4593-B785-6CC93C3A624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CAC88E-BE61-46AF-AEBF-6B36B78DF407}" type="pres">
      <dgm:prSet presAssocID="{13E2A3F0-A62A-4593-B785-6CC93C3A624A}" presName="hierFlow" presStyleCnt="0"/>
      <dgm:spPr/>
    </dgm:pt>
    <dgm:pt modelId="{CBD5399F-9DF2-4FFF-9CD4-41664B77E6A4}" type="pres">
      <dgm:prSet presAssocID="{13E2A3F0-A62A-4593-B785-6CC93C3A624A}" presName="firstBuf" presStyleCnt="0"/>
      <dgm:spPr/>
    </dgm:pt>
    <dgm:pt modelId="{CE192206-1F2F-4DD2-B991-45673A3F3214}" type="pres">
      <dgm:prSet presAssocID="{13E2A3F0-A62A-4593-B785-6CC93C3A624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AC1246A-F7F9-439C-A4EA-69FBF6C6DCE2}" type="pres">
      <dgm:prSet presAssocID="{FDC5B252-6E79-4A27-92BE-D63D71E3C9E8}" presName="Name14" presStyleCnt="0"/>
      <dgm:spPr/>
    </dgm:pt>
    <dgm:pt modelId="{7B23D746-0E03-4509-9093-48D2DD393505}" type="pres">
      <dgm:prSet presAssocID="{FDC5B252-6E79-4A27-92BE-D63D71E3C9E8}" presName="level1Shape" presStyleLbl="node0" presStyleIdx="0" presStyleCnt="1" custScaleX="143472" custScaleY="806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3312B9E-1794-4FEC-8E6F-AE371D85C07B}" type="pres">
      <dgm:prSet presAssocID="{FDC5B252-6E79-4A27-92BE-D63D71E3C9E8}" presName="hierChild2" presStyleCnt="0"/>
      <dgm:spPr/>
    </dgm:pt>
    <dgm:pt modelId="{48BBB4B3-5539-4D49-A624-25A4F48E5E12}" type="pres">
      <dgm:prSet presAssocID="{68748CEC-1183-415F-B5D7-6287D4782890}" presName="Name19" presStyleLbl="parChTrans1D2" presStyleIdx="0" presStyleCnt="2"/>
      <dgm:spPr/>
      <dgm:t>
        <a:bodyPr/>
        <a:lstStyle/>
        <a:p>
          <a:endParaRPr lang="ru-RU"/>
        </a:p>
      </dgm:t>
    </dgm:pt>
    <dgm:pt modelId="{5BF97346-8DE3-4DF0-BD58-87F0E4A8D826}" type="pres">
      <dgm:prSet presAssocID="{70881A20-34E9-4D7C-9064-FC1CBCCBDFC7}" presName="Name21" presStyleCnt="0"/>
      <dgm:spPr/>
    </dgm:pt>
    <dgm:pt modelId="{95EDFED2-446A-4487-8E46-8AF5663073F8}" type="pres">
      <dgm:prSet presAssocID="{70881A20-34E9-4D7C-9064-FC1CBCCBDFC7}" presName="level2Shape" presStyleLbl="node2" presStyleIdx="0" presStyleCnt="2" custScaleX="461291" custScaleY="303538" custLinFactNeighborY="4298"/>
      <dgm:spPr/>
      <dgm:t>
        <a:bodyPr/>
        <a:lstStyle/>
        <a:p>
          <a:endParaRPr lang="ru-RU"/>
        </a:p>
      </dgm:t>
    </dgm:pt>
    <dgm:pt modelId="{63F33CEF-8BBB-4D5C-889C-17E28915C688}" type="pres">
      <dgm:prSet presAssocID="{70881A20-34E9-4D7C-9064-FC1CBCCBDFC7}" presName="hierChild3" presStyleCnt="0"/>
      <dgm:spPr/>
    </dgm:pt>
    <dgm:pt modelId="{5245789E-2A9A-4C55-9645-2D1E0839D88F}" type="pres">
      <dgm:prSet presAssocID="{C0BE8277-1FF9-45EA-A29B-DCD824CFDDFC}" presName="Name19" presStyleLbl="parChTrans1D3" presStyleIdx="0" presStyleCnt="2"/>
      <dgm:spPr/>
      <dgm:t>
        <a:bodyPr/>
        <a:lstStyle/>
        <a:p>
          <a:endParaRPr lang="ru-RU"/>
        </a:p>
      </dgm:t>
    </dgm:pt>
    <dgm:pt modelId="{1A0572CC-A582-43B9-8110-FE8164CE7E37}" type="pres">
      <dgm:prSet presAssocID="{D1B855BB-375C-4528-9554-E0283EF2F4C3}" presName="Name21" presStyleCnt="0"/>
      <dgm:spPr/>
    </dgm:pt>
    <dgm:pt modelId="{8E6F9A29-95B1-473B-A363-82521A7887E9}" type="pres">
      <dgm:prSet presAssocID="{D1B855BB-375C-4528-9554-E0283EF2F4C3}" presName="level2Shape" presStyleLbl="node3" presStyleIdx="0" presStyleCnt="2" custScaleX="247986" custScaleY="225717" custLinFactNeighborX="-91693" custLinFactNeighborY="41549"/>
      <dgm:spPr/>
      <dgm:t>
        <a:bodyPr/>
        <a:lstStyle/>
        <a:p>
          <a:endParaRPr lang="ru-RU"/>
        </a:p>
      </dgm:t>
    </dgm:pt>
    <dgm:pt modelId="{9A3E8F34-1D20-4D5E-A7FA-2CE3A0399DCD}" type="pres">
      <dgm:prSet presAssocID="{D1B855BB-375C-4528-9554-E0283EF2F4C3}" presName="hierChild3" presStyleCnt="0"/>
      <dgm:spPr/>
    </dgm:pt>
    <dgm:pt modelId="{9730326A-EBF6-4372-A27D-ACF6A031E077}" type="pres">
      <dgm:prSet presAssocID="{362CD595-971B-4B14-B458-1AF6099C677E}" presName="Name19" presStyleLbl="parChTrans1D2" presStyleIdx="1" presStyleCnt="2"/>
      <dgm:spPr/>
      <dgm:t>
        <a:bodyPr/>
        <a:lstStyle/>
        <a:p>
          <a:endParaRPr lang="ru-RU"/>
        </a:p>
      </dgm:t>
    </dgm:pt>
    <dgm:pt modelId="{07107444-CE4B-45E2-A790-CCB0374BA108}" type="pres">
      <dgm:prSet presAssocID="{750A58B7-94E7-4139-884C-24613DB8F975}" presName="Name21" presStyleCnt="0"/>
      <dgm:spPr/>
    </dgm:pt>
    <dgm:pt modelId="{EFFF1972-D50F-48F2-B644-917111F4C7EC}" type="pres">
      <dgm:prSet presAssocID="{750A58B7-94E7-4139-884C-24613DB8F975}" presName="level2Shape" presStyleLbl="node2" presStyleIdx="1" presStyleCnt="2" custScaleX="136330" custScaleY="163547"/>
      <dgm:spPr/>
      <dgm:t>
        <a:bodyPr/>
        <a:lstStyle/>
        <a:p>
          <a:endParaRPr lang="ru-RU"/>
        </a:p>
      </dgm:t>
    </dgm:pt>
    <dgm:pt modelId="{62B0FAE8-C168-4B89-BFDB-583CD73DB43A}" type="pres">
      <dgm:prSet presAssocID="{750A58B7-94E7-4139-884C-24613DB8F975}" presName="hierChild3" presStyleCnt="0"/>
      <dgm:spPr/>
    </dgm:pt>
    <dgm:pt modelId="{FD9C142A-8987-404E-A385-09EFD7032906}" type="pres">
      <dgm:prSet presAssocID="{36A4F7C0-5A2E-4110-926C-073A1CA135C7}" presName="Name19" presStyleLbl="parChTrans1D3" presStyleIdx="1" presStyleCnt="2"/>
      <dgm:spPr/>
      <dgm:t>
        <a:bodyPr/>
        <a:lstStyle/>
        <a:p>
          <a:endParaRPr lang="ru-RU"/>
        </a:p>
      </dgm:t>
    </dgm:pt>
    <dgm:pt modelId="{43770FCF-51C1-46D9-8404-06D01DEF6A0A}" type="pres">
      <dgm:prSet presAssocID="{CE80E8CA-B7AB-4C4A-98D8-91EE9F329695}" presName="Name21" presStyleCnt="0"/>
      <dgm:spPr/>
    </dgm:pt>
    <dgm:pt modelId="{0233CEC8-6A4C-420D-8AE1-3646BE1C0E17}" type="pres">
      <dgm:prSet presAssocID="{CE80E8CA-B7AB-4C4A-98D8-91EE9F329695}" presName="level2Shape" presStyleLbl="node3" presStyleIdx="1" presStyleCnt="2" custScaleX="144086" custScaleY="239155"/>
      <dgm:spPr/>
      <dgm:t>
        <a:bodyPr/>
        <a:lstStyle/>
        <a:p>
          <a:endParaRPr lang="ru-RU"/>
        </a:p>
      </dgm:t>
    </dgm:pt>
    <dgm:pt modelId="{0EF386C7-DD15-41BC-8BC4-4C8E694F243D}" type="pres">
      <dgm:prSet presAssocID="{CE80E8CA-B7AB-4C4A-98D8-91EE9F329695}" presName="hierChild3" presStyleCnt="0"/>
      <dgm:spPr/>
    </dgm:pt>
    <dgm:pt modelId="{A93CEC1E-7EAC-4BFE-8B2E-03EE7D32DC76}" type="pres">
      <dgm:prSet presAssocID="{13E2A3F0-A62A-4593-B785-6CC93C3A624A}" presName="bgShapesFlow" presStyleCnt="0"/>
      <dgm:spPr/>
    </dgm:pt>
    <dgm:pt modelId="{9AFEAE11-D96B-4EC1-AE69-D329447B787E}" type="pres">
      <dgm:prSet presAssocID="{22C69BF3-82CE-4142-9325-B326E3E62935}" presName="rectComp" presStyleCnt="0"/>
      <dgm:spPr/>
    </dgm:pt>
    <dgm:pt modelId="{E6649C23-C3E2-428E-9BBB-DAB4548E758D}" type="pres">
      <dgm:prSet presAssocID="{22C69BF3-82CE-4142-9325-B326E3E62935}" presName="bgRect" presStyleLbl="bgShp" presStyleIdx="0" presStyleCnt="3" custScaleY="95237"/>
      <dgm:spPr/>
      <dgm:t>
        <a:bodyPr/>
        <a:lstStyle/>
        <a:p>
          <a:endParaRPr lang="ru-RU"/>
        </a:p>
      </dgm:t>
    </dgm:pt>
    <dgm:pt modelId="{C7B61249-EE04-4501-9D06-54F5EF10E074}" type="pres">
      <dgm:prSet presAssocID="{22C69BF3-82CE-4142-9325-B326E3E62935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0F5DE4-4DC1-4198-9478-89E64C3755F9}" type="pres">
      <dgm:prSet presAssocID="{22C69BF3-82CE-4142-9325-B326E3E62935}" presName="spComp" presStyleCnt="0"/>
      <dgm:spPr/>
    </dgm:pt>
    <dgm:pt modelId="{1C4848AE-5ADD-4E29-97D4-CB166C3EFDC7}" type="pres">
      <dgm:prSet presAssocID="{22C69BF3-82CE-4142-9325-B326E3E62935}" presName="vSp" presStyleCnt="0"/>
      <dgm:spPr/>
    </dgm:pt>
    <dgm:pt modelId="{411454D5-68FF-4E03-B7D3-8629FC0A9601}" type="pres">
      <dgm:prSet presAssocID="{7E7B368A-C6A7-4398-A4E8-D77D114D33D1}" presName="rectComp" presStyleCnt="0"/>
      <dgm:spPr/>
    </dgm:pt>
    <dgm:pt modelId="{58D768CD-DBAE-42B1-96EE-BCA0C4FEDCC1}" type="pres">
      <dgm:prSet presAssocID="{7E7B368A-C6A7-4398-A4E8-D77D114D33D1}" presName="bgRect" presStyleLbl="bgShp" presStyleIdx="1" presStyleCnt="3" custScaleY="294451"/>
      <dgm:spPr/>
      <dgm:t>
        <a:bodyPr/>
        <a:lstStyle/>
        <a:p>
          <a:endParaRPr lang="ru-RU"/>
        </a:p>
      </dgm:t>
    </dgm:pt>
    <dgm:pt modelId="{5305BA34-0B8E-4C40-8C7E-99BFAA0B4C5F}" type="pres">
      <dgm:prSet presAssocID="{7E7B368A-C6A7-4398-A4E8-D77D114D33D1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99852D-2D79-4444-944C-52C543A29A5B}" type="pres">
      <dgm:prSet presAssocID="{7E7B368A-C6A7-4398-A4E8-D77D114D33D1}" presName="spComp" presStyleCnt="0"/>
      <dgm:spPr/>
    </dgm:pt>
    <dgm:pt modelId="{E3BD6B28-A2A0-4F12-A44D-DDE7E2AAC9A8}" type="pres">
      <dgm:prSet presAssocID="{7E7B368A-C6A7-4398-A4E8-D77D114D33D1}" presName="vSp" presStyleCnt="0"/>
      <dgm:spPr/>
    </dgm:pt>
    <dgm:pt modelId="{EA8AFBCB-ED37-4AAE-94D8-0A205DC90BE2}" type="pres">
      <dgm:prSet presAssocID="{C31442AE-261E-4B0B-901D-0B308570FD0A}" presName="rectComp" presStyleCnt="0"/>
      <dgm:spPr/>
    </dgm:pt>
    <dgm:pt modelId="{7D4F3C21-11F5-4707-A1F1-EDC427881BD4}" type="pres">
      <dgm:prSet presAssocID="{C31442AE-261E-4B0B-901D-0B308570FD0A}" presName="bgRect" presStyleLbl="bgShp" presStyleIdx="2" presStyleCnt="3" custScaleY="207066" custLinFactNeighborX="-742" custLinFactNeighborY="-5970"/>
      <dgm:spPr/>
      <dgm:t>
        <a:bodyPr/>
        <a:lstStyle/>
        <a:p>
          <a:endParaRPr lang="ru-RU"/>
        </a:p>
      </dgm:t>
    </dgm:pt>
    <dgm:pt modelId="{2FC97061-1957-407C-A443-CE66C1397907}" type="pres">
      <dgm:prSet presAssocID="{C31442AE-261E-4B0B-901D-0B308570FD0A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73A511-F734-4866-B881-67AEB12CB62C}" type="presOf" srcId="{D1B855BB-375C-4528-9554-E0283EF2F4C3}" destId="{8E6F9A29-95B1-473B-A363-82521A7887E9}" srcOrd="0" destOrd="0" presId="urn:microsoft.com/office/officeart/2005/8/layout/hierarchy6"/>
    <dgm:cxn modelId="{FAEC8A39-54A8-44AE-9886-81D5DAD375A8}" type="presOf" srcId="{70881A20-34E9-4D7C-9064-FC1CBCCBDFC7}" destId="{95EDFED2-446A-4487-8E46-8AF5663073F8}" srcOrd="0" destOrd="0" presId="urn:microsoft.com/office/officeart/2005/8/layout/hierarchy6"/>
    <dgm:cxn modelId="{5F297C3A-3DA6-41BD-92D3-40335E818F1D}" type="presOf" srcId="{C31442AE-261E-4B0B-901D-0B308570FD0A}" destId="{7D4F3C21-11F5-4707-A1F1-EDC427881BD4}" srcOrd="0" destOrd="0" presId="urn:microsoft.com/office/officeart/2005/8/layout/hierarchy6"/>
    <dgm:cxn modelId="{3EBA141A-6F95-4129-BAB8-B7EAB191D16B}" type="presOf" srcId="{C0BE8277-1FF9-45EA-A29B-DCD824CFDDFC}" destId="{5245789E-2A9A-4C55-9645-2D1E0839D88F}" srcOrd="0" destOrd="0" presId="urn:microsoft.com/office/officeart/2005/8/layout/hierarchy6"/>
    <dgm:cxn modelId="{CAF03B05-D01C-45BB-969E-3A8BB7213385}" srcId="{70881A20-34E9-4D7C-9064-FC1CBCCBDFC7}" destId="{D1B855BB-375C-4528-9554-E0283EF2F4C3}" srcOrd="0" destOrd="0" parTransId="{C0BE8277-1FF9-45EA-A29B-DCD824CFDDFC}" sibTransId="{E34FF72C-D499-4E83-A150-1E0DC60C6378}"/>
    <dgm:cxn modelId="{F192D576-9E6A-4B82-8FB0-E778744AD509}" srcId="{750A58B7-94E7-4139-884C-24613DB8F975}" destId="{CE80E8CA-B7AB-4C4A-98D8-91EE9F329695}" srcOrd="0" destOrd="0" parTransId="{36A4F7C0-5A2E-4110-926C-073A1CA135C7}" sibTransId="{56A50931-AEB4-470F-B795-AE1EFDC3C415}"/>
    <dgm:cxn modelId="{8D45C7A1-D0CC-4389-8507-613FA8941CD3}" type="presOf" srcId="{FDC5B252-6E79-4A27-92BE-D63D71E3C9E8}" destId="{7B23D746-0E03-4509-9093-48D2DD393505}" srcOrd="0" destOrd="0" presId="urn:microsoft.com/office/officeart/2005/8/layout/hierarchy6"/>
    <dgm:cxn modelId="{E5A62881-46A1-4D10-B58B-F6F4F24D3BAD}" srcId="{13E2A3F0-A62A-4593-B785-6CC93C3A624A}" destId="{22C69BF3-82CE-4142-9325-B326E3E62935}" srcOrd="1" destOrd="0" parTransId="{FB359B24-FEA0-422A-8291-9C67B212EE0C}" sibTransId="{46559DCD-6A0B-45A4-AD24-2A00886AB050}"/>
    <dgm:cxn modelId="{6E2E21CE-CD5C-4194-B404-DCFB5B71FF4F}" srcId="{FDC5B252-6E79-4A27-92BE-D63D71E3C9E8}" destId="{70881A20-34E9-4D7C-9064-FC1CBCCBDFC7}" srcOrd="0" destOrd="0" parTransId="{68748CEC-1183-415F-B5D7-6287D4782890}" sibTransId="{CF7AB50A-6199-4667-807A-60A2191323C9}"/>
    <dgm:cxn modelId="{7B894892-971A-4679-8440-90094EC66067}" type="presOf" srcId="{750A58B7-94E7-4139-884C-24613DB8F975}" destId="{EFFF1972-D50F-48F2-B644-917111F4C7EC}" srcOrd="0" destOrd="0" presId="urn:microsoft.com/office/officeart/2005/8/layout/hierarchy6"/>
    <dgm:cxn modelId="{05E24410-D8F4-4318-82E0-1A5AF229EC8F}" type="presOf" srcId="{7E7B368A-C6A7-4398-A4E8-D77D114D33D1}" destId="{5305BA34-0B8E-4C40-8C7E-99BFAA0B4C5F}" srcOrd="1" destOrd="0" presId="urn:microsoft.com/office/officeart/2005/8/layout/hierarchy6"/>
    <dgm:cxn modelId="{BDFABE40-FDF0-4A1C-B775-1FA6AD9B87E9}" type="presOf" srcId="{7E7B368A-C6A7-4398-A4E8-D77D114D33D1}" destId="{58D768CD-DBAE-42B1-96EE-BCA0C4FEDCC1}" srcOrd="0" destOrd="0" presId="urn:microsoft.com/office/officeart/2005/8/layout/hierarchy6"/>
    <dgm:cxn modelId="{A1B08589-2828-489B-9AD6-3648C31C5353}" srcId="{13E2A3F0-A62A-4593-B785-6CC93C3A624A}" destId="{7E7B368A-C6A7-4398-A4E8-D77D114D33D1}" srcOrd="2" destOrd="0" parTransId="{1ED58221-5BEC-49D7-964C-837928F1B3D2}" sibTransId="{C3AA9083-6D04-4373-9DDE-7C74054C2800}"/>
    <dgm:cxn modelId="{5C43A410-87FF-49AC-B394-5AC758CB0A8F}" srcId="{13E2A3F0-A62A-4593-B785-6CC93C3A624A}" destId="{C31442AE-261E-4B0B-901D-0B308570FD0A}" srcOrd="3" destOrd="0" parTransId="{FB7EE23B-722B-47DC-BC8D-CB1475CC061D}" sibTransId="{F8F9033D-7CDB-4FA7-87F3-132BC6A23703}"/>
    <dgm:cxn modelId="{9562B219-9E37-45CA-9D11-00F78A8F003B}" type="presOf" srcId="{CE80E8CA-B7AB-4C4A-98D8-91EE9F329695}" destId="{0233CEC8-6A4C-420D-8AE1-3646BE1C0E17}" srcOrd="0" destOrd="0" presId="urn:microsoft.com/office/officeart/2005/8/layout/hierarchy6"/>
    <dgm:cxn modelId="{146A1584-EAD1-4FB2-B490-46B0F162F16D}" type="presOf" srcId="{22C69BF3-82CE-4142-9325-B326E3E62935}" destId="{C7B61249-EE04-4501-9D06-54F5EF10E074}" srcOrd="1" destOrd="0" presId="urn:microsoft.com/office/officeart/2005/8/layout/hierarchy6"/>
    <dgm:cxn modelId="{E45E8A14-B085-4863-9111-0726DCDDBDEF}" type="presOf" srcId="{362CD595-971B-4B14-B458-1AF6099C677E}" destId="{9730326A-EBF6-4372-A27D-ACF6A031E077}" srcOrd="0" destOrd="0" presId="urn:microsoft.com/office/officeart/2005/8/layout/hierarchy6"/>
    <dgm:cxn modelId="{88B00C2D-EAF3-4F74-B941-8E5CD61D3221}" type="presOf" srcId="{C31442AE-261E-4B0B-901D-0B308570FD0A}" destId="{2FC97061-1957-407C-A443-CE66C1397907}" srcOrd="1" destOrd="0" presId="urn:microsoft.com/office/officeart/2005/8/layout/hierarchy6"/>
    <dgm:cxn modelId="{D226A2B6-BE91-4B8B-8687-2AA1F1A1B7C6}" srcId="{FDC5B252-6E79-4A27-92BE-D63D71E3C9E8}" destId="{750A58B7-94E7-4139-884C-24613DB8F975}" srcOrd="1" destOrd="0" parTransId="{362CD595-971B-4B14-B458-1AF6099C677E}" sibTransId="{B1506FBF-3DCB-4C1F-BE46-3517F5356086}"/>
    <dgm:cxn modelId="{D430B65E-8D09-4BF2-B53F-154906D623BB}" type="presOf" srcId="{13E2A3F0-A62A-4593-B785-6CC93C3A624A}" destId="{DEAC7D36-A2EC-461D-A9C9-EAB88E11F6A4}" srcOrd="0" destOrd="0" presId="urn:microsoft.com/office/officeart/2005/8/layout/hierarchy6"/>
    <dgm:cxn modelId="{5982A9E1-2624-4C68-9E7F-318BDC9BD7E3}" type="presOf" srcId="{36A4F7C0-5A2E-4110-926C-073A1CA135C7}" destId="{FD9C142A-8987-404E-A385-09EFD7032906}" srcOrd="0" destOrd="0" presId="urn:microsoft.com/office/officeart/2005/8/layout/hierarchy6"/>
    <dgm:cxn modelId="{FB104BA7-F017-4D08-8EEB-CA3B7DC55842}" type="presOf" srcId="{68748CEC-1183-415F-B5D7-6287D4782890}" destId="{48BBB4B3-5539-4D49-A624-25A4F48E5E12}" srcOrd="0" destOrd="0" presId="urn:microsoft.com/office/officeart/2005/8/layout/hierarchy6"/>
    <dgm:cxn modelId="{AB496477-17C2-43B7-8C11-DF62901AA2EB}" type="presOf" srcId="{22C69BF3-82CE-4142-9325-B326E3E62935}" destId="{E6649C23-C3E2-428E-9BBB-DAB4548E758D}" srcOrd="0" destOrd="0" presId="urn:microsoft.com/office/officeart/2005/8/layout/hierarchy6"/>
    <dgm:cxn modelId="{D85F100D-7109-4E7A-BD7E-4DAF388FBE68}" srcId="{13E2A3F0-A62A-4593-B785-6CC93C3A624A}" destId="{FDC5B252-6E79-4A27-92BE-D63D71E3C9E8}" srcOrd="0" destOrd="0" parTransId="{2E9F9942-18D4-4B69-9AF8-B16268CEF679}" sibTransId="{97389D04-5ED1-40AF-8BDD-67618F18C4C5}"/>
    <dgm:cxn modelId="{E79D438A-7F7C-43FB-8BF0-A3737E229624}" type="presParOf" srcId="{DEAC7D36-A2EC-461D-A9C9-EAB88E11F6A4}" destId="{DFCAC88E-BE61-46AF-AEBF-6B36B78DF407}" srcOrd="0" destOrd="0" presId="urn:microsoft.com/office/officeart/2005/8/layout/hierarchy6"/>
    <dgm:cxn modelId="{6084D8C1-9C87-4249-B8B5-33F090327D48}" type="presParOf" srcId="{DFCAC88E-BE61-46AF-AEBF-6B36B78DF407}" destId="{CBD5399F-9DF2-4FFF-9CD4-41664B77E6A4}" srcOrd="0" destOrd="0" presId="urn:microsoft.com/office/officeart/2005/8/layout/hierarchy6"/>
    <dgm:cxn modelId="{3E82BE73-BD53-4D0B-AB95-023FA002C63E}" type="presParOf" srcId="{DFCAC88E-BE61-46AF-AEBF-6B36B78DF407}" destId="{CE192206-1F2F-4DD2-B991-45673A3F3214}" srcOrd="1" destOrd="0" presId="urn:microsoft.com/office/officeart/2005/8/layout/hierarchy6"/>
    <dgm:cxn modelId="{7C8144F3-497B-481F-8E66-1CCB2EC4B7A5}" type="presParOf" srcId="{CE192206-1F2F-4DD2-B991-45673A3F3214}" destId="{8AC1246A-F7F9-439C-A4EA-69FBF6C6DCE2}" srcOrd="0" destOrd="0" presId="urn:microsoft.com/office/officeart/2005/8/layout/hierarchy6"/>
    <dgm:cxn modelId="{8EA0D2F1-C447-4FAE-BA82-FA8A93D878CD}" type="presParOf" srcId="{8AC1246A-F7F9-439C-A4EA-69FBF6C6DCE2}" destId="{7B23D746-0E03-4509-9093-48D2DD393505}" srcOrd="0" destOrd="0" presId="urn:microsoft.com/office/officeart/2005/8/layout/hierarchy6"/>
    <dgm:cxn modelId="{C70FF687-F9D9-4736-A79F-1D4DF0AC5E77}" type="presParOf" srcId="{8AC1246A-F7F9-439C-A4EA-69FBF6C6DCE2}" destId="{83312B9E-1794-4FEC-8E6F-AE371D85C07B}" srcOrd="1" destOrd="0" presId="urn:microsoft.com/office/officeart/2005/8/layout/hierarchy6"/>
    <dgm:cxn modelId="{3F5B4988-E4CC-42EF-BC2B-8BBD8626426E}" type="presParOf" srcId="{83312B9E-1794-4FEC-8E6F-AE371D85C07B}" destId="{48BBB4B3-5539-4D49-A624-25A4F48E5E12}" srcOrd="0" destOrd="0" presId="urn:microsoft.com/office/officeart/2005/8/layout/hierarchy6"/>
    <dgm:cxn modelId="{CCD9CBE6-D87B-4A0E-B33E-BBE7294069C1}" type="presParOf" srcId="{83312B9E-1794-4FEC-8E6F-AE371D85C07B}" destId="{5BF97346-8DE3-4DF0-BD58-87F0E4A8D826}" srcOrd="1" destOrd="0" presId="urn:microsoft.com/office/officeart/2005/8/layout/hierarchy6"/>
    <dgm:cxn modelId="{82C16FD9-C647-47AA-AED8-1D7D3B812348}" type="presParOf" srcId="{5BF97346-8DE3-4DF0-BD58-87F0E4A8D826}" destId="{95EDFED2-446A-4487-8E46-8AF5663073F8}" srcOrd="0" destOrd="0" presId="urn:microsoft.com/office/officeart/2005/8/layout/hierarchy6"/>
    <dgm:cxn modelId="{B32BE9E1-E6B5-48DE-AE2E-33283B02FDCA}" type="presParOf" srcId="{5BF97346-8DE3-4DF0-BD58-87F0E4A8D826}" destId="{63F33CEF-8BBB-4D5C-889C-17E28915C688}" srcOrd="1" destOrd="0" presId="urn:microsoft.com/office/officeart/2005/8/layout/hierarchy6"/>
    <dgm:cxn modelId="{F798733C-D4C5-47CC-8DA6-A384B4D11B65}" type="presParOf" srcId="{63F33CEF-8BBB-4D5C-889C-17E28915C688}" destId="{5245789E-2A9A-4C55-9645-2D1E0839D88F}" srcOrd="0" destOrd="0" presId="urn:microsoft.com/office/officeart/2005/8/layout/hierarchy6"/>
    <dgm:cxn modelId="{1EDD23F6-6C67-4EB2-8DC2-8C99C342B5FE}" type="presParOf" srcId="{63F33CEF-8BBB-4D5C-889C-17E28915C688}" destId="{1A0572CC-A582-43B9-8110-FE8164CE7E37}" srcOrd="1" destOrd="0" presId="urn:microsoft.com/office/officeart/2005/8/layout/hierarchy6"/>
    <dgm:cxn modelId="{CEE0FD52-0E0A-4659-B0FE-C80826E0F2DF}" type="presParOf" srcId="{1A0572CC-A582-43B9-8110-FE8164CE7E37}" destId="{8E6F9A29-95B1-473B-A363-82521A7887E9}" srcOrd="0" destOrd="0" presId="urn:microsoft.com/office/officeart/2005/8/layout/hierarchy6"/>
    <dgm:cxn modelId="{78ECB14F-33DB-453D-B6DF-537183AE5935}" type="presParOf" srcId="{1A0572CC-A582-43B9-8110-FE8164CE7E37}" destId="{9A3E8F34-1D20-4D5E-A7FA-2CE3A0399DCD}" srcOrd="1" destOrd="0" presId="urn:microsoft.com/office/officeart/2005/8/layout/hierarchy6"/>
    <dgm:cxn modelId="{7454643B-B1BC-48ED-BF18-51D0BAB66ECA}" type="presParOf" srcId="{83312B9E-1794-4FEC-8E6F-AE371D85C07B}" destId="{9730326A-EBF6-4372-A27D-ACF6A031E077}" srcOrd="2" destOrd="0" presId="urn:microsoft.com/office/officeart/2005/8/layout/hierarchy6"/>
    <dgm:cxn modelId="{F235955C-9C36-4242-972B-63FC71732BFC}" type="presParOf" srcId="{83312B9E-1794-4FEC-8E6F-AE371D85C07B}" destId="{07107444-CE4B-45E2-A790-CCB0374BA108}" srcOrd="3" destOrd="0" presId="urn:microsoft.com/office/officeart/2005/8/layout/hierarchy6"/>
    <dgm:cxn modelId="{A4065562-5BA5-41B1-9F89-3E648E2FF663}" type="presParOf" srcId="{07107444-CE4B-45E2-A790-CCB0374BA108}" destId="{EFFF1972-D50F-48F2-B644-917111F4C7EC}" srcOrd="0" destOrd="0" presId="urn:microsoft.com/office/officeart/2005/8/layout/hierarchy6"/>
    <dgm:cxn modelId="{E1A9D1AA-EB16-4ABD-B9E5-BA5D5BA9D7B5}" type="presParOf" srcId="{07107444-CE4B-45E2-A790-CCB0374BA108}" destId="{62B0FAE8-C168-4B89-BFDB-583CD73DB43A}" srcOrd="1" destOrd="0" presId="urn:microsoft.com/office/officeart/2005/8/layout/hierarchy6"/>
    <dgm:cxn modelId="{266DF379-F9F9-414E-BB1D-FE792DA05A69}" type="presParOf" srcId="{62B0FAE8-C168-4B89-BFDB-583CD73DB43A}" destId="{FD9C142A-8987-404E-A385-09EFD7032906}" srcOrd="0" destOrd="0" presId="urn:microsoft.com/office/officeart/2005/8/layout/hierarchy6"/>
    <dgm:cxn modelId="{0A75E810-AD8D-466C-99D2-57FC72C58A32}" type="presParOf" srcId="{62B0FAE8-C168-4B89-BFDB-583CD73DB43A}" destId="{43770FCF-51C1-46D9-8404-06D01DEF6A0A}" srcOrd="1" destOrd="0" presId="urn:microsoft.com/office/officeart/2005/8/layout/hierarchy6"/>
    <dgm:cxn modelId="{C4615682-DB11-4A29-9882-9887229802EF}" type="presParOf" srcId="{43770FCF-51C1-46D9-8404-06D01DEF6A0A}" destId="{0233CEC8-6A4C-420D-8AE1-3646BE1C0E17}" srcOrd="0" destOrd="0" presId="urn:microsoft.com/office/officeart/2005/8/layout/hierarchy6"/>
    <dgm:cxn modelId="{E4FED71E-E81E-4651-990D-E6290E0399B7}" type="presParOf" srcId="{43770FCF-51C1-46D9-8404-06D01DEF6A0A}" destId="{0EF386C7-DD15-41BC-8BC4-4C8E694F243D}" srcOrd="1" destOrd="0" presId="urn:microsoft.com/office/officeart/2005/8/layout/hierarchy6"/>
    <dgm:cxn modelId="{A926BCE9-F1A2-4C62-9595-5335E482F1C4}" type="presParOf" srcId="{DEAC7D36-A2EC-461D-A9C9-EAB88E11F6A4}" destId="{A93CEC1E-7EAC-4BFE-8B2E-03EE7D32DC76}" srcOrd="1" destOrd="0" presId="urn:microsoft.com/office/officeart/2005/8/layout/hierarchy6"/>
    <dgm:cxn modelId="{2A57D157-BA4D-474A-9A75-7D7AB31B6E65}" type="presParOf" srcId="{A93CEC1E-7EAC-4BFE-8B2E-03EE7D32DC76}" destId="{9AFEAE11-D96B-4EC1-AE69-D329447B787E}" srcOrd="0" destOrd="0" presId="urn:microsoft.com/office/officeart/2005/8/layout/hierarchy6"/>
    <dgm:cxn modelId="{4AA12B9A-AB22-4C86-9E88-774378E93F41}" type="presParOf" srcId="{9AFEAE11-D96B-4EC1-AE69-D329447B787E}" destId="{E6649C23-C3E2-428E-9BBB-DAB4548E758D}" srcOrd="0" destOrd="0" presId="urn:microsoft.com/office/officeart/2005/8/layout/hierarchy6"/>
    <dgm:cxn modelId="{D4BF8EE6-A414-4286-AC3C-C2C9593D0EA1}" type="presParOf" srcId="{9AFEAE11-D96B-4EC1-AE69-D329447B787E}" destId="{C7B61249-EE04-4501-9D06-54F5EF10E074}" srcOrd="1" destOrd="0" presId="urn:microsoft.com/office/officeart/2005/8/layout/hierarchy6"/>
    <dgm:cxn modelId="{8735C247-ED75-40D5-9C14-B3A0699C05BB}" type="presParOf" srcId="{A93CEC1E-7EAC-4BFE-8B2E-03EE7D32DC76}" destId="{950F5DE4-4DC1-4198-9478-89E64C3755F9}" srcOrd="1" destOrd="0" presId="urn:microsoft.com/office/officeart/2005/8/layout/hierarchy6"/>
    <dgm:cxn modelId="{C57F10E9-C9C9-4AD9-A482-0A38AD749875}" type="presParOf" srcId="{950F5DE4-4DC1-4198-9478-89E64C3755F9}" destId="{1C4848AE-5ADD-4E29-97D4-CB166C3EFDC7}" srcOrd="0" destOrd="0" presId="urn:microsoft.com/office/officeart/2005/8/layout/hierarchy6"/>
    <dgm:cxn modelId="{54730358-DA74-45F8-9B66-CB8C5D33E982}" type="presParOf" srcId="{A93CEC1E-7EAC-4BFE-8B2E-03EE7D32DC76}" destId="{411454D5-68FF-4E03-B7D3-8629FC0A9601}" srcOrd="2" destOrd="0" presId="urn:microsoft.com/office/officeart/2005/8/layout/hierarchy6"/>
    <dgm:cxn modelId="{15559712-8C69-4AD1-8EDE-D3D031B21350}" type="presParOf" srcId="{411454D5-68FF-4E03-B7D3-8629FC0A9601}" destId="{58D768CD-DBAE-42B1-96EE-BCA0C4FEDCC1}" srcOrd="0" destOrd="0" presId="urn:microsoft.com/office/officeart/2005/8/layout/hierarchy6"/>
    <dgm:cxn modelId="{D449B609-84C8-4DC7-9F47-B6CE1007D3BB}" type="presParOf" srcId="{411454D5-68FF-4E03-B7D3-8629FC0A9601}" destId="{5305BA34-0B8E-4C40-8C7E-99BFAA0B4C5F}" srcOrd="1" destOrd="0" presId="urn:microsoft.com/office/officeart/2005/8/layout/hierarchy6"/>
    <dgm:cxn modelId="{209E37B8-BC89-4045-8AA1-E56F11B69F78}" type="presParOf" srcId="{A93CEC1E-7EAC-4BFE-8B2E-03EE7D32DC76}" destId="{3A99852D-2D79-4444-944C-52C543A29A5B}" srcOrd="3" destOrd="0" presId="urn:microsoft.com/office/officeart/2005/8/layout/hierarchy6"/>
    <dgm:cxn modelId="{56DBCC6B-2FD9-426E-806A-8ED04692E416}" type="presParOf" srcId="{3A99852D-2D79-4444-944C-52C543A29A5B}" destId="{E3BD6B28-A2A0-4F12-A44D-DDE7E2AAC9A8}" srcOrd="0" destOrd="0" presId="urn:microsoft.com/office/officeart/2005/8/layout/hierarchy6"/>
    <dgm:cxn modelId="{C2BFF2A5-56D7-42FC-8235-47B0355086E4}" type="presParOf" srcId="{A93CEC1E-7EAC-4BFE-8B2E-03EE7D32DC76}" destId="{EA8AFBCB-ED37-4AAE-94D8-0A205DC90BE2}" srcOrd="4" destOrd="0" presId="urn:microsoft.com/office/officeart/2005/8/layout/hierarchy6"/>
    <dgm:cxn modelId="{57F5F572-48F9-4525-B03B-EF812A1EE715}" type="presParOf" srcId="{EA8AFBCB-ED37-4AAE-94D8-0A205DC90BE2}" destId="{7D4F3C21-11F5-4707-A1F1-EDC427881BD4}" srcOrd="0" destOrd="0" presId="urn:microsoft.com/office/officeart/2005/8/layout/hierarchy6"/>
    <dgm:cxn modelId="{AE9FFD5F-65EA-4557-A297-CD40037FC1CE}" type="presParOf" srcId="{EA8AFBCB-ED37-4AAE-94D8-0A205DC90BE2}" destId="{2FC97061-1957-407C-A443-CE66C1397907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395F91-8304-4753-A6FB-B64F113FB107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6CE789-B902-4DB6-AD6C-E7F5E856DCF4}">
      <dgm:prSet phldrT="[Текст]" custT="1"/>
      <dgm:spPr/>
      <dgm:t>
        <a:bodyPr/>
        <a:lstStyle/>
        <a:p>
          <a:r>
            <a:rPr lang="ru-RU" sz="1600" dirty="0" smtClean="0">
              <a:latin typeface="+mj-lt"/>
            </a:rPr>
            <a:t>1 служащий</a:t>
          </a:r>
          <a:endParaRPr lang="ru-RU" sz="1600" dirty="0">
            <a:latin typeface="+mj-lt"/>
          </a:endParaRPr>
        </a:p>
      </dgm:t>
    </dgm:pt>
    <dgm:pt modelId="{B972225C-7DE8-41BB-AB08-32BBD132A035}" type="parTrans" cxnId="{FAACA3A7-EB94-47B0-A878-A1434D545DD0}">
      <dgm:prSet/>
      <dgm:spPr/>
      <dgm:t>
        <a:bodyPr/>
        <a:lstStyle/>
        <a:p>
          <a:endParaRPr lang="ru-RU"/>
        </a:p>
      </dgm:t>
    </dgm:pt>
    <dgm:pt modelId="{139A8AF2-4DD4-49E1-8167-586F7B6AF779}" type="sibTrans" cxnId="{FAACA3A7-EB94-47B0-A878-A1434D545DD0}">
      <dgm:prSet/>
      <dgm:spPr/>
      <dgm:t>
        <a:bodyPr/>
        <a:lstStyle/>
        <a:p>
          <a:endParaRPr lang="ru-RU"/>
        </a:p>
      </dgm:t>
    </dgm:pt>
    <dgm:pt modelId="{C6830C05-B592-4789-8E60-26F6CA91C3D9}">
      <dgm:prSet phldrT="[Текст]" custT="1"/>
      <dgm:spPr/>
      <dgm:t>
        <a:bodyPr/>
        <a:lstStyle/>
        <a:p>
          <a:r>
            <a:rPr lang="ru-RU" sz="1200" dirty="0" smtClean="0">
              <a:latin typeface="+mj-lt"/>
            </a:rPr>
            <a:t>1 –  за несоблюдение требований о предотвращении или урегулировании конфликта интересов</a:t>
          </a:r>
          <a:endParaRPr lang="ru-RU" sz="1200" dirty="0">
            <a:latin typeface="+mj-lt"/>
          </a:endParaRPr>
        </a:p>
      </dgm:t>
    </dgm:pt>
    <dgm:pt modelId="{BE656E65-B952-438B-B2B6-6154F6918D59}" type="parTrans" cxnId="{26BA229D-8532-4EA4-961A-46D4CACD2AF8}">
      <dgm:prSet/>
      <dgm:spPr/>
      <dgm:t>
        <a:bodyPr/>
        <a:lstStyle/>
        <a:p>
          <a:endParaRPr lang="ru-RU"/>
        </a:p>
      </dgm:t>
    </dgm:pt>
    <dgm:pt modelId="{EE10AE70-80B3-41C5-9769-99AC2E0232D8}" type="sibTrans" cxnId="{26BA229D-8532-4EA4-961A-46D4CACD2AF8}">
      <dgm:prSet/>
      <dgm:spPr/>
      <dgm:t>
        <a:bodyPr/>
        <a:lstStyle/>
        <a:p>
          <a:endParaRPr lang="ru-RU"/>
        </a:p>
      </dgm:t>
    </dgm:pt>
    <dgm:pt modelId="{EF4FE625-7920-4842-8107-3A69FF7A8CE4}">
      <dgm:prSet phldrT="[Текст]"/>
      <dgm:spPr/>
      <dgm:t>
        <a:bodyPr/>
        <a:lstStyle/>
        <a:p>
          <a:r>
            <a:rPr lang="ru-RU" dirty="0" smtClean="0">
              <a:latin typeface="+mj-lt"/>
            </a:rPr>
            <a:t>Привлечено к дисциплинарной ответственности, всего:</a:t>
          </a:r>
          <a:endParaRPr lang="ru-RU" dirty="0">
            <a:latin typeface="+mj-lt"/>
          </a:endParaRPr>
        </a:p>
      </dgm:t>
    </dgm:pt>
    <dgm:pt modelId="{B2FAA584-A5A1-4267-B096-8E887AF51DD3}" type="parTrans" cxnId="{FFAD20A1-D9A4-4F45-997A-5347600A1ADC}">
      <dgm:prSet/>
      <dgm:spPr/>
      <dgm:t>
        <a:bodyPr/>
        <a:lstStyle/>
        <a:p>
          <a:endParaRPr lang="ru-RU"/>
        </a:p>
      </dgm:t>
    </dgm:pt>
    <dgm:pt modelId="{68F22A2A-FED9-4BBB-8F2D-43A6B08205C4}" type="sibTrans" cxnId="{FFAD20A1-D9A4-4F45-997A-5347600A1ADC}">
      <dgm:prSet/>
      <dgm:spPr/>
      <dgm:t>
        <a:bodyPr/>
        <a:lstStyle/>
        <a:p>
          <a:endParaRPr lang="ru-RU"/>
        </a:p>
      </dgm:t>
    </dgm:pt>
    <dgm:pt modelId="{6EAD4479-49FF-4BB1-A7AE-5EDFAC9C978A}">
      <dgm:prSet phldrT="[Текст]"/>
      <dgm:spPr/>
      <dgm:t>
        <a:bodyPr/>
        <a:lstStyle/>
        <a:p>
          <a:r>
            <a:rPr lang="ru-RU" dirty="0" smtClean="0">
              <a:latin typeface="+mj-lt"/>
            </a:rPr>
            <a:t>Из них:</a:t>
          </a:r>
          <a:endParaRPr lang="ru-RU" dirty="0">
            <a:latin typeface="+mj-lt"/>
          </a:endParaRPr>
        </a:p>
      </dgm:t>
    </dgm:pt>
    <dgm:pt modelId="{C6FC37D0-9A8E-44B0-970B-0B74DAA19145}" type="parTrans" cxnId="{E5D57058-2A5D-4A1D-A50E-EDDB11D8FBCE}">
      <dgm:prSet/>
      <dgm:spPr/>
      <dgm:t>
        <a:bodyPr/>
        <a:lstStyle/>
        <a:p>
          <a:endParaRPr lang="ru-RU"/>
        </a:p>
      </dgm:t>
    </dgm:pt>
    <dgm:pt modelId="{5CB488D4-8958-4B7F-9EC7-27D05F3BC83A}" type="sibTrans" cxnId="{E5D57058-2A5D-4A1D-A50E-EDDB11D8FBCE}">
      <dgm:prSet/>
      <dgm:spPr/>
      <dgm:t>
        <a:bodyPr/>
        <a:lstStyle/>
        <a:p>
          <a:endParaRPr lang="ru-RU"/>
        </a:p>
      </dgm:t>
    </dgm:pt>
    <dgm:pt modelId="{71696CAA-F184-4FB0-8912-E151F2627DCC}">
      <dgm:prSet phldrT="[Текст]"/>
      <dgm:spPr/>
      <dgm:t>
        <a:bodyPr/>
        <a:lstStyle/>
        <a:p>
          <a:r>
            <a:rPr lang="ru-RU" dirty="0" smtClean="0">
              <a:latin typeface="+mj-lt"/>
            </a:rPr>
            <a:t>В том числе:</a:t>
          </a:r>
          <a:endParaRPr lang="ru-RU" dirty="0">
            <a:latin typeface="+mj-lt"/>
          </a:endParaRPr>
        </a:p>
      </dgm:t>
    </dgm:pt>
    <dgm:pt modelId="{10E18042-DE96-4CAF-A946-78EE5944491F}" type="parTrans" cxnId="{D75A39F4-8095-4F33-8E3F-CF4D79ECEE0D}">
      <dgm:prSet/>
      <dgm:spPr/>
      <dgm:t>
        <a:bodyPr/>
        <a:lstStyle/>
        <a:p>
          <a:endParaRPr lang="ru-RU"/>
        </a:p>
      </dgm:t>
    </dgm:pt>
    <dgm:pt modelId="{F66F1DDB-401B-4BB4-B726-CC39CC9A14D5}" type="sibTrans" cxnId="{D75A39F4-8095-4F33-8E3F-CF4D79ECEE0D}">
      <dgm:prSet/>
      <dgm:spPr/>
      <dgm:t>
        <a:bodyPr/>
        <a:lstStyle/>
        <a:p>
          <a:endParaRPr lang="ru-RU"/>
        </a:p>
      </dgm:t>
    </dgm:pt>
    <dgm:pt modelId="{0733CDE1-16DC-4567-85D9-20696CBE36F3}">
      <dgm:prSet custT="1"/>
      <dgm:spPr/>
      <dgm:t>
        <a:bodyPr/>
        <a:lstStyle/>
        <a:p>
          <a:r>
            <a:rPr lang="ru-RU" sz="1200" dirty="0" smtClean="0">
              <a:latin typeface="+mj-lt"/>
            </a:rPr>
            <a:t>1 – увольнение в связи с утратой доверия</a:t>
          </a:r>
          <a:endParaRPr lang="ru-RU" sz="1200" dirty="0">
            <a:latin typeface="+mj-lt"/>
          </a:endParaRPr>
        </a:p>
      </dgm:t>
    </dgm:pt>
    <dgm:pt modelId="{B4607B98-021A-442F-AD6D-08330AFF0825}" type="parTrans" cxnId="{2793DDE2-F525-47FB-9D1D-7095D0FEE1FC}">
      <dgm:prSet/>
      <dgm:spPr/>
      <dgm:t>
        <a:bodyPr/>
        <a:lstStyle/>
        <a:p>
          <a:endParaRPr lang="ru-RU"/>
        </a:p>
      </dgm:t>
    </dgm:pt>
    <dgm:pt modelId="{5AE1614F-6AEA-4F72-9146-09C72168F497}" type="sibTrans" cxnId="{2793DDE2-F525-47FB-9D1D-7095D0FEE1FC}">
      <dgm:prSet/>
      <dgm:spPr/>
      <dgm:t>
        <a:bodyPr/>
        <a:lstStyle/>
        <a:p>
          <a:endParaRPr lang="ru-RU"/>
        </a:p>
      </dgm:t>
    </dgm:pt>
    <dgm:pt modelId="{75F50704-A7C8-4C25-9AE6-C2343EE7B41C}" type="pres">
      <dgm:prSet presAssocID="{19395F91-8304-4753-A6FB-B64F113FB10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F89A57-31C1-4828-8437-5B2818998F6D}" type="pres">
      <dgm:prSet presAssocID="{19395F91-8304-4753-A6FB-B64F113FB107}" presName="hierFlow" presStyleCnt="0"/>
      <dgm:spPr/>
    </dgm:pt>
    <dgm:pt modelId="{1C675FD6-4CA7-4AF8-AB80-56243972E988}" type="pres">
      <dgm:prSet presAssocID="{19395F91-8304-4753-A6FB-B64F113FB107}" presName="firstBuf" presStyleCnt="0"/>
      <dgm:spPr/>
    </dgm:pt>
    <dgm:pt modelId="{E6F8D920-F340-4D42-961D-4335B72147CB}" type="pres">
      <dgm:prSet presAssocID="{19395F91-8304-4753-A6FB-B64F113FB10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531D2421-CE52-435B-A2C6-14174B8B5CB0}" type="pres">
      <dgm:prSet presAssocID="{546CE789-B902-4DB6-AD6C-E7F5E856DCF4}" presName="Name14" presStyleCnt="0"/>
      <dgm:spPr/>
    </dgm:pt>
    <dgm:pt modelId="{7DBF6015-8008-4EE6-B5AE-E0BCEEAA2A58}" type="pres">
      <dgm:prSet presAssocID="{546CE789-B902-4DB6-AD6C-E7F5E856DCF4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EBF8DF-9B61-464C-8F30-B8C12F85B46A}" type="pres">
      <dgm:prSet presAssocID="{546CE789-B902-4DB6-AD6C-E7F5E856DCF4}" presName="hierChild2" presStyleCnt="0"/>
      <dgm:spPr/>
    </dgm:pt>
    <dgm:pt modelId="{98971512-5AD0-4307-BA1F-112580EB376C}" type="pres">
      <dgm:prSet presAssocID="{BE656E65-B952-438B-B2B6-6154F6918D59}" presName="Name19" presStyleLbl="parChTrans1D2" presStyleIdx="0" presStyleCnt="1"/>
      <dgm:spPr/>
      <dgm:t>
        <a:bodyPr/>
        <a:lstStyle/>
        <a:p>
          <a:endParaRPr lang="ru-RU"/>
        </a:p>
      </dgm:t>
    </dgm:pt>
    <dgm:pt modelId="{59D79AE7-D13E-4782-87FF-410B6C3E2F3B}" type="pres">
      <dgm:prSet presAssocID="{C6830C05-B592-4789-8E60-26F6CA91C3D9}" presName="Name21" presStyleCnt="0"/>
      <dgm:spPr/>
    </dgm:pt>
    <dgm:pt modelId="{584EDBB0-BB98-4727-A545-9E1CA1511BA0}" type="pres">
      <dgm:prSet presAssocID="{C6830C05-B592-4789-8E60-26F6CA91C3D9}" presName="level2Shape" presStyleLbl="node2" presStyleIdx="0" presStyleCnt="1" custScaleX="205626"/>
      <dgm:spPr/>
      <dgm:t>
        <a:bodyPr/>
        <a:lstStyle/>
        <a:p>
          <a:endParaRPr lang="ru-RU"/>
        </a:p>
      </dgm:t>
    </dgm:pt>
    <dgm:pt modelId="{5F158091-A43F-4750-BBEF-A7C68613B346}" type="pres">
      <dgm:prSet presAssocID="{C6830C05-B592-4789-8E60-26F6CA91C3D9}" presName="hierChild3" presStyleCnt="0"/>
      <dgm:spPr/>
    </dgm:pt>
    <dgm:pt modelId="{AB6B6AB6-0761-4C36-93C3-0521409F4FBC}" type="pres">
      <dgm:prSet presAssocID="{B4607B98-021A-442F-AD6D-08330AFF0825}" presName="Name19" presStyleLbl="parChTrans1D3" presStyleIdx="0" presStyleCnt="1"/>
      <dgm:spPr/>
      <dgm:t>
        <a:bodyPr/>
        <a:lstStyle/>
        <a:p>
          <a:endParaRPr lang="ru-RU"/>
        </a:p>
      </dgm:t>
    </dgm:pt>
    <dgm:pt modelId="{C15E8F5C-9C5D-4FF4-BA41-32657F4B03CC}" type="pres">
      <dgm:prSet presAssocID="{0733CDE1-16DC-4567-85D9-20696CBE36F3}" presName="Name21" presStyleCnt="0"/>
      <dgm:spPr/>
    </dgm:pt>
    <dgm:pt modelId="{5C71813A-D73F-4582-B932-52E7EB51D9B5}" type="pres">
      <dgm:prSet presAssocID="{0733CDE1-16DC-4567-85D9-20696CBE36F3}" presName="level2Shape" presStyleLbl="node3" presStyleIdx="0" presStyleCnt="1"/>
      <dgm:spPr/>
      <dgm:t>
        <a:bodyPr/>
        <a:lstStyle/>
        <a:p>
          <a:endParaRPr lang="ru-RU"/>
        </a:p>
      </dgm:t>
    </dgm:pt>
    <dgm:pt modelId="{E516F3CD-7B2E-44BD-AFBD-A1A3A7A429F6}" type="pres">
      <dgm:prSet presAssocID="{0733CDE1-16DC-4567-85D9-20696CBE36F3}" presName="hierChild3" presStyleCnt="0"/>
      <dgm:spPr/>
    </dgm:pt>
    <dgm:pt modelId="{8B00BB24-CA74-4612-AF90-2EEF75821618}" type="pres">
      <dgm:prSet presAssocID="{19395F91-8304-4753-A6FB-B64F113FB107}" presName="bgShapesFlow" presStyleCnt="0"/>
      <dgm:spPr/>
    </dgm:pt>
    <dgm:pt modelId="{FCEC9A8B-807D-4A42-A15F-4AEBB4E88138}" type="pres">
      <dgm:prSet presAssocID="{EF4FE625-7920-4842-8107-3A69FF7A8CE4}" presName="rectComp" presStyleCnt="0"/>
      <dgm:spPr/>
    </dgm:pt>
    <dgm:pt modelId="{C0FC0F47-7B1C-4D4D-82BE-0BE151BBD88A}" type="pres">
      <dgm:prSet presAssocID="{EF4FE625-7920-4842-8107-3A69FF7A8CE4}" presName="bgRect" presStyleLbl="bgShp" presStyleIdx="0" presStyleCnt="3"/>
      <dgm:spPr/>
      <dgm:t>
        <a:bodyPr/>
        <a:lstStyle/>
        <a:p>
          <a:endParaRPr lang="ru-RU"/>
        </a:p>
      </dgm:t>
    </dgm:pt>
    <dgm:pt modelId="{AC2249B0-83A2-4234-8A4F-8976582431E6}" type="pres">
      <dgm:prSet presAssocID="{EF4FE625-7920-4842-8107-3A69FF7A8CE4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2ADA52-070E-4E6A-A4F2-5336663B9540}" type="pres">
      <dgm:prSet presAssocID="{EF4FE625-7920-4842-8107-3A69FF7A8CE4}" presName="spComp" presStyleCnt="0"/>
      <dgm:spPr/>
    </dgm:pt>
    <dgm:pt modelId="{F1D93840-A0A0-4ECF-90EB-970CA9E98FCC}" type="pres">
      <dgm:prSet presAssocID="{EF4FE625-7920-4842-8107-3A69FF7A8CE4}" presName="vSp" presStyleCnt="0"/>
      <dgm:spPr/>
    </dgm:pt>
    <dgm:pt modelId="{124F8481-1081-478E-B667-985C87C5EF3C}" type="pres">
      <dgm:prSet presAssocID="{6EAD4479-49FF-4BB1-A7AE-5EDFAC9C978A}" presName="rectComp" presStyleCnt="0"/>
      <dgm:spPr/>
    </dgm:pt>
    <dgm:pt modelId="{05B1FA82-7491-42E5-A03B-A31412EA46D3}" type="pres">
      <dgm:prSet presAssocID="{6EAD4479-49FF-4BB1-A7AE-5EDFAC9C978A}" presName="bgRect" presStyleLbl="bgShp" presStyleIdx="1" presStyleCnt="3" custLinFactNeighborX="-793" custLinFactNeighborY="-3275"/>
      <dgm:spPr/>
      <dgm:t>
        <a:bodyPr/>
        <a:lstStyle/>
        <a:p>
          <a:endParaRPr lang="ru-RU"/>
        </a:p>
      </dgm:t>
    </dgm:pt>
    <dgm:pt modelId="{B0DF63E3-69A4-4C33-8472-72BFEAAF7267}" type="pres">
      <dgm:prSet presAssocID="{6EAD4479-49FF-4BB1-A7AE-5EDFAC9C978A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E486CF-2202-4A21-B6AD-6F4DBCBBFB9E}" type="pres">
      <dgm:prSet presAssocID="{6EAD4479-49FF-4BB1-A7AE-5EDFAC9C978A}" presName="spComp" presStyleCnt="0"/>
      <dgm:spPr/>
    </dgm:pt>
    <dgm:pt modelId="{71456C5B-2A7C-4B2F-BB61-0C93EEC1AF31}" type="pres">
      <dgm:prSet presAssocID="{6EAD4479-49FF-4BB1-A7AE-5EDFAC9C978A}" presName="vSp" presStyleCnt="0"/>
      <dgm:spPr/>
    </dgm:pt>
    <dgm:pt modelId="{CF238818-6CB5-4179-9560-BAAEBD4E1693}" type="pres">
      <dgm:prSet presAssocID="{71696CAA-F184-4FB0-8912-E151F2627DCC}" presName="rectComp" presStyleCnt="0"/>
      <dgm:spPr/>
    </dgm:pt>
    <dgm:pt modelId="{E0D013A9-AE8C-4071-A17F-84C5E3735C0D}" type="pres">
      <dgm:prSet presAssocID="{71696CAA-F184-4FB0-8912-E151F2627DCC}" presName="bgRect" presStyleLbl="bgShp" presStyleIdx="2" presStyleCnt="3"/>
      <dgm:spPr/>
      <dgm:t>
        <a:bodyPr/>
        <a:lstStyle/>
        <a:p>
          <a:endParaRPr lang="ru-RU"/>
        </a:p>
      </dgm:t>
    </dgm:pt>
    <dgm:pt modelId="{5B342719-B2CC-491D-A78C-3072479A722E}" type="pres">
      <dgm:prSet presAssocID="{71696CAA-F184-4FB0-8912-E151F2627DCC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F1849A-3DC3-4996-A402-2688CEC45526}" type="presOf" srcId="{19395F91-8304-4753-A6FB-B64F113FB107}" destId="{75F50704-A7C8-4C25-9AE6-C2343EE7B41C}" srcOrd="0" destOrd="0" presId="urn:microsoft.com/office/officeart/2005/8/layout/hierarchy6"/>
    <dgm:cxn modelId="{D6E24C73-968E-49A1-870D-82D9DCFC3D8C}" type="presOf" srcId="{C6830C05-B592-4789-8E60-26F6CA91C3D9}" destId="{584EDBB0-BB98-4727-A545-9E1CA1511BA0}" srcOrd="0" destOrd="0" presId="urn:microsoft.com/office/officeart/2005/8/layout/hierarchy6"/>
    <dgm:cxn modelId="{A52143A2-89C4-4768-AF52-306BE8595F7C}" type="presOf" srcId="{BE656E65-B952-438B-B2B6-6154F6918D59}" destId="{98971512-5AD0-4307-BA1F-112580EB376C}" srcOrd="0" destOrd="0" presId="urn:microsoft.com/office/officeart/2005/8/layout/hierarchy6"/>
    <dgm:cxn modelId="{2793DDE2-F525-47FB-9D1D-7095D0FEE1FC}" srcId="{C6830C05-B592-4789-8E60-26F6CA91C3D9}" destId="{0733CDE1-16DC-4567-85D9-20696CBE36F3}" srcOrd="0" destOrd="0" parTransId="{B4607B98-021A-442F-AD6D-08330AFF0825}" sibTransId="{5AE1614F-6AEA-4F72-9146-09C72168F497}"/>
    <dgm:cxn modelId="{E5D57058-2A5D-4A1D-A50E-EDDB11D8FBCE}" srcId="{19395F91-8304-4753-A6FB-B64F113FB107}" destId="{6EAD4479-49FF-4BB1-A7AE-5EDFAC9C978A}" srcOrd="2" destOrd="0" parTransId="{C6FC37D0-9A8E-44B0-970B-0B74DAA19145}" sibTransId="{5CB488D4-8958-4B7F-9EC7-27D05F3BC83A}"/>
    <dgm:cxn modelId="{FFAD20A1-D9A4-4F45-997A-5347600A1ADC}" srcId="{19395F91-8304-4753-A6FB-B64F113FB107}" destId="{EF4FE625-7920-4842-8107-3A69FF7A8CE4}" srcOrd="1" destOrd="0" parTransId="{B2FAA584-A5A1-4267-B096-8E887AF51DD3}" sibTransId="{68F22A2A-FED9-4BBB-8F2D-43A6B08205C4}"/>
    <dgm:cxn modelId="{CB06EEE0-02EF-4FC7-BA46-A8DC55971FEC}" type="presOf" srcId="{EF4FE625-7920-4842-8107-3A69FF7A8CE4}" destId="{AC2249B0-83A2-4234-8A4F-8976582431E6}" srcOrd="1" destOrd="0" presId="urn:microsoft.com/office/officeart/2005/8/layout/hierarchy6"/>
    <dgm:cxn modelId="{D75A39F4-8095-4F33-8E3F-CF4D79ECEE0D}" srcId="{19395F91-8304-4753-A6FB-B64F113FB107}" destId="{71696CAA-F184-4FB0-8912-E151F2627DCC}" srcOrd="3" destOrd="0" parTransId="{10E18042-DE96-4CAF-A946-78EE5944491F}" sibTransId="{F66F1DDB-401B-4BB4-B726-CC39CC9A14D5}"/>
    <dgm:cxn modelId="{A46FA0CC-78A4-428D-96D9-6444C23B9E90}" type="presOf" srcId="{71696CAA-F184-4FB0-8912-E151F2627DCC}" destId="{E0D013A9-AE8C-4071-A17F-84C5E3735C0D}" srcOrd="0" destOrd="0" presId="urn:microsoft.com/office/officeart/2005/8/layout/hierarchy6"/>
    <dgm:cxn modelId="{64701D22-1FFA-4A9C-A4C3-AFC9B65FC357}" type="presOf" srcId="{6EAD4479-49FF-4BB1-A7AE-5EDFAC9C978A}" destId="{B0DF63E3-69A4-4C33-8472-72BFEAAF7267}" srcOrd="1" destOrd="0" presId="urn:microsoft.com/office/officeart/2005/8/layout/hierarchy6"/>
    <dgm:cxn modelId="{FAACA3A7-EB94-47B0-A878-A1434D545DD0}" srcId="{19395F91-8304-4753-A6FB-B64F113FB107}" destId="{546CE789-B902-4DB6-AD6C-E7F5E856DCF4}" srcOrd="0" destOrd="0" parTransId="{B972225C-7DE8-41BB-AB08-32BBD132A035}" sibTransId="{139A8AF2-4DD4-49E1-8167-586F7B6AF779}"/>
    <dgm:cxn modelId="{A2CF0A67-3746-4E5D-BC64-5F2FF3479B7F}" type="presOf" srcId="{6EAD4479-49FF-4BB1-A7AE-5EDFAC9C978A}" destId="{05B1FA82-7491-42E5-A03B-A31412EA46D3}" srcOrd="0" destOrd="0" presId="urn:microsoft.com/office/officeart/2005/8/layout/hierarchy6"/>
    <dgm:cxn modelId="{0C7C53E9-31BE-41F5-A599-56A5BCD4F765}" type="presOf" srcId="{546CE789-B902-4DB6-AD6C-E7F5E856DCF4}" destId="{7DBF6015-8008-4EE6-B5AE-E0BCEEAA2A58}" srcOrd="0" destOrd="0" presId="urn:microsoft.com/office/officeart/2005/8/layout/hierarchy6"/>
    <dgm:cxn modelId="{26BA229D-8532-4EA4-961A-46D4CACD2AF8}" srcId="{546CE789-B902-4DB6-AD6C-E7F5E856DCF4}" destId="{C6830C05-B592-4789-8E60-26F6CA91C3D9}" srcOrd="0" destOrd="0" parTransId="{BE656E65-B952-438B-B2B6-6154F6918D59}" sibTransId="{EE10AE70-80B3-41C5-9769-99AC2E0232D8}"/>
    <dgm:cxn modelId="{23F8337D-B0C0-4512-97C3-E31FD360DB94}" type="presOf" srcId="{0733CDE1-16DC-4567-85D9-20696CBE36F3}" destId="{5C71813A-D73F-4582-B932-52E7EB51D9B5}" srcOrd="0" destOrd="0" presId="urn:microsoft.com/office/officeart/2005/8/layout/hierarchy6"/>
    <dgm:cxn modelId="{FA1D8918-BB43-4902-B29F-7B91F261191F}" type="presOf" srcId="{EF4FE625-7920-4842-8107-3A69FF7A8CE4}" destId="{C0FC0F47-7B1C-4D4D-82BE-0BE151BBD88A}" srcOrd="0" destOrd="0" presId="urn:microsoft.com/office/officeart/2005/8/layout/hierarchy6"/>
    <dgm:cxn modelId="{5BDEFC22-B7DF-4BF4-82B5-8B2EEED73B0E}" type="presOf" srcId="{71696CAA-F184-4FB0-8912-E151F2627DCC}" destId="{5B342719-B2CC-491D-A78C-3072479A722E}" srcOrd="1" destOrd="0" presId="urn:microsoft.com/office/officeart/2005/8/layout/hierarchy6"/>
    <dgm:cxn modelId="{DD214D1D-F260-4C63-A713-506C5A106A33}" type="presOf" srcId="{B4607B98-021A-442F-AD6D-08330AFF0825}" destId="{AB6B6AB6-0761-4C36-93C3-0521409F4FBC}" srcOrd="0" destOrd="0" presId="urn:microsoft.com/office/officeart/2005/8/layout/hierarchy6"/>
    <dgm:cxn modelId="{8A63D03E-719D-49A2-B769-810C7E4096C3}" type="presParOf" srcId="{75F50704-A7C8-4C25-9AE6-C2343EE7B41C}" destId="{77F89A57-31C1-4828-8437-5B2818998F6D}" srcOrd="0" destOrd="0" presId="urn:microsoft.com/office/officeart/2005/8/layout/hierarchy6"/>
    <dgm:cxn modelId="{483101B0-8C4C-4372-B5D9-6420B1320858}" type="presParOf" srcId="{77F89A57-31C1-4828-8437-5B2818998F6D}" destId="{1C675FD6-4CA7-4AF8-AB80-56243972E988}" srcOrd="0" destOrd="0" presId="urn:microsoft.com/office/officeart/2005/8/layout/hierarchy6"/>
    <dgm:cxn modelId="{EAE9D010-68F8-4B08-9E38-3512C952DEE8}" type="presParOf" srcId="{77F89A57-31C1-4828-8437-5B2818998F6D}" destId="{E6F8D920-F340-4D42-961D-4335B72147CB}" srcOrd="1" destOrd="0" presId="urn:microsoft.com/office/officeart/2005/8/layout/hierarchy6"/>
    <dgm:cxn modelId="{B5CDE0BE-3E3D-4CE4-B6BA-308AA7CCDA0A}" type="presParOf" srcId="{E6F8D920-F340-4D42-961D-4335B72147CB}" destId="{531D2421-CE52-435B-A2C6-14174B8B5CB0}" srcOrd="0" destOrd="0" presId="urn:microsoft.com/office/officeart/2005/8/layout/hierarchy6"/>
    <dgm:cxn modelId="{281020E6-8FB9-40F8-B79A-3A59F453D8FD}" type="presParOf" srcId="{531D2421-CE52-435B-A2C6-14174B8B5CB0}" destId="{7DBF6015-8008-4EE6-B5AE-E0BCEEAA2A58}" srcOrd="0" destOrd="0" presId="urn:microsoft.com/office/officeart/2005/8/layout/hierarchy6"/>
    <dgm:cxn modelId="{40482E2B-AAFB-4F02-9F97-317BC0AB9E6D}" type="presParOf" srcId="{531D2421-CE52-435B-A2C6-14174B8B5CB0}" destId="{8DEBF8DF-9B61-464C-8F30-B8C12F85B46A}" srcOrd="1" destOrd="0" presId="urn:microsoft.com/office/officeart/2005/8/layout/hierarchy6"/>
    <dgm:cxn modelId="{F2DCAF03-1F9A-45BF-8F14-A9366D6B2BA0}" type="presParOf" srcId="{8DEBF8DF-9B61-464C-8F30-B8C12F85B46A}" destId="{98971512-5AD0-4307-BA1F-112580EB376C}" srcOrd="0" destOrd="0" presId="urn:microsoft.com/office/officeart/2005/8/layout/hierarchy6"/>
    <dgm:cxn modelId="{FC32F1D7-F526-4833-B1A3-6ADD596C0325}" type="presParOf" srcId="{8DEBF8DF-9B61-464C-8F30-B8C12F85B46A}" destId="{59D79AE7-D13E-4782-87FF-410B6C3E2F3B}" srcOrd="1" destOrd="0" presId="urn:microsoft.com/office/officeart/2005/8/layout/hierarchy6"/>
    <dgm:cxn modelId="{236DE9C6-ED14-4C68-A08E-59C2C31A8E5A}" type="presParOf" srcId="{59D79AE7-D13E-4782-87FF-410B6C3E2F3B}" destId="{584EDBB0-BB98-4727-A545-9E1CA1511BA0}" srcOrd="0" destOrd="0" presId="urn:microsoft.com/office/officeart/2005/8/layout/hierarchy6"/>
    <dgm:cxn modelId="{BAECCAD0-F169-4E10-B66A-2D694F7B34BF}" type="presParOf" srcId="{59D79AE7-D13E-4782-87FF-410B6C3E2F3B}" destId="{5F158091-A43F-4750-BBEF-A7C68613B346}" srcOrd="1" destOrd="0" presId="urn:microsoft.com/office/officeart/2005/8/layout/hierarchy6"/>
    <dgm:cxn modelId="{A113D8C2-B0CC-447B-A9AD-CB216AD164F6}" type="presParOf" srcId="{5F158091-A43F-4750-BBEF-A7C68613B346}" destId="{AB6B6AB6-0761-4C36-93C3-0521409F4FBC}" srcOrd="0" destOrd="0" presId="urn:microsoft.com/office/officeart/2005/8/layout/hierarchy6"/>
    <dgm:cxn modelId="{F0669104-AC99-40B0-B3CC-0F5A592FEF7C}" type="presParOf" srcId="{5F158091-A43F-4750-BBEF-A7C68613B346}" destId="{C15E8F5C-9C5D-4FF4-BA41-32657F4B03CC}" srcOrd="1" destOrd="0" presId="urn:microsoft.com/office/officeart/2005/8/layout/hierarchy6"/>
    <dgm:cxn modelId="{E8EE6806-7988-47A6-9BA9-241E8873F400}" type="presParOf" srcId="{C15E8F5C-9C5D-4FF4-BA41-32657F4B03CC}" destId="{5C71813A-D73F-4582-B932-52E7EB51D9B5}" srcOrd="0" destOrd="0" presId="urn:microsoft.com/office/officeart/2005/8/layout/hierarchy6"/>
    <dgm:cxn modelId="{A7274581-4D8F-4D01-A803-A1FBD158E15A}" type="presParOf" srcId="{C15E8F5C-9C5D-4FF4-BA41-32657F4B03CC}" destId="{E516F3CD-7B2E-44BD-AFBD-A1A3A7A429F6}" srcOrd="1" destOrd="0" presId="urn:microsoft.com/office/officeart/2005/8/layout/hierarchy6"/>
    <dgm:cxn modelId="{EFD4A6AB-CFBC-495B-B42A-3BABC97BE6E8}" type="presParOf" srcId="{75F50704-A7C8-4C25-9AE6-C2343EE7B41C}" destId="{8B00BB24-CA74-4612-AF90-2EEF75821618}" srcOrd="1" destOrd="0" presId="urn:microsoft.com/office/officeart/2005/8/layout/hierarchy6"/>
    <dgm:cxn modelId="{31EB45CD-7D79-46C8-B20F-89AD3CC54309}" type="presParOf" srcId="{8B00BB24-CA74-4612-AF90-2EEF75821618}" destId="{FCEC9A8B-807D-4A42-A15F-4AEBB4E88138}" srcOrd="0" destOrd="0" presId="urn:microsoft.com/office/officeart/2005/8/layout/hierarchy6"/>
    <dgm:cxn modelId="{9CE42500-FB6C-412A-AB1C-0C6E5487E0B1}" type="presParOf" srcId="{FCEC9A8B-807D-4A42-A15F-4AEBB4E88138}" destId="{C0FC0F47-7B1C-4D4D-82BE-0BE151BBD88A}" srcOrd="0" destOrd="0" presId="urn:microsoft.com/office/officeart/2005/8/layout/hierarchy6"/>
    <dgm:cxn modelId="{84CA0861-20DA-4A60-9F77-06919B6844E5}" type="presParOf" srcId="{FCEC9A8B-807D-4A42-A15F-4AEBB4E88138}" destId="{AC2249B0-83A2-4234-8A4F-8976582431E6}" srcOrd="1" destOrd="0" presId="urn:microsoft.com/office/officeart/2005/8/layout/hierarchy6"/>
    <dgm:cxn modelId="{265FEDE3-82BA-487F-8529-34D78DEAECA7}" type="presParOf" srcId="{8B00BB24-CA74-4612-AF90-2EEF75821618}" destId="{8E2ADA52-070E-4E6A-A4F2-5336663B9540}" srcOrd="1" destOrd="0" presId="urn:microsoft.com/office/officeart/2005/8/layout/hierarchy6"/>
    <dgm:cxn modelId="{E42E5636-7946-4525-9A91-01CE5D4ECC86}" type="presParOf" srcId="{8E2ADA52-070E-4E6A-A4F2-5336663B9540}" destId="{F1D93840-A0A0-4ECF-90EB-970CA9E98FCC}" srcOrd="0" destOrd="0" presId="urn:microsoft.com/office/officeart/2005/8/layout/hierarchy6"/>
    <dgm:cxn modelId="{DA803F4C-B6CC-4AC0-A1BA-157346A89EA0}" type="presParOf" srcId="{8B00BB24-CA74-4612-AF90-2EEF75821618}" destId="{124F8481-1081-478E-B667-985C87C5EF3C}" srcOrd="2" destOrd="0" presId="urn:microsoft.com/office/officeart/2005/8/layout/hierarchy6"/>
    <dgm:cxn modelId="{3D53B19A-556E-4C70-BD54-89F3BA3D70BF}" type="presParOf" srcId="{124F8481-1081-478E-B667-985C87C5EF3C}" destId="{05B1FA82-7491-42E5-A03B-A31412EA46D3}" srcOrd="0" destOrd="0" presId="urn:microsoft.com/office/officeart/2005/8/layout/hierarchy6"/>
    <dgm:cxn modelId="{1C580301-2EEF-426D-8A8C-437693B11AC2}" type="presParOf" srcId="{124F8481-1081-478E-B667-985C87C5EF3C}" destId="{B0DF63E3-69A4-4C33-8472-72BFEAAF7267}" srcOrd="1" destOrd="0" presId="urn:microsoft.com/office/officeart/2005/8/layout/hierarchy6"/>
    <dgm:cxn modelId="{DC89AA11-BD39-402A-84BC-282F44A34C9F}" type="presParOf" srcId="{8B00BB24-CA74-4612-AF90-2EEF75821618}" destId="{75E486CF-2202-4A21-B6AD-6F4DBCBBFB9E}" srcOrd="3" destOrd="0" presId="urn:microsoft.com/office/officeart/2005/8/layout/hierarchy6"/>
    <dgm:cxn modelId="{30449A4A-F1A1-4353-A1DA-ED7B59284C13}" type="presParOf" srcId="{75E486CF-2202-4A21-B6AD-6F4DBCBBFB9E}" destId="{71456C5B-2A7C-4B2F-BB61-0C93EEC1AF31}" srcOrd="0" destOrd="0" presId="urn:microsoft.com/office/officeart/2005/8/layout/hierarchy6"/>
    <dgm:cxn modelId="{D14881AE-614F-4B04-9D15-B388AA7C9B80}" type="presParOf" srcId="{8B00BB24-CA74-4612-AF90-2EEF75821618}" destId="{CF238818-6CB5-4179-9560-BAAEBD4E1693}" srcOrd="4" destOrd="0" presId="urn:microsoft.com/office/officeart/2005/8/layout/hierarchy6"/>
    <dgm:cxn modelId="{EC11252B-0DFF-4C06-A414-51DD18D8BFDA}" type="presParOf" srcId="{CF238818-6CB5-4179-9560-BAAEBD4E1693}" destId="{E0D013A9-AE8C-4071-A17F-84C5E3735C0D}" srcOrd="0" destOrd="0" presId="urn:microsoft.com/office/officeart/2005/8/layout/hierarchy6"/>
    <dgm:cxn modelId="{E5855E61-1996-43B6-8178-03C12E855D64}" type="presParOf" srcId="{CF238818-6CB5-4179-9560-BAAEBD4E1693}" destId="{5B342719-B2CC-491D-A78C-3072479A722E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863C49-7D5B-4D6F-93D1-4DA2D78082A3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E018351-E569-4300-93C2-9F729F101BAA}">
      <dgm:prSet phldrT="[Текст]" custT="1"/>
      <dgm:spPr/>
      <dgm:t>
        <a:bodyPr/>
        <a:lstStyle/>
        <a:p>
          <a:r>
            <a:rPr lang="ru-RU" sz="1400" dirty="0" smtClean="0">
              <a:latin typeface="+mj-lt"/>
            </a:rPr>
            <a:t>Вопросы, рассмотренные на заседании комиссии 17.03.2017</a:t>
          </a:r>
          <a:endParaRPr lang="ru-RU" sz="1400" dirty="0">
            <a:latin typeface="+mj-lt"/>
          </a:endParaRPr>
        </a:p>
      </dgm:t>
    </dgm:pt>
    <dgm:pt modelId="{284E2774-F2D0-4139-8BFD-E2CA7CCEC312}" type="parTrans" cxnId="{7C759680-0066-404B-A24F-3DA0B3F7EDDD}">
      <dgm:prSet/>
      <dgm:spPr/>
      <dgm:t>
        <a:bodyPr/>
        <a:lstStyle/>
        <a:p>
          <a:endParaRPr lang="ru-RU"/>
        </a:p>
      </dgm:t>
    </dgm:pt>
    <dgm:pt modelId="{9C6E3CF2-F76A-40A8-A35B-230B14491F1A}" type="sibTrans" cxnId="{7C759680-0066-404B-A24F-3DA0B3F7EDDD}">
      <dgm:prSet/>
      <dgm:spPr/>
      <dgm:t>
        <a:bodyPr/>
        <a:lstStyle/>
        <a:p>
          <a:endParaRPr lang="ru-RU"/>
        </a:p>
      </dgm:t>
    </dgm:pt>
    <dgm:pt modelId="{8EB4287D-C786-4240-8234-EAE65A20054D}">
      <dgm:prSet phldrT="[Текст]" custT="1"/>
      <dgm:spPr/>
      <dgm:t>
        <a:bodyPr/>
        <a:lstStyle/>
        <a:p>
          <a:r>
            <a:rPr lang="ru-RU" sz="1200" b="0" dirty="0" smtClean="0">
              <a:latin typeface="+mj-lt"/>
            </a:rPr>
            <a:t>Рассмотрение вопроса об исполнении поручения Президента Российской Федерации (№ 257-рп от 26.08.2016, пункт 4) в части организации органами государственной власти и органами местного самоуправления повышения квалификации государственных гражданских служащих и муниципальных служащих, в должностные обязанности которых входит участие в противодействии коррупции.</a:t>
          </a:r>
          <a:endParaRPr lang="ru-RU" sz="1200" b="0" dirty="0">
            <a:latin typeface="+mj-lt"/>
          </a:endParaRPr>
        </a:p>
      </dgm:t>
    </dgm:pt>
    <dgm:pt modelId="{183BDA3F-2690-41BA-BB47-BC8CE5B47596}" type="parTrans" cxnId="{18BC1A27-9586-4AC5-B90C-D6DD87D6DB19}">
      <dgm:prSet/>
      <dgm:spPr/>
      <dgm:t>
        <a:bodyPr/>
        <a:lstStyle/>
        <a:p>
          <a:endParaRPr lang="ru-RU"/>
        </a:p>
      </dgm:t>
    </dgm:pt>
    <dgm:pt modelId="{C46DDC69-4B4D-4B4E-9F29-654B4D752E42}" type="sibTrans" cxnId="{18BC1A27-9586-4AC5-B90C-D6DD87D6DB19}">
      <dgm:prSet/>
      <dgm:spPr/>
      <dgm:t>
        <a:bodyPr/>
        <a:lstStyle/>
        <a:p>
          <a:endParaRPr lang="ru-RU"/>
        </a:p>
      </dgm:t>
    </dgm:pt>
    <dgm:pt modelId="{5B6E3247-F71C-4273-8BD9-06FC1584A6AF}">
      <dgm:prSet phldrT="[Текст]" custT="1"/>
      <dgm:spPr/>
      <dgm:t>
        <a:bodyPr/>
        <a:lstStyle/>
        <a:p>
          <a:r>
            <a:rPr lang="ru-RU" sz="1200" b="0" dirty="0" smtClean="0">
              <a:latin typeface="+mj-lt"/>
            </a:rPr>
            <a:t>Рассмотрение результатов работы в сфере профилактики и борьбы с коррупцией в 2016 году (без заслушивания на комиссии, с приложением информации о результатах работы в сфере профилактики и борьбы с коррупцией в 2016 году).</a:t>
          </a:r>
          <a:endParaRPr lang="ru-RU" sz="1200" b="0" dirty="0">
            <a:latin typeface="+mj-lt"/>
          </a:endParaRPr>
        </a:p>
      </dgm:t>
    </dgm:pt>
    <dgm:pt modelId="{2A931583-F5D1-4B97-B83F-A656FE933A70}" type="parTrans" cxnId="{D3DFCC1B-E7B0-43FF-89BC-6E27C77B7DA1}">
      <dgm:prSet/>
      <dgm:spPr/>
      <dgm:t>
        <a:bodyPr/>
        <a:lstStyle/>
        <a:p>
          <a:endParaRPr lang="ru-RU"/>
        </a:p>
      </dgm:t>
    </dgm:pt>
    <dgm:pt modelId="{CAB43533-CFAD-4E0D-8C53-A1AF3D60926A}" type="sibTrans" cxnId="{D3DFCC1B-E7B0-43FF-89BC-6E27C77B7DA1}">
      <dgm:prSet/>
      <dgm:spPr/>
      <dgm:t>
        <a:bodyPr/>
        <a:lstStyle/>
        <a:p>
          <a:endParaRPr lang="ru-RU"/>
        </a:p>
      </dgm:t>
    </dgm:pt>
    <dgm:pt modelId="{B9B61FCD-2F23-48D2-B81B-E70F37D16887}">
      <dgm:prSet custT="1"/>
      <dgm:spPr/>
      <dgm:t>
        <a:bodyPr/>
        <a:lstStyle/>
        <a:p>
          <a:r>
            <a:rPr lang="ru-RU" sz="1200" b="0" dirty="0" smtClean="0">
              <a:latin typeface="+mj-lt"/>
            </a:rPr>
            <a:t>Утверждение регламента работы комиссии по противодействию коррупции в Кировской области и плана работы комиссии по противодействию коррупции в Кировской области </a:t>
          </a:r>
          <a:br>
            <a:rPr lang="ru-RU" sz="1200" b="0" dirty="0" smtClean="0">
              <a:latin typeface="+mj-lt"/>
            </a:rPr>
          </a:br>
          <a:r>
            <a:rPr lang="ru-RU" sz="1200" b="0" dirty="0" smtClean="0">
              <a:latin typeface="+mj-lt"/>
            </a:rPr>
            <a:t>на 2017 год (без заслушивания на комиссии, с приложением регламента и плана).</a:t>
          </a:r>
          <a:endParaRPr lang="ru-RU" sz="1200" b="0" dirty="0">
            <a:latin typeface="+mj-lt"/>
          </a:endParaRPr>
        </a:p>
      </dgm:t>
    </dgm:pt>
    <dgm:pt modelId="{4E8682F8-A091-41AF-B4E3-F54D372F1396}" type="parTrans" cxnId="{6E1BBD7A-3F38-4B7A-ADBE-6899F1FBB9F4}">
      <dgm:prSet/>
      <dgm:spPr/>
      <dgm:t>
        <a:bodyPr/>
        <a:lstStyle/>
        <a:p>
          <a:endParaRPr lang="ru-RU"/>
        </a:p>
      </dgm:t>
    </dgm:pt>
    <dgm:pt modelId="{9DA1BCAC-233E-4F43-8EB8-3F6F53A3AB8A}" type="sibTrans" cxnId="{6E1BBD7A-3F38-4B7A-ADBE-6899F1FBB9F4}">
      <dgm:prSet/>
      <dgm:spPr/>
      <dgm:t>
        <a:bodyPr/>
        <a:lstStyle/>
        <a:p>
          <a:endParaRPr lang="ru-RU"/>
        </a:p>
      </dgm:t>
    </dgm:pt>
    <dgm:pt modelId="{8DAF3C7A-7AE0-4585-85F2-353AB17239C8}" type="pres">
      <dgm:prSet presAssocID="{EE863C49-7D5B-4D6F-93D1-4DA2D78082A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07C5F7D-6D10-4224-8622-5997F9A2EFC9}" type="pres">
      <dgm:prSet presAssocID="{CE018351-E569-4300-93C2-9F729F101BAA}" presName="root" presStyleCnt="0"/>
      <dgm:spPr/>
    </dgm:pt>
    <dgm:pt modelId="{3DEC104A-29BB-4840-9C54-B66FB67D8F89}" type="pres">
      <dgm:prSet presAssocID="{CE018351-E569-4300-93C2-9F729F101BAA}" presName="rootComposite" presStyleCnt="0"/>
      <dgm:spPr/>
    </dgm:pt>
    <dgm:pt modelId="{F65FDE49-2867-4086-A99F-EF088CB03352}" type="pres">
      <dgm:prSet presAssocID="{CE018351-E569-4300-93C2-9F729F101BAA}" presName="rootText" presStyleLbl="node1" presStyleIdx="0" presStyleCnt="1" custScaleX="523490" custScaleY="117910"/>
      <dgm:spPr/>
      <dgm:t>
        <a:bodyPr/>
        <a:lstStyle/>
        <a:p>
          <a:endParaRPr lang="ru-RU"/>
        </a:p>
      </dgm:t>
    </dgm:pt>
    <dgm:pt modelId="{F4E21DA6-40A7-4CE8-B6B7-C6EF9D1FFE05}" type="pres">
      <dgm:prSet presAssocID="{CE018351-E569-4300-93C2-9F729F101BAA}" presName="rootConnector" presStyleLbl="node1" presStyleIdx="0" presStyleCnt="1"/>
      <dgm:spPr/>
      <dgm:t>
        <a:bodyPr/>
        <a:lstStyle/>
        <a:p>
          <a:endParaRPr lang="ru-RU"/>
        </a:p>
      </dgm:t>
    </dgm:pt>
    <dgm:pt modelId="{2B47BE8E-4A19-45AB-BDCB-C0CF518B9EA3}" type="pres">
      <dgm:prSet presAssocID="{CE018351-E569-4300-93C2-9F729F101BAA}" presName="childShape" presStyleCnt="0"/>
      <dgm:spPr/>
    </dgm:pt>
    <dgm:pt modelId="{33324ECB-5D6F-4658-B1A3-4CB51043D272}" type="pres">
      <dgm:prSet presAssocID="{183BDA3F-2690-41BA-BB47-BC8CE5B47596}" presName="Name13" presStyleLbl="parChTrans1D2" presStyleIdx="0" presStyleCnt="3"/>
      <dgm:spPr/>
      <dgm:t>
        <a:bodyPr/>
        <a:lstStyle/>
        <a:p>
          <a:endParaRPr lang="ru-RU"/>
        </a:p>
      </dgm:t>
    </dgm:pt>
    <dgm:pt modelId="{F3045FDB-398C-42AD-A05E-854A5499D5BC}" type="pres">
      <dgm:prSet presAssocID="{8EB4287D-C786-4240-8234-EAE65A20054D}" presName="childText" presStyleLbl="bgAcc1" presStyleIdx="0" presStyleCnt="3" custScaleX="520181" custScaleY="1257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9286CE-98EC-4977-A224-66C37A5489CC}" type="pres">
      <dgm:prSet presAssocID="{2A931583-F5D1-4B97-B83F-A656FE933A70}" presName="Name13" presStyleLbl="parChTrans1D2" presStyleIdx="1" presStyleCnt="3"/>
      <dgm:spPr/>
      <dgm:t>
        <a:bodyPr/>
        <a:lstStyle/>
        <a:p>
          <a:endParaRPr lang="ru-RU"/>
        </a:p>
      </dgm:t>
    </dgm:pt>
    <dgm:pt modelId="{40C14606-C877-4814-8FCF-B02253567AF2}" type="pres">
      <dgm:prSet presAssocID="{5B6E3247-F71C-4273-8BD9-06FC1584A6AF}" presName="childText" presStyleLbl="bgAcc1" presStyleIdx="1" presStyleCnt="3" custScaleX="523490" custScaleY="1392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1CBCF8-DF11-49FB-BEFC-AB9A9691ADAD}" type="pres">
      <dgm:prSet presAssocID="{4E8682F8-A091-41AF-B4E3-F54D372F1396}" presName="Name13" presStyleLbl="parChTrans1D2" presStyleIdx="2" presStyleCnt="3"/>
      <dgm:spPr/>
      <dgm:t>
        <a:bodyPr/>
        <a:lstStyle/>
        <a:p>
          <a:endParaRPr lang="ru-RU"/>
        </a:p>
      </dgm:t>
    </dgm:pt>
    <dgm:pt modelId="{A1C4A9F3-5FB8-4ACA-B504-27EC82A4FE4A}" type="pres">
      <dgm:prSet presAssocID="{B9B61FCD-2F23-48D2-B81B-E70F37D16887}" presName="childText" presStyleLbl="bgAcc1" presStyleIdx="2" presStyleCnt="3" custScaleX="520933" custScaleY="1268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54BD382-8EF5-4F9E-810F-EA37287C9BBE}" type="presOf" srcId="{8EB4287D-C786-4240-8234-EAE65A20054D}" destId="{F3045FDB-398C-42AD-A05E-854A5499D5BC}" srcOrd="0" destOrd="0" presId="urn:microsoft.com/office/officeart/2005/8/layout/hierarchy3"/>
    <dgm:cxn modelId="{7DC854D6-FB20-4CA2-A770-8B4586ACB0F3}" type="presOf" srcId="{183BDA3F-2690-41BA-BB47-BC8CE5B47596}" destId="{33324ECB-5D6F-4658-B1A3-4CB51043D272}" srcOrd="0" destOrd="0" presId="urn:microsoft.com/office/officeart/2005/8/layout/hierarchy3"/>
    <dgm:cxn modelId="{7C759680-0066-404B-A24F-3DA0B3F7EDDD}" srcId="{EE863C49-7D5B-4D6F-93D1-4DA2D78082A3}" destId="{CE018351-E569-4300-93C2-9F729F101BAA}" srcOrd="0" destOrd="0" parTransId="{284E2774-F2D0-4139-8BFD-E2CA7CCEC312}" sibTransId="{9C6E3CF2-F76A-40A8-A35B-230B14491F1A}"/>
    <dgm:cxn modelId="{01B32A53-86D5-40EA-B53B-3248A6EC1806}" type="presOf" srcId="{B9B61FCD-2F23-48D2-B81B-E70F37D16887}" destId="{A1C4A9F3-5FB8-4ACA-B504-27EC82A4FE4A}" srcOrd="0" destOrd="0" presId="urn:microsoft.com/office/officeart/2005/8/layout/hierarchy3"/>
    <dgm:cxn modelId="{E96BBCEF-C966-4B06-9546-E424717A14C3}" type="presOf" srcId="{CE018351-E569-4300-93C2-9F729F101BAA}" destId="{F65FDE49-2867-4086-A99F-EF088CB03352}" srcOrd="0" destOrd="0" presId="urn:microsoft.com/office/officeart/2005/8/layout/hierarchy3"/>
    <dgm:cxn modelId="{D3DFCC1B-E7B0-43FF-89BC-6E27C77B7DA1}" srcId="{CE018351-E569-4300-93C2-9F729F101BAA}" destId="{5B6E3247-F71C-4273-8BD9-06FC1584A6AF}" srcOrd="1" destOrd="0" parTransId="{2A931583-F5D1-4B97-B83F-A656FE933A70}" sibTransId="{CAB43533-CFAD-4E0D-8C53-A1AF3D60926A}"/>
    <dgm:cxn modelId="{6E1BBD7A-3F38-4B7A-ADBE-6899F1FBB9F4}" srcId="{CE018351-E569-4300-93C2-9F729F101BAA}" destId="{B9B61FCD-2F23-48D2-B81B-E70F37D16887}" srcOrd="2" destOrd="0" parTransId="{4E8682F8-A091-41AF-B4E3-F54D372F1396}" sibTransId="{9DA1BCAC-233E-4F43-8EB8-3F6F53A3AB8A}"/>
    <dgm:cxn modelId="{C61BB5EA-E1D0-4E73-9626-04D7020B7BC4}" type="presOf" srcId="{EE863C49-7D5B-4D6F-93D1-4DA2D78082A3}" destId="{8DAF3C7A-7AE0-4585-85F2-353AB17239C8}" srcOrd="0" destOrd="0" presId="urn:microsoft.com/office/officeart/2005/8/layout/hierarchy3"/>
    <dgm:cxn modelId="{18BC1A27-9586-4AC5-B90C-D6DD87D6DB19}" srcId="{CE018351-E569-4300-93C2-9F729F101BAA}" destId="{8EB4287D-C786-4240-8234-EAE65A20054D}" srcOrd="0" destOrd="0" parTransId="{183BDA3F-2690-41BA-BB47-BC8CE5B47596}" sibTransId="{C46DDC69-4B4D-4B4E-9F29-654B4D752E42}"/>
    <dgm:cxn modelId="{FC9AB5DC-FED3-47C7-B2B2-F2D482E25CC6}" type="presOf" srcId="{CE018351-E569-4300-93C2-9F729F101BAA}" destId="{F4E21DA6-40A7-4CE8-B6B7-C6EF9D1FFE05}" srcOrd="1" destOrd="0" presId="urn:microsoft.com/office/officeart/2005/8/layout/hierarchy3"/>
    <dgm:cxn modelId="{53F24D21-AF57-447F-9FC0-DA6D020DCAAF}" type="presOf" srcId="{2A931583-F5D1-4B97-B83F-A656FE933A70}" destId="{229286CE-98EC-4977-A224-66C37A5489CC}" srcOrd="0" destOrd="0" presId="urn:microsoft.com/office/officeart/2005/8/layout/hierarchy3"/>
    <dgm:cxn modelId="{213F8FFB-F3CF-4B78-AA5E-BF2A262D75D3}" type="presOf" srcId="{5B6E3247-F71C-4273-8BD9-06FC1584A6AF}" destId="{40C14606-C877-4814-8FCF-B02253567AF2}" srcOrd="0" destOrd="0" presId="urn:microsoft.com/office/officeart/2005/8/layout/hierarchy3"/>
    <dgm:cxn modelId="{7D0576BE-38F6-4724-90A3-2687F07774DA}" type="presOf" srcId="{4E8682F8-A091-41AF-B4E3-F54D372F1396}" destId="{AB1CBCF8-DF11-49FB-BEFC-AB9A9691ADAD}" srcOrd="0" destOrd="0" presId="urn:microsoft.com/office/officeart/2005/8/layout/hierarchy3"/>
    <dgm:cxn modelId="{6FB53F5C-AA26-4E90-928E-ACBF5BD702D3}" type="presParOf" srcId="{8DAF3C7A-7AE0-4585-85F2-353AB17239C8}" destId="{207C5F7D-6D10-4224-8622-5997F9A2EFC9}" srcOrd="0" destOrd="0" presId="urn:microsoft.com/office/officeart/2005/8/layout/hierarchy3"/>
    <dgm:cxn modelId="{45085BBF-CC8E-43C1-8FFC-2178313C8147}" type="presParOf" srcId="{207C5F7D-6D10-4224-8622-5997F9A2EFC9}" destId="{3DEC104A-29BB-4840-9C54-B66FB67D8F89}" srcOrd="0" destOrd="0" presId="urn:microsoft.com/office/officeart/2005/8/layout/hierarchy3"/>
    <dgm:cxn modelId="{0DB09939-2B62-43AC-93C1-23C0937BADEE}" type="presParOf" srcId="{3DEC104A-29BB-4840-9C54-B66FB67D8F89}" destId="{F65FDE49-2867-4086-A99F-EF088CB03352}" srcOrd="0" destOrd="0" presId="urn:microsoft.com/office/officeart/2005/8/layout/hierarchy3"/>
    <dgm:cxn modelId="{7EB2EDA1-A7EF-4B07-A1E7-D936F5C06971}" type="presParOf" srcId="{3DEC104A-29BB-4840-9C54-B66FB67D8F89}" destId="{F4E21DA6-40A7-4CE8-B6B7-C6EF9D1FFE05}" srcOrd="1" destOrd="0" presId="urn:microsoft.com/office/officeart/2005/8/layout/hierarchy3"/>
    <dgm:cxn modelId="{B4995346-B9DB-44BC-8A3B-7B15C318F7EC}" type="presParOf" srcId="{207C5F7D-6D10-4224-8622-5997F9A2EFC9}" destId="{2B47BE8E-4A19-45AB-BDCB-C0CF518B9EA3}" srcOrd="1" destOrd="0" presId="urn:microsoft.com/office/officeart/2005/8/layout/hierarchy3"/>
    <dgm:cxn modelId="{564D601B-FDC7-4895-BAD7-0E0FFF81A126}" type="presParOf" srcId="{2B47BE8E-4A19-45AB-BDCB-C0CF518B9EA3}" destId="{33324ECB-5D6F-4658-B1A3-4CB51043D272}" srcOrd="0" destOrd="0" presId="urn:microsoft.com/office/officeart/2005/8/layout/hierarchy3"/>
    <dgm:cxn modelId="{94B4646D-070F-4E10-B900-B96843D0741F}" type="presParOf" srcId="{2B47BE8E-4A19-45AB-BDCB-C0CF518B9EA3}" destId="{F3045FDB-398C-42AD-A05E-854A5499D5BC}" srcOrd="1" destOrd="0" presId="urn:microsoft.com/office/officeart/2005/8/layout/hierarchy3"/>
    <dgm:cxn modelId="{5C01914C-AB37-4CD2-8AD9-5A5313FBE27C}" type="presParOf" srcId="{2B47BE8E-4A19-45AB-BDCB-C0CF518B9EA3}" destId="{229286CE-98EC-4977-A224-66C37A5489CC}" srcOrd="2" destOrd="0" presId="urn:microsoft.com/office/officeart/2005/8/layout/hierarchy3"/>
    <dgm:cxn modelId="{CE2473F5-35A1-462A-BBEB-EF55E9BC9CF6}" type="presParOf" srcId="{2B47BE8E-4A19-45AB-BDCB-C0CF518B9EA3}" destId="{40C14606-C877-4814-8FCF-B02253567AF2}" srcOrd="3" destOrd="0" presId="urn:microsoft.com/office/officeart/2005/8/layout/hierarchy3"/>
    <dgm:cxn modelId="{08D43ADA-6B23-4E75-8430-13BF860C90BC}" type="presParOf" srcId="{2B47BE8E-4A19-45AB-BDCB-C0CF518B9EA3}" destId="{AB1CBCF8-DF11-49FB-BEFC-AB9A9691ADAD}" srcOrd="4" destOrd="0" presId="urn:microsoft.com/office/officeart/2005/8/layout/hierarchy3"/>
    <dgm:cxn modelId="{18D5D75A-BD64-4689-976E-7D22FDCC4488}" type="presParOf" srcId="{2B47BE8E-4A19-45AB-BDCB-C0CF518B9EA3}" destId="{A1C4A9F3-5FB8-4ACA-B504-27EC82A4FE4A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4E8B99-8D9F-448D-A613-EF0D51EBCF82}">
      <dsp:nvSpPr>
        <dsp:cNvPr id="0" name=""/>
        <dsp:cNvSpPr/>
      </dsp:nvSpPr>
      <dsp:spPr>
        <a:xfrm>
          <a:off x="2980675" y="3435709"/>
          <a:ext cx="2706398" cy="223059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 рамках обеспечения соблюдения ограничений, запретов и требований, установленных в целях противодействия коррупции, осуществляется:</a:t>
          </a:r>
          <a:endParaRPr lang="ru-RU" sz="1400" kern="1200" dirty="0"/>
        </a:p>
      </dsp:txBody>
      <dsp:txXfrm>
        <a:off x="3377018" y="3762371"/>
        <a:ext cx="1913712" cy="1577267"/>
      </dsp:txXfrm>
    </dsp:sp>
    <dsp:sp modelId="{0AF8AAA9-6762-44E9-BFD7-36897113B9CF}">
      <dsp:nvSpPr>
        <dsp:cNvPr id="0" name=""/>
        <dsp:cNvSpPr/>
      </dsp:nvSpPr>
      <dsp:spPr>
        <a:xfrm rot="10800000">
          <a:off x="1060194" y="4233145"/>
          <a:ext cx="1814854" cy="63571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187555A-A1A8-4BED-A2DB-04B80A04F9E3}">
      <dsp:nvSpPr>
        <dsp:cNvPr id="0" name=""/>
        <dsp:cNvSpPr/>
      </dsp:nvSpPr>
      <dsp:spPr>
        <a:xfrm>
          <a:off x="663" y="3703380"/>
          <a:ext cx="2119061" cy="1695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Контроль соблюдения служащими установленного </a:t>
          </a:r>
          <a:r>
            <a:rPr lang="ru-RU" sz="1500" kern="1200" smtClean="0"/>
            <a:t>порядка о </a:t>
          </a:r>
          <a:r>
            <a:rPr lang="ru-RU" sz="1500" kern="1200" dirty="0" smtClean="0"/>
            <a:t>получении подарка</a:t>
          </a:r>
          <a:endParaRPr lang="ru-RU" sz="1500" kern="1200" dirty="0"/>
        </a:p>
      </dsp:txBody>
      <dsp:txXfrm>
        <a:off x="50315" y="3753032"/>
        <a:ext cx="2019757" cy="1595945"/>
      </dsp:txXfrm>
    </dsp:sp>
    <dsp:sp modelId="{A2F427CE-2A91-4D47-8409-E5E7038EFA6C}">
      <dsp:nvSpPr>
        <dsp:cNvPr id="0" name=""/>
        <dsp:cNvSpPr/>
      </dsp:nvSpPr>
      <dsp:spPr>
        <a:xfrm rot="13500000">
          <a:off x="1734424" y="2605409"/>
          <a:ext cx="1943427" cy="63571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05DF788-C855-4FC1-B75C-E6C862892C7D}">
      <dsp:nvSpPr>
        <dsp:cNvPr id="0" name=""/>
        <dsp:cNvSpPr/>
      </dsp:nvSpPr>
      <dsp:spPr>
        <a:xfrm>
          <a:off x="959502" y="1388538"/>
          <a:ext cx="2119061" cy="1695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Работа по предотвращению и  (или) урегулированию конфликта интересов</a:t>
          </a:r>
          <a:endParaRPr lang="ru-RU" sz="1500" kern="1200" dirty="0"/>
        </a:p>
      </dsp:txBody>
      <dsp:txXfrm>
        <a:off x="1009154" y="1438190"/>
        <a:ext cx="2019757" cy="1595945"/>
      </dsp:txXfrm>
    </dsp:sp>
    <dsp:sp modelId="{1D9111E3-A5C6-47F7-955A-97DE5189CBBD}">
      <dsp:nvSpPr>
        <dsp:cNvPr id="0" name=""/>
        <dsp:cNvSpPr/>
      </dsp:nvSpPr>
      <dsp:spPr>
        <a:xfrm rot="16200000">
          <a:off x="3314038" y="1979301"/>
          <a:ext cx="2039673" cy="63571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D2FB87E-290A-4EE3-98AC-71787A04665C}">
      <dsp:nvSpPr>
        <dsp:cNvPr id="0" name=""/>
        <dsp:cNvSpPr/>
      </dsp:nvSpPr>
      <dsp:spPr>
        <a:xfrm>
          <a:off x="3274344" y="429699"/>
          <a:ext cx="2119061" cy="1695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Анализ уведомлений служащих об иной оплачиваемой работе</a:t>
          </a:r>
          <a:endParaRPr lang="ru-RU" sz="1500" kern="1200" dirty="0"/>
        </a:p>
      </dsp:txBody>
      <dsp:txXfrm>
        <a:off x="3323996" y="479351"/>
        <a:ext cx="2019757" cy="1595945"/>
      </dsp:txXfrm>
    </dsp:sp>
    <dsp:sp modelId="{DA5102EF-030F-41A5-9C27-AF6A1A0AD5A2}">
      <dsp:nvSpPr>
        <dsp:cNvPr id="0" name=""/>
        <dsp:cNvSpPr/>
      </dsp:nvSpPr>
      <dsp:spPr>
        <a:xfrm rot="18900000">
          <a:off x="4989897" y="2605409"/>
          <a:ext cx="1943427" cy="63571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13C4320-D56F-4C3F-9CAA-B9DB6E468C9A}">
      <dsp:nvSpPr>
        <dsp:cNvPr id="0" name=""/>
        <dsp:cNvSpPr/>
      </dsp:nvSpPr>
      <dsp:spPr>
        <a:xfrm>
          <a:off x="5589185" y="1388538"/>
          <a:ext cx="2119061" cy="1695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Работа с уведомлениями служащих о склонении к совершению коррупционных правонарушений</a:t>
          </a:r>
          <a:endParaRPr lang="ru-RU" sz="1500" kern="1200" dirty="0"/>
        </a:p>
      </dsp:txBody>
      <dsp:txXfrm>
        <a:off x="5638837" y="1438190"/>
        <a:ext cx="2019757" cy="1595945"/>
      </dsp:txXfrm>
    </dsp:sp>
    <dsp:sp modelId="{B40B1D62-4EF7-456A-AC72-B858875DD0FE}">
      <dsp:nvSpPr>
        <dsp:cNvPr id="0" name=""/>
        <dsp:cNvSpPr/>
      </dsp:nvSpPr>
      <dsp:spPr>
        <a:xfrm>
          <a:off x="5792700" y="4233145"/>
          <a:ext cx="1814854" cy="63571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7ADE156-5AF5-4F84-8870-3B10BE5598F1}">
      <dsp:nvSpPr>
        <dsp:cNvPr id="0" name=""/>
        <dsp:cNvSpPr/>
      </dsp:nvSpPr>
      <dsp:spPr>
        <a:xfrm>
          <a:off x="6548024" y="3703380"/>
          <a:ext cx="2119061" cy="1695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Анализ соблюдения ограничений гражданами при заключении трудового договора после увольнения с гражданской службы</a:t>
          </a:r>
          <a:endParaRPr lang="ru-RU" sz="1500" kern="1200" dirty="0"/>
        </a:p>
      </dsp:txBody>
      <dsp:txXfrm>
        <a:off x="6597676" y="3753032"/>
        <a:ext cx="2019757" cy="15959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74155-B25F-4287-8820-66F64B5F96EE}">
      <dsp:nvSpPr>
        <dsp:cNvPr id="0" name=""/>
        <dsp:cNvSpPr/>
      </dsp:nvSpPr>
      <dsp:spPr>
        <a:xfrm>
          <a:off x="0" y="0"/>
          <a:ext cx="6565900" cy="9533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Поступило 1 уведомление о получении подарка</a:t>
          </a:r>
          <a:endParaRPr lang="ru-RU" sz="2300" kern="1200" dirty="0"/>
        </a:p>
      </dsp:txBody>
      <dsp:txXfrm>
        <a:off x="27923" y="27923"/>
        <a:ext cx="5456589" cy="897515"/>
      </dsp:txXfrm>
    </dsp:sp>
    <dsp:sp modelId="{DD8F71F5-5302-4B7C-AFEB-061BE7AA9AAB}">
      <dsp:nvSpPr>
        <dsp:cNvPr id="0" name=""/>
        <dsp:cNvSpPr/>
      </dsp:nvSpPr>
      <dsp:spPr>
        <a:xfrm>
          <a:off x="549894" y="1126699"/>
          <a:ext cx="6565900" cy="9533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Сдано 2 подарка</a:t>
          </a:r>
          <a:endParaRPr lang="ru-RU" sz="2000" kern="1200" dirty="0"/>
        </a:p>
      </dsp:txBody>
      <dsp:txXfrm>
        <a:off x="577817" y="1154622"/>
        <a:ext cx="5340474" cy="897515"/>
      </dsp:txXfrm>
    </dsp:sp>
    <dsp:sp modelId="{34A5AFC8-3C76-464A-B1A4-A6DEE85F3C59}">
      <dsp:nvSpPr>
        <dsp:cNvPr id="0" name=""/>
        <dsp:cNvSpPr/>
      </dsp:nvSpPr>
      <dsp:spPr>
        <a:xfrm>
          <a:off x="1091580" y="2253399"/>
          <a:ext cx="6565900" cy="9533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Заявлений о выкупе подарка не поступало.</a:t>
          </a:r>
          <a:endParaRPr lang="ru-RU" sz="2000" kern="1200" dirty="0"/>
        </a:p>
      </dsp:txBody>
      <dsp:txXfrm>
        <a:off x="1119503" y="2281322"/>
        <a:ext cx="5348682" cy="897515"/>
      </dsp:txXfrm>
    </dsp:sp>
    <dsp:sp modelId="{48FAB0AF-9497-444B-B617-EDBCE37096ED}">
      <dsp:nvSpPr>
        <dsp:cNvPr id="0" name=""/>
        <dsp:cNvSpPr/>
      </dsp:nvSpPr>
      <dsp:spPr>
        <a:xfrm>
          <a:off x="1641474" y="3380099"/>
          <a:ext cx="6565900" cy="9533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На баланс благотворительных организаций не был передан ни один подарок</a:t>
          </a:r>
          <a:endParaRPr lang="ru-RU" sz="2000" kern="1200" dirty="0"/>
        </a:p>
      </dsp:txBody>
      <dsp:txXfrm>
        <a:off x="1669397" y="3408022"/>
        <a:ext cx="5340474" cy="897515"/>
      </dsp:txXfrm>
    </dsp:sp>
    <dsp:sp modelId="{6841C7C5-B6E7-4F51-A08A-666F656C08E4}">
      <dsp:nvSpPr>
        <dsp:cNvPr id="0" name=""/>
        <dsp:cNvSpPr/>
      </dsp:nvSpPr>
      <dsp:spPr>
        <a:xfrm>
          <a:off x="5946215" y="730188"/>
          <a:ext cx="619684" cy="61968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6085644" y="730188"/>
        <a:ext cx="340826" cy="466312"/>
      </dsp:txXfrm>
    </dsp:sp>
    <dsp:sp modelId="{7B3025FE-7791-4F1F-A8DC-1A3BE966235E}">
      <dsp:nvSpPr>
        <dsp:cNvPr id="0" name=""/>
        <dsp:cNvSpPr/>
      </dsp:nvSpPr>
      <dsp:spPr>
        <a:xfrm>
          <a:off x="6496109" y="1856888"/>
          <a:ext cx="619684" cy="61968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6635538" y="1856888"/>
        <a:ext cx="340826" cy="466312"/>
      </dsp:txXfrm>
    </dsp:sp>
    <dsp:sp modelId="{C6A38D08-3D66-42B2-8A73-FC6A7D3DB4DC}">
      <dsp:nvSpPr>
        <dsp:cNvPr id="0" name=""/>
        <dsp:cNvSpPr/>
      </dsp:nvSpPr>
      <dsp:spPr>
        <a:xfrm>
          <a:off x="7037795" y="2983587"/>
          <a:ext cx="619684" cy="61968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7177224" y="2983587"/>
        <a:ext cx="340826" cy="4663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4F3C21-11F5-4707-A1F1-EDC427881BD4}">
      <dsp:nvSpPr>
        <dsp:cNvPr id="0" name=""/>
        <dsp:cNvSpPr/>
      </dsp:nvSpPr>
      <dsp:spPr>
        <a:xfrm>
          <a:off x="0" y="3270587"/>
          <a:ext cx="8777080" cy="155475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j-lt"/>
            </a:rPr>
            <a:t>Уведомления рассмотрены, решения по ним приняты:</a:t>
          </a:r>
          <a:endParaRPr lang="ru-RU" sz="1400" kern="1200" dirty="0">
            <a:latin typeface="+mj-lt"/>
          </a:endParaRPr>
        </a:p>
      </dsp:txBody>
      <dsp:txXfrm>
        <a:off x="0" y="3270587"/>
        <a:ext cx="2633124" cy="1554758"/>
      </dsp:txXfrm>
    </dsp:sp>
    <dsp:sp modelId="{58D768CD-DBAE-42B1-96EE-BCA0C4FEDCC1}">
      <dsp:nvSpPr>
        <dsp:cNvPr id="0" name=""/>
        <dsp:cNvSpPr/>
      </dsp:nvSpPr>
      <dsp:spPr>
        <a:xfrm>
          <a:off x="0" y="979380"/>
          <a:ext cx="8777080" cy="221089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j-lt"/>
            </a:rPr>
            <a:t>В том числе:</a:t>
          </a:r>
          <a:endParaRPr lang="ru-RU" sz="1400" kern="1200" dirty="0">
            <a:latin typeface="+mj-lt"/>
          </a:endParaRPr>
        </a:p>
      </dsp:txBody>
      <dsp:txXfrm>
        <a:off x="0" y="979380"/>
        <a:ext cx="2633124" cy="2210890"/>
      </dsp:txXfrm>
    </dsp:sp>
    <dsp:sp modelId="{E6649C23-C3E2-428E-9BBB-DAB4548E758D}">
      <dsp:nvSpPr>
        <dsp:cNvPr id="0" name=""/>
        <dsp:cNvSpPr/>
      </dsp:nvSpPr>
      <dsp:spPr>
        <a:xfrm>
          <a:off x="0" y="139150"/>
          <a:ext cx="8777080" cy="71508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j-lt"/>
            </a:rPr>
            <a:t>В </a:t>
          </a:r>
          <a:r>
            <a:rPr lang="en-US" sz="1400" kern="1200" dirty="0" smtClean="0">
              <a:latin typeface="+mj-lt"/>
            </a:rPr>
            <a:t>I </a:t>
          </a:r>
          <a:r>
            <a:rPr lang="ru-RU" sz="1400" kern="1200" dirty="0" smtClean="0">
              <a:latin typeface="+mj-lt"/>
            </a:rPr>
            <a:t>квартале 2017 года о возможном возникновении конфликта интересов уведомили:</a:t>
          </a:r>
          <a:endParaRPr lang="ru-RU" sz="1400" kern="1200" dirty="0">
            <a:latin typeface="+mj-lt"/>
          </a:endParaRPr>
        </a:p>
      </dsp:txBody>
      <dsp:txXfrm>
        <a:off x="0" y="139150"/>
        <a:ext cx="2633124" cy="715088"/>
      </dsp:txXfrm>
    </dsp:sp>
    <dsp:sp modelId="{7B23D746-0E03-4509-9093-48D2DD393505}">
      <dsp:nvSpPr>
        <dsp:cNvPr id="0" name=""/>
        <dsp:cNvSpPr/>
      </dsp:nvSpPr>
      <dsp:spPr>
        <a:xfrm>
          <a:off x="4925843" y="201721"/>
          <a:ext cx="1346577" cy="5043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j-lt"/>
            </a:rPr>
            <a:t>14 человек</a:t>
          </a:r>
          <a:endParaRPr lang="ru-RU" sz="1400" kern="1200" dirty="0">
            <a:latin typeface="+mj-lt"/>
          </a:endParaRPr>
        </a:p>
      </dsp:txBody>
      <dsp:txXfrm>
        <a:off x="4940615" y="216493"/>
        <a:ext cx="1317033" cy="474803"/>
      </dsp:txXfrm>
    </dsp:sp>
    <dsp:sp modelId="{48BBB4B3-5539-4D49-A624-25A4F48E5E12}">
      <dsp:nvSpPr>
        <dsp:cNvPr id="0" name=""/>
        <dsp:cNvSpPr/>
      </dsp:nvSpPr>
      <dsp:spPr>
        <a:xfrm>
          <a:off x="4800376" y="706068"/>
          <a:ext cx="798756" cy="277176"/>
        </a:xfrm>
        <a:custGeom>
          <a:avLst/>
          <a:gdLst/>
          <a:ahLst/>
          <a:cxnLst/>
          <a:rect l="0" t="0" r="0" b="0"/>
          <a:pathLst>
            <a:path>
              <a:moveTo>
                <a:pt x="798756" y="0"/>
              </a:moveTo>
              <a:lnTo>
                <a:pt x="798756" y="138588"/>
              </a:lnTo>
              <a:lnTo>
                <a:pt x="0" y="138588"/>
              </a:lnTo>
              <a:lnTo>
                <a:pt x="0" y="2771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EDFED2-446A-4487-8E46-8AF5663073F8}">
      <dsp:nvSpPr>
        <dsp:cNvPr id="0" name=""/>
        <dsp:cNvSpPr/>
      </dsp:nvSpPr>
      <dsp:spPr>
        <a:xfrm>
          <a:off x="2635619" y="983245"/>
          <a:ext cx="4329514" cy="18992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+mj-lt"/>
            </a:rPr>
            <a:t>1</a:t>
          </a:r>
          <a:r>
            <a:rPr lang="ru-RU" sz="1200" kern="1200" dirty="0" smtClean="0">
              <a:latin typeface="+mj-lt"/>
            </a:rPr>
            <a:t>1 государственных гражданских служащих Кировской области (Контрольно-счетная палата Кировской области - 1, министерство образования Кировской области – </a:t>
          </a:r>
          <a:r>
            <a:rPr lang="en-US" sz="1200" kern="1200" dirty="0" smtClean="0">
              <a:latin typeface="+mj-lt"/>
            </a:rPr>
            <a:t>1</a:t>
          </a:r>
          <a:r>
            <a:rPr lang="ru-RU" sz="1200" kern="1200" dirty="0" smtClean="0">
              <a:latin typeface="+mj-lt"/>
            </a:rPr>
            <a:t>, министерство культуры Кировской области – 1, министерство лесного хозяйства – 2, министерство охраны окружающей среды Кировской области – 1, министерство промышленности и энергетики Кировской области – 1, министерство финансов Кировской области – </a:t>
          </a:r>
          <a:r>
            <a:rPr lang="ru-RU" sz="1200" kern="1200" dirty="0" smtClean="0">
              <a:latin typeface="+mj-lt"/>
            </a:rPr>
            <a:t>4)</a:t>
          </a:r>
          <a:endParaRPr lang="ru-RU" sz="1200" kern="1200" dirty="0">
            <a:latin typeface="+mj-lt"/>
          </a:endParaRPr>
        </a:p>
      </dsp:txBody>
      <dsp:txXfrm>
        <a:off x="2691247" y="1038873"/>
        <a:ext cx="4218258" cy="1788011"/>
      </dsp:txXfrm>
    </dsp:sp>
    <dsp:sp modelId="{5245789E-2A9A-4C55-9645-2D1E0839D88F}">
      <dsp:nvSpPr>
        <dsp:cNvPr id="0" name=""/>
        <dsp:cNvSpPr/>
      </dsp:nvSpPr>
      <dsp:spPr>
        <a:xfrm>
          <a:off x="3939778" y="2882512"/>
          <a:ext cx="860598" cy="483367"/>
        </a:xfrm>
        <a:custGeom>
          <a:avLst/>
          <a:gdLst/>
          <a:ahLst/>
          <a:cxnLst/>
          <a:rect l="0" t="0" r="0" b="0"/>
          <a:pathLst>
            <a:path>
              <a:moveTo>
                <a:pt x="860598" y="0"/>
              </a:moveTo>
              <a:lnTo>
                <a:pt x="860598" y="241683"/>
              </a:lnTo>
              <a:lnTo>
                <a:pt x="0" y="241683"/>
              </a:lnTo>
              <a:lnTo>
                <a:pt x="0" y="48336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6F9A29-95B1-473B-A363-82521A7887E9}">
      <dsp:nvSpPr>
        <dsp:cNvPr id="0" name=""/>
        <dsp:cNvSpPr/>
      </dsp:nvSpPr>
      <dsp:spPr>
        <a:xfrm>
          <a:off x="2776023" y="3365879"/>
          <a:ext cx="2327509" cy="1412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Комиссией по соблюдению требований к служебному поведению государственных гражданских служащих и урегулированию конфликта интересов</a:t>
          </a:r>
          <a:endParaRPr lang="ru-RU" sz="1200" kern="1200" dirty="0">
            <a:latin typeface="+mj-lt"/>
          </a:endParaRPr>
        </a:p>
      </dsp:txBody>
      <dsp:txXfrm>
        <a:off x="2817389" y="3407245"/>
        <a:ext cx="2244777" cy="1329601"/>
      </dsp:txXfrm>
    </dsp:sp>
    <dsp:sp modelId="{9730326A-EBF6-4372-A27D-ACF6A031E077}">
      <dsp:nvSpPr>
        <dsp:cNvPr id="0" name=""/>
        <dsp:cNvSpPr/>
      </dsp:nvSpPr>
      <dsp:spPr>
        <a:xfrm>
          <a:off x="5599132" y="706068"/>
          <a:ext cx="2323740" cy="2502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141"/>
              </a:lnTo>
              <a:lnTo>
                <a:pt x="2323740" y="125141"/>
              </a:lnTo>
              <a:lnTo>
                <a:pt x="2323740" y="2502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FF1972-D50F-48F2-B644-917111F4C7EC}">
      <dsp:nvSpPr>
        <dsp:cNvPr id="0" name=""/>
        <dsp:cNvSpPr/>
      </dsp:nvSpPr>
      <dsp:spPr>
        <a:xfrm>
          <a:off x="7283100" y="956352"/>
          <a:ext cx="1279545" cy="10233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+mj-lt"/>
            </a:rPr>
            <a:t>3</a:t>
          </a:r>
          <a:r>
            <a:rPr lang="ru-RU" sz="1200" kern="1200" dirty="0" smtClean="0">
              <a:latin typeface="+mj-lt"/>
            </a:rPr>
            <a:t> лица, замещающих государственные должности Кировской области</a:t>
          </a:r>
          <a:endParaRPr lang="ru-RU" sz="1200" kern="1200" dirty="0">
            <a:latin typeface="+mj-lt"/>
          </a:endParaRPr>
        </a:p>
      </dsp:txBody>
      <dsp:txXfrm>
        <a:off x="7313072" y="986324"/>
        <a:ext cx="1219601" cy="963385"/>
      </dsp:txXfrm>
    </dsp:sp>
    <dsp:sp modelId="{FD9C142A-8987-404E-A385-09EFD7032906}">
      <dsp:nvSpPr>
        <dsp:cNvPr id="0" name=""/>
        <dsp:cNvSpPr/>
      </dsp:nvSpPr>
      <dsp:spPr>
        <a:xfrm>
          <a:off x="7877153" y="1979681"/>
          <a:ext cx="91440" cy="2502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028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33CEC8-6A4C-420D-8AE1-3646BE1C0E17}">
      <dsp:nvSpPr>
        <dsp:cNvPr id="0" name=""/>
        <dsp:cNvSpPr/>
      </dsp:nvSpPr>
      <dsp:spPr>
        <a:xfrm>
          <a:off x="7246702" y="2229965"/>
          <a:ext cx="1352340" cy="1496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Комиссией по координации работы по противодействию коррупции в Кировской области</a:t>
          </a:r>
          <a:endParaRPr lang="ru-RU" sz="1200" kern="1200" dirty="0">
            <a:latin typeface="+mj-lt"/>
          </a:endParaRPr>
        </a:p>
      </dsp:txBody>
      <dsp:txXfrm>
        <a:off x="7286311" y="2269574"/>
        <a:ext cx="1273122" cy="14171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D013A9-AE8C-4071-A17F-84C5E3735C0D}">
      <dsp:nvSpPr>
        <dsp:cNvPr id="0" name=""/>
        <dsp:cNvSpPr/>
      </dsp:nvSpPr>
      <dsp:spPr>
        <a:xfrm>
          <a:off x="344549" y="3027820"/>
          <a:ext cx="7518276" cy="129687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+mj-lt"/>
            </a:rPr>
            <a:t>В том числе:</a:t>
          </a:r>
          <a:endParaRPr lang="ru-RU" sz="1900" kern="1200" dirty="0">
            <a:latin typeface="+mj-lt"/>
          </a:endParaRPr>
        </a:p>
      </dsp:txBody>
      <dsp:txXfrm>
        <a:off x="344549" y="3027820"/>
        <a:ext cx="2255482" cy="1296877"/>
      </dsp:txXfrm>
    </dsp:sp>
    <dsp:sp modelId="{05B1FA82-7491-42E5-A03B-A31412EA46D3}">
      <dsp:nvSpPr>
        <dsp:cNvPr id="0" name=""/>
        <dsp:cNvSpPr/>
      </dsp:nvSpPr>
      <dsp:spPr>
        <a:xfrm>
          <a:off x="284929" y="1471263"/>
          <a:ext cx="7518276" cy="129687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+mj-lt"/>
            </a:rPr>
            <a:t>Из них:</a:t>
          </a:r>
          <a:endParaRPr lang="ru-RU" sz="1900" kern="1200" dirty="0">
            <a:latin typeface="+mj-lt"/>
          </a:endParaRPr>
        </a:p>
      </dsp:txBody>
      <dsp:txXfrm>
        <a:off x="284929" y="1471263"/>
        <a:ext cx="2255482" cy="1296877"/>
      </dsp:txXfrm>
    </dsp:sp>
    <dsp:sp modelId="{C0FC0F47-7B1C-4D4D-82BE-0BE151BBD88A}">
      <dsp:nvSpPr>
        <dsp:cNvPr id="0" name=""/>
        <dsp:cNvSpPr/>
      </dsp:nvSpPr>
      <dsp:spPr>
        <a:xfrm>
          <a:off x="344549" y="-348"/>
          <a:ext cx="7518276" cy="129687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+mj-lt"/>
            </a:rPr>
            <a:t>Привлечено к дисциплинарной ответственности, всего:</a:t>
          </a:r>
          <a:endParaRPr lang="ru-RU" sz="1900" kern="1200" dirty="0">
            <a:latin typeface="+mj-lt"/>
          </a:endParaRPr>
        </a:p>
      </dsp:txBody>
      <dsp:txXfrm>
        <a:off x="344549" y="-348"/>
        <a:ext cx="2255482" cy="1296877"/>
      </dsp:txXfrm>
    </dsp:sp>
    <dsp:sp modelId="{7DBF6015-8008-4EE6-B5AE-E0BCEEAA2A58}">
      <dsp:nvSpPr>
        <dsp:cNvPr id="0" name=""/>
        <dsp:cNvSpPr/>
      </dsp:nvSpPr>
      <dsp:spPr>
        <a:xfrm>
          <a:off x="4341720" y="108254"/>
          <a:ext cx="1629051" cy="10860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</a:rPr>
            <a:t>1 служащий</a:t>
          </a:r>
          <a:endParaRPr lang="ru-RU" sz="1600" kern="1200" dirty="0">
            <a:latin typeface="+mj-lt"/>
          </a:endParaRPr>
        </a:p>
      </dsp:txBody>
      <dsp:txXfrm>
        <a:off x="4373529" y="140063"/>
        <a:ext cx="1565433" cy="1022416"/>
      </dsp:txXfrm>
    </dsp:sp>
    <dsp:sp modelId="{98971512-5AD0-4307-BA1F-112580EB376C}">
      <dsp:nvSpPr>
        <dsp:cNvPr id="0" name=""/>
        <dsp:cNvSpPr/>
      </dsp:nvSpPr>
      <dsp:spPr>
        <a:xfrm>
          <a:off x="5110526" y="1194289"/>
          <a:ext cx="91440" cy="4344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44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4EDBB0-BB98-4727-A545-9E1CA1511BA0}">
      <dsp:nvSpPr>
        <dsp:cNvPr id="0" name=""/>
        <dsp:cNvSpPr/>
      </dsp:nvSpPr>
      <dsp:spPr>
        <a:xfrm>
          <a:off x="3481369" y="1628702"/>
          <a:ext cx="3349753" cy="10860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1 –  за несоблюдение требований о предотвращении или урегулировании конфликта интересов</a:t>
          </a:r>
          <a:endParaRPr lang="ru-RU" sz="1200" kern="1200" dirty="0">
            <a:latin typeface="+mj-lt"/>
          </a:endParaRPr>
        </a:p>
      </dsp:txBody>
      <dsp:txXfrm>
        <a:off x="3513178" y="1660511"/>
        <a:ext cx="3286135" cy="1022416"/>
      </dsp:txXfrm>
    </dsp:sp>
    <dsp:sp modelId="{AB6B6AB6-0761-4C36-93C3-0521409F4FBC}">
      <dsp:nvSpPr>
        <dsp:cNvPr id="0" name=""/>
        <dsp:cNvSpPr/>
      </dsp:nvSpPr>
      <dsp:spPr>
        <a:xfrm>
          <a:off x="5110526" y="2714737"/>
          <a:ext cx="91440" cy="4344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44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1813A-D73F-4582-B932-52E7EB51D9B5}">
      <dsp:nvSpPr>
        <dsp:cNvPr id="0" name=""/>
        <dsp:cNvSpPr/>
      </dsp:nvSpPr>
      <dsp:spPr>
        <a:xfrm>
          <a:off x="4341720" y="3149151"/>
          <a:ext cx="1629051" cy="10860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1 – увольнение в связи с утратой доверия</a:t>
          </a:r>
          <a:endParaRPr lang="ru-RU" sz="1200" kern="1200" dirty="0">
            <a:latin typeface="+mj-lt"/>
          </a:endParaRPr>
        </a:p>
      </dsp:txBody>
      <dsp:txXfrm>
        <a:off x="4373529" y="3180960"/>
        <a:ext cx="1565433" cy="10224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5FDE49-2867-4086-A99F-EF088CB03352}">
      <dsp:nvSpPr>
        <dsp:cNvPr id="0" name=""/>
        <dsp:cNvSpPr/>
      </dsp:nvSpPr>
      <dsp:spPr>
        <a:xfrm>
          <a:off x="2475" y="49995"/>
          <a:ext cx="8782068" cy="9890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j-lt"/>
            </a:rPr>
            <a:t>Вопросы, рассмотренные на заседании комиссии 17.03.2017</a:t>
          </a:r>
          <a:endParaRPr lang="ru-RU" sz="1400" kern="1200" dirty="0">
            <a:latin typeface="+mj-lt"/>
          </a:endParaRPr>
        </a:p>
      </dsp:txBody>
      <dsp:txXfrm>
        <a:off x="31443" y="78963"/>
        <a:ext cx="8724132" cy="931093"/>
      </dsp:txXfrm>
    </dsp:sp>
    <dsp:sp modelId="{33324ECB-5D6F-4658-B1A3-4CB51043D272}">
      <dsp:nvSpPr>
        <dsp:cNvPr id="0" name=""/>
        <dsp:cNvSpPr/>
      </dsp:nvSpPr>
      <dsp:spPr>
        <a:xfrm>
          <a:off x="880682" y="1039024"/>
          <a:ext cx="878206" cy="7371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7124"/>
              </a:lnTo>
              <a:lnTo>
                <a:pt x="878206" y="7371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045FDB-398C-42AD-A05E-854A5499D5BC}">
      <dsp:nvSpPr>
        <dsp:cNvPr id="0" name=""/>
        <dsp:cNvSpPr/>
      </dsp:nvSpPr>
      <dsp:spPr>
        <a:xfrm>
          <a:off x="1758889" y="1248724"/>
          <a:ext cx="6981245" cy="10548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>
              <a:latin typeface="+mj-lt"/>
            </a:rPr>
            <a:t>Рассмотрение вопроса об исполнении поручения Президента Российской Федерации (№ 257-рп от 26.08.2016, пункт 4) в части организации органами государственной власти и органами местного самоуправления повышения квалификации государственных гражданских служащих и муниципальных служащих, в должностные обязанности которых входит участие в противодействии коррупции.</a:t>
          </a:r>
          <a:endParaRPr lang="ru-RU" sz="1200" b="0" kern="1200" dirty="0">
            <a:latin typeface="+mj-lt"/>
          </a:endParaRPr>
        </a:p>
      </dsp:txBody>
      <dsp:txXfrm>
        <a:off x="1789784" y="1279619"/>
        <a:ext cx="6919455" cy="993059"/>
      </dsp:txXfrm>
    </dsp:sp>
    <dsp:sp modelId="{229286CE-98EC-4977-A224-66C37A5489CC}">
      <dsp:nvSpPr>
        <dsp:cNvPr id="0" name=""/>
        <dsp:cNvSpPr/>
      </dsp:nvSpPr>
      <dsp:spPr>
        <a:xfrm>
          <a:off x="880682" y="1039024"/>
          <a:ext cx="878206" cy="20581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8150"/>
              </a:lnTo>
              <a:lnTo>
                <a:pt x="878206" y="20581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C14606-C877-4814-8FCF-B02253567AF2}">
      <dsp:nvSpPr>
        <dsp:cNvPr id="0" name=""/>
        <dsp:cNvSpPr/>
      </dsp:nvSpPr>
      <dsp:spPr>
        <a:xfrm>
          <a:off x="1758889" y="2513274"/>
          <a:ext cx="7025654" cy="11678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>
              <a:latin typeface="+mj-lt"/>
            </a:rPr>
            <a:t>Рассмотрение результатов работы в сфере профилактики и борьбы с коррупцией в 2016 году (без заслушивания на комиссии, с приложением информации о результатах работы в сфере профилактики и борьбы с коррупцией в 2016 году).</a:t>
          </a:r>
          <a:endParaRPr lang="ru-RU" sz="1200" b="0" kern="1200" dirty="0">
            <a:latin typeface="+mj-lt"/>
          </a:endParaRPr>
        </a:p>
      </dsp:txBody>
      <dsp:txXfrm>
        <a:off x="1793093" y="2547478"/>
        <a:ext cx="6957246" cy="1099394"/>
      </dsp:txXfrm>
    </dsp:sp>
    <dsp:sp modelId="{AB1CBCF8-DF11-49FB-BEFC-AB9A9691ADAD}">
      <dsp:nvSpPr>
        <dsp:cNvPr id="0" name=""/>
        <dsp:cNvSpPr/>
      </dsp:nvSpPr>
      <dsp:spPr>
        <a:xfrm>
          <a:off x="880682" y="1039024"/>
          <a:ext cx="878206" cy="33838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3886"/>
              </a:lnTo>
              <a:lnTo>
                <a:pt x="878206" y="33838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C4A9F3-5FB8-4ACA-B504-27EC82A4FE4A}">
      <dsp:nvSpPr>
        <dsp:cNvPr id="0" name=""/>
        <dsp:cNvSpPr/>
      </dsp:nvSpPr>
      <dsp:spPr>
        <a:xfrm>
          <a:off x="1758889" y="3890776"/>
          <a:ext cx="6991337" cy="10642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>
              <a:latin typeface="+mj-lt"/>
            </a:rPr>
            <a:t>Утверждение регламента работы комиссии по противодействию коррупции в Кировской области и плана работы комиссии по противодействию коррупции в Кировской области </a:t>
          </a:r>
          <a:br>
            <a:rPr lang="ru-RU" sz="1200" b="0" kern="1200" dirty="0" smtClean="0">
              <a:latin typeface="+mj-lt"/>
            </a:rPr>
          </a:br>
          <a:r>
            <a:rPr lang="ru-RU" sz="1200" b="0" kern="1200" dirty="0" smtClean="0">
              <a:latin typeface="+mj-lt"/>
            </a:rPr>
            <a:t>на 2017 год (без заслушивания на комиссии, с приложением регламента и плана).</a:t>
          </a:r>
          <a:endParaRPr lang="ru-RU" sz="1200" b="0" kern="1200" dirty="0">
            <a:latin typeface="+mj-lt"/>
          </a:endParaRPr>
        </a:p>
      </dsp:txBody>
      <dsp:txXfrm>
        <a:off x="1790060" y="3921947"/>
        <a:ext cx="6928995" cy="10019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9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t" anchorCtr="0" compatLnSpc="1">
            <a:prstTxWarp prst="textNoShape">
              <a:avLst/>
            </a:prstTxWarp>
          </a:bodyPr>
          <a:lstStyle>
            <a:lvl1pPr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2763" y="0"/>
            <a:ext cx="4279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t" anchorCtr="0" compatLnSpc="1">
            <a:prstTxWarp prst="textNoShape">
              <a:avLst/>
            </a:prstTxWarp>
          </a:bodyPr>
          <a:lstStyle>
            <a:lvl1pPr algn="r"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279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b" anchorCtr="0" compatLnSpc="1">
            <a:prstTxWarp prst="textNoShape">
              <a:avLst/>
            </a:prstTxWarp>
          </a:bodyPr>
          <a:lstStyle>
            <a:lvl1pPr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2763" y="6456363"/>
            <a:ext cx="4279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b" anchorCtr="0" compatLnSpc="1">
            <a:prstTxWarp prst="textNoShape">
              <a:avLst/>
            </a:prstTxWarp>
          </a:bodyPr>
          <a:lstStyle>
            <a:lvl1pPr algn="r"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B9A9D11C-A302-4240-9574-AC2E84E81D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643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1"/>
          <p:cNvSpPr>
            <a:spLocks noChangeArrowheads="1"/>
          </p:cNvSpPr>
          <p:nvPr/>
        </p:nvSpPr>
        <p:spPr bwMode="auto">
          <a:xfrm>
            <a:off x="0" y="0"/>
            <a:ext cx="9874250" cy="679767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436" tIns="41717" rIns="83436" bIns="41717" anchor="ctr"/>
          <a:lstStyle>
            <a:lvl1pPr defTabSz="411163" eaLnBrk="0">
              <a:defRPr sz="3200">
                <a:solidFill>
                  <a:schemeClr val="bg1"/>
                </a:solidFill>
                <a:latin typeface="Arial" charset="0"/>
              </a:defRPr>
            </a:lvl1pPr>
            <a:lvl2pPr defTabSz="411163" eaLnBrk="0">
              <a:defRPr sz="3200">
                <a:solidFill>
                  <a:schemeClr val="bg1"/>
                </a:solidFill>
                <a:latin typeface="Arial" charset="0"/>
              </a:defRPr>
            </a:lvl2pPr>
            <a:lvl3pPr defTabSz="411163" eaLnBrk="0">
              <a:defRPr sz="3200">
                <a:solidFill>
                  <a:schemeClr val="bg1"/>
                </a:solidFill>
                <a:latin typeface="Arial" charset="0"/>
              </a:defRPr>
            </a:lvl3pPr>
            <a:lvl4pPr defTabSz="411163" eaLnBrk="0">
              <a:defRPr sz="3200">
                <a:solidFill>
                  <a:schemeClr val="bg1"/>
                </a:solidFill>
                <a:latin typeface="Arial" charset="0"/>
              </a:defRPr>
            </a:lvl4pPr>
            <a:lvl5pPr defTabSz="411163" eaLnBrk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15351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6pPr>
            <a:lvl7pPr marL="19923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7pPr>
            <a:lvl8pPr marL="24495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8pPr>
            <a:lvl9pPr marL="29067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>
              <a:defRPr/>
            </a:pPr>
            <a:fld id="{91A6E84E-96CE-4D3F-9935-465D1725CC85}" type="slidenum">
              <a:rPr lang="en-GB" altLang="ru-RU" sz="1300" smtClean="0">
                <a:solidFill>
                  <a:srgbClr val="000000"/>
                </a:solidFill>
                <a:latin typeface="Times New Roman" pitchFamily="18" charset="0"/>
              </a:rPr>
              <a:pPr algn="ctr" eaLnBrk="1">
                <a:defRPr/>
              </a:pPr>
              <a:t>‹#›</a:t>
            </a:fld>
            <a:endParaRPr lang="ru-RU" altLang="ru-RU" sz="13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236913" y="517525"/>
            <a:ext cx="3395662" cy="254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987425" y="3228975"/>
            <a:ext cx="7894638" cy="305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4281488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5591175" y="0"/>
            <a:ext cx="4278313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6457950"/>
            <a:ext cx="4281488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8343900" y="193675"/>
            <a:ext cx="1158875" cy="339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60D2344-8280-4BA3-A281-698241AEDE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1179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38188" indent="-284163"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36650" indent="-227013"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592263" indent="-227013"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47875" indent="-227013"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05075" indent="-227013" defTabSz="40798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62275" indent="-227013" defTabSz="40798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19475" indent="-227013" defTabSz="40798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76675" indent="-227013" defTabSz="40798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  <a:buSzPct val="45000"/>
              <a:buFont typeface="StarSymbol" pitchFamily="2" charset="0"/>
              <a:buNone/>
            </a:pPr>
            <a:fld id="{77373976-B05A-4A99-BCE2-44F19429F6E9}" type="slidenum">
              <a:rPr lang="en-GB" altLang="ru-RU" sz="1300" smtClean="0"/>
              <a:pPr eaLnBrk="1">
                <a:spcBef>
                  <a:spcPct val="0"/>
                </a:spcBef>
                <a:buSzPct val="45000"/>
                <a:buFont typeface="StarSymbol" pitchFamily="2" charset="0"/>
                <a:buNone/>
              </a:pPr>
              <a:t>1</a:t>
            </a:fld>
            <a:endParaRPr lang="en-GB" altLang="ru-RU" sz="130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917602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44422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28848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670800" y="1612900"/>
            <a:ext cx="2266950" cy="50514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68363" y="1612900"/>
            <a:ext cx="6650037" cy="50514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102413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113338" y="2339975"/>
            <a:ext cx="4027487" cy="20859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5113338" y="4578350"/>
            <a:ext cx="4027487" cy="20859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448983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3338" y="2339975"/>
            <a:ext cx="4027487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997879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5113338" y="2339975"/>
            <a:ext cx="4027487" cy="4324350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613730122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933450" y="2339975"/>
            <a:ext cx="8207375" cy="4324350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478418942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68363" y="1612900"/>
            <a:ext cx="9069387" cy="5051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971722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33450" y="2339975"/>
            <a:ext cx="8207375" cy="4324350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142365520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715405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280268178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2339975"/>
            <a:ext cx="40274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68331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068522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331071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3735093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76691077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59037860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10079037" cy="755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68363" y="1612900"/>
            <a:ext cx="9069387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2339975"/>
            <a:ext cx="8207375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Четвертый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sp>
        <p:nvSpPr>
          <p:cNvPr id="1029" name="Text Box 10"/>
          <p:cNvSpPr txBox="1">
            <a:spLocks noChangeArrowheads="1"/>
          </p:cNvSpPr>
          <p:nvPr/>
        </p:nvSpPr>
        <p:spPr bwMode="auto">
          <a:xfrm>
            <a:off x="5562600" y="457200"/>
            <a:ext cx="2286000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2pPr>
      <a:lvl3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3pPr>
      <a:lvl4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4pPr>
      <a:lvl5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5pPr>
      <a:lvl6pPr marL="15367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6pPr>
      <a:lvl7pPr marL="19939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7pPr>
      <a:lvl8pPr marL="24511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8pPr>
      <a:lvl9pPr marL="29083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9pPr>
    </p:titleStyle>
    <p:bodyStyle>
      <a:lvl1pPr marL="430213" indent="-323850" algn="l" defTabSz="449263" rtl="0" eaLnBrk="0" fontAlgn="base" hangingPunct="0">
        <a:lnSpc>
          <a:spcPct val="87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StarSymbol" pitchFamily="2" charset="0"/>
        <a:buChar char="●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862013" indent="-285750" algn="l" defTabSz="449263" rtl="0" eaLnBrk="0" fontAlgn="base" hangingPunct="0">
        <a:lnSpc>
          <a:spcPct val="87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tarSymbol" pitchFamily="2" charset="0"/>
        <a:buChar char="–"/>
        <a:defRPr sz="2400">
          <a:solidFill>
            <a:srgbClr val="000000"/>
          </a:solidFill>
          <a:latin typeface="+mn-lt"/>
        </a:defRPr>
      </a:lvl2pPr>
      <a:lvl3pPr marL="1293813" indent="-215900" algn="l" defTabSz="449263" rtl="0" eaLnBrk="0" fontAlgn="base" hangingPunct="0">
        <a:lnSpc>
          <a:spcPct val="87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StarSymbol" pitchFamily="2" charset="0"/>
        <a:buChar char="●"/>
        <a:defRPr sz="2000">
          <a:solidFill>
            <a:srgbClr val="000000"/>
          </a:solidFill>
          <a:latin typeface="+mn-lt"/>
        </a:defRPr>
      </a:lvl3pPr>
      <a:lvl4pPr marL="1725613" indent="-214313" algn="l" defTabSz="449263" rtl="0" eaLnBrk="0" fontAlgn="base" hangingPunct="0">
        <a:lnSpc>
          <a:spcPct val="87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tarSymbol" pitchFamily="2" charset="0"/>
        <a:buChar char="–"/>
        <a:defRPr sz="1600">
          <a:solidFill>
            <a:srgbClr val="000000"/>
          </a:solidFill>
          <a:latin typeface="+mn-lt"/>
        </a:defRPr>
      </a:lvl4pPr>
      <a:lvl5pPr marL="2157413" indent="-215900" algn="l" defTabSz="449263" rtl="0" eaLnBrk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5pPr>
      <a:lvl6pPr marL="26146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6pPr>
      <a:lvl7pPr marL="30718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7pPr>
      <a:lvl8pPr marL="35290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8pPr>
      <a:lvl9pPr marL="39862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9275763" y="376238"/>
            <a:ext cx="304800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>
              <a:defRPr sz="32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>
              <a:defRPr sz="32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>
              <a:defRPr sz="32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>
              <a:spcBef>
                <a:spcPct val="50000"/>
              </a:spcBef>
            </a:pPr>
            <a:endParaRPr lang="ru-RU" altLang="ru-RU" sz="18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051" name="Rectangle 10"/>
          <p:cNvSpPr>
            <a:spLocks noGrp="1" noChangeArrowheads="1"/>
          </p:cNvSpPr>
          <p:nvPr>
            <p:ph type="title" idx="4294967295"/>
          </p:nvPr>
        </p:nvSpPr>
        <p:spPr>
          <a:xfrm>
            <a:off x="1011238" y="1612900"/>
            <a:ext cx="9069387" cy="382588"/>
          </a:xfrm>
        </p:spPr>
        <p:txBody>
          <a:bodyPr/>
          <a:lstStyle/>
          <a:p>
            <a:pPr algn="ctr"/>
            <a:r>
              <a:rPr lang="ru-RU" altLang="ru-RU" sz="2800" i="1" smtClean="0"/>
              <a:t/>
            </a:r>
            <a:br>
              <a:rPr lang="ru-RU" altLang="ru-RU" sz="2800" i="1" smtClean="0"/>
            </a:br>
            <a:r>
              <a:rPr lang="ru-RU" altLang="ru-RU" sz="2800" i="1" smtClean="0"/>
              <a:t/>
            </a:r>
            <a:br>
              <a:rPr lang="ru-RU" altLang="ru-RU" sz="2800" i="1" smtClean="0"/>
            </a:br>
            <a:r>
              <a:rPr lang="ru-RU" altLang="ru-RU" sz="2800" i="1" smtClean="0"/>
              <a:t/>
            </a:r>
            <a:br>
              <a:rPr lang="ru-RU" altLang="ru-RU" sz="2800" i="1" smtClean="0"/>
            </a:br>
            <a:r>
              <a:rPr lang="ru-RU" altLang="ru-RU" sz="2800" i="1" smtClean="0"/>
              <a:t/>
            </a:r>
            <a:br>
              <a:rPr lang="ru-RU" altLang="ru-RU" sz="2800" i="1" smtClean="0"/>
            </a:br>
            <a:r>
              <a:rPr lang="ru-RU" altLang="ru-RU" sz="2800" i="1" smtClean="0"/>
              <a:t/>
            </a:r>
            <a:br>
              <a:rPr lang="ru-RU" altLang="ru-RU" sz="2800" i="1" smtClean="0"/>
            </a:br>
            <a:r>
              <a:rPr lang="ru-RU" altLang="ru-RU" sz="2800" i="1" smtClean="0"/>
              <a:t/>
            </a:r>
            <a:br>
              <a:rPr lang="ru-RU" altLang="ru-RU" sz="2800" i="1" smtClean="0"/>
            </a:br>
            <a:endParaRPr lang="ru-RU" altLang="ru-RU" sz="2800" i="1" smtClean="0"/>
          </a:p>
        </p:txBody>
      </p:sp>
      <p:sp>
        <p:nvSpPr>
          <p:cNvPr id="2063" name="Freeform 15"/>
          <p:cNvSpPr>
            <a:spLocks/>
          </p:cNvSpPr>
          <p:nvPr/>
        </p:nvSpPr>
        <p:spPr bwMode="auto">
          <a:xfrm>
            <a:off x="2755900" y="1433513"/>
            <a:ext cx="4670425" cy="5561012"/>
          </a:xfrm>
          <a:custGeom>
            <a:avLst/>
            <a:gdLst>
              <a:gd name="T0" fmla="*/ 690 w 4247"/>
              <a:gd name="T1" fmla="*/ 9 h 5262"/>
              <a:gd name="T2" fmla="*/ 1107 w 4247"/>
              <a:gd name="T3" fmla="*/ 227 h 5262"/>
              <a:gd name="T4" fmla="*/ 1207 w 4247"/>
              <a:gd name="T5" fmla="*/ 627 h 5262"/>
              <a:gd name="T6" fmla="*/ 1234 w 4247"/>
              <a:gd name="T7" fmla="*/ 891 h 5262"/>
              <a:gd name="T8" fmla="*/ 1225 w 4247"/>
              <a:gd name="T9" fmla="*/ 1336 h 5262"/>
              <a:gd name="T10" fmla="*/ 1516 w 4247"/>
              <a:gd name="T11" fmla="*/ 1600 h 5262"/>
              <a:gd name="T12" fmla="*/ 1806 w 4247"/>
              <a:gd name="T13" fmla="*/ 1827 h 5262"/>
              <a:gd name="T14" fmla="*/ 1978 w 4247"/>
              <a:gd name="T15" fmla="*/ 1909 h 5262"/>
              <a:gd name="T16" fmla="*/ 1951 w 4247"/>
              <a:gd name="T17" fmla="*/ 1518 h 5262"/>
              <a:gd name="T18" fmla="*/ 2115 w 4247"/>
              <a:gd name="T19" fmla="*/ 1363 h 5262"/>
              <a:gd name="T20" fmla="*/ 2559 w 4247"/>
              <a:gd name="T21" fmla="*/ 1100 h 5262"/>
              <a:gd name="T22" fmla="*/ 2886 w 4247"/>
              <a:gd name="T23" fmla="*/ 1181 h 5262"/>
              <a:gd name="T24" fmla="*/ 3113 w 4247"/>
              <a:gd name="T25" fmla="*/ 745 h 5262"/>
              <a:gd name="T26" fmla="*/ 3676 w 4247"/>
              <a:gd name="T27" fmla="*/ 900 h 5262"/>
              <a:gd name="T28" fmla="*/ 4030 w 4247"/>
              <a:gd name="T29" fmla="*/ 1181 h 5262"/>
              <a:gd name="T30" fmla="*/ 3884 w 4247"/>
              <a:gd name="T31" fmla="*/ 1500 h 5262"/>
              <a:gd name="T32" fmla="*/ 3930 w 4247"/>
              <a:gd name="T33" fmla="*/ 1990 h 5262"/>
              <a:gd name="T34" fmla="*/ 4211 w 4247"/>
              <a:gd name="T35" fmla="*/ 2099 h 5262"/>
              <a:gd name="T36" fmla="*/ 4229 w 4247"/>
              <a:gd name="T37" fmla="*/ 2436 h 5262"/>
              <a:gd name="T38" fmla="*/ 4066 w 4247"/>
              <a:gd name="T39" fmla="*/ 2736 h 5262"/>
              <a:gd name="T40" fmla="*/ 3812 w 4247"/>
              <a:gd name="T41" fmla="*/ 2763 h 5262"/>
              <a:gd name="T42" fmla="*/ 3694 w 4247"/>
              <a:gd name="T43" fmla="*/ 2717 h 5262"/>
              <a:gd name="T44" fmla="*/ 3340 w 4247"/>
              <a:gd name="T45" fmla="*/ 2781 h 5262"/>
              <a:gd name="T46" fmla="*/ 3031 w 4247"/>
              <a:gd name="T47" fmla="*/ 2908 h 5262"/>
              <a:gd name="T48" fmla="*/ 3122 w 4247"/>
              <a:gd name="T49" fmla="*/ 3235 h 5262"/>
              <a:gd name="T50" fmla="*/ 3167 w 4247"/>
              <a:gd name="T51" fmla="*/ 3508 h 5262"/>
              <a:gd name="T52" fmla="*/ 3022 w 4247"/>
              <a:gd name="T53" fmla="*/ 3763 h 5262"/>
              <a:gd name="T54" fmla="*/ 2732 w 4247"/>
              <a:gd name="T55" fmla="*/ 3872 h 5262"/>
              <a:gd name="T56" fmla="*/ 2759 w 4247"/>
              <a:gd name="T57" fmla="*/ 4244 h 5262"/>
              <a:gd name="T58" fmla="*/ 2868 w 4247"/>
              <a:gd name="T59" fmla="*/ 4335 h 5262"/>
              <a:gd name="T60" fmla="*/ 2813 w 4247"/>
              <a:gd name="T61" fmla="*/ 4653 h 5262"/>
              <a:gd name="T62" fmla="*/ 2741 w 4247"/>
              <a:gd name="T63" fmla="*/ 4917 h 5262"/>
              <a:gd name="T64" fmla="*/ 2886 w 4247"/>
              <a:gd name="T65" fmla="*/ 5144 h 5262"/>
              <a:gd name="T66" fmla="*/ 2668 w 4247"/>
              <a:gd name="T67" fmla="*/ 5208 h 5262"/>
              <a:gd name="T68" fmla="*/ 2559 w 4247"/>
              <a:gd name="T69" fmla="*/ 4935 h 5262"/>
              <a:gd name="T70" fmla="*/ 2387 w 4247"/>
              <a:gd name="T71" fmla="*/ 4890 h 5262"/>
              <a:gd name="T72" fmla="*/ 2169 w 4247"/>
              <a:gd name="T73" fmla="*/ 4681 h 5262"/>
              <a:gd name="T74" fmla="*/ 1933 w 4247"/>
              <a:gd name="T75" fmla="*/ 4408 h 5262"/>
              <a:gd name="T76" fmla="*/ 1697 w 4247"/>
              <a:gd name="T77" fmla="*/ 4290 h 5262"/>
              <a:gd name="T78" fmla="*/ 1507 w 4247"/>
              <a:gd name="T79" fmla="*/ 4099 h 5262"/>
              <a:gd name="T80" fmla="*/ 1470 w 4247"/>
              <a:gd name="T81" fmla="*/ 4144 h 5262"/>
              <a:gd name="T82" fmla="*/ 1144 w 4247"/>
              <a:gd name="T83" fmla="*/ 4153 h 5262"/>
              <a:gd name="T84" fmla="*/ 853 w 4247"/>
              <a:gd name="T85" fmla="*/ 4281 h 5262"/>
              <a:gd name="T86" fmla="*/ 536 w 4247"/>
              <a:gd name="T87" fmla="*/ 4435 h 5262"/>
              <a:gd name="T88" fmla="*/ 363 w 4247"/>
              <a:gd name="T89" fmla="*/ 4335 h 5262"/>
              <a:gd name="T90" fmla="*/ 154 w 4247"/>
              <a:gd name="T91" fmla="*/ 4144 h 5262"/>
              <a:gd name="T92" fmla="*/ 218 w 4247"/>
              <a:gd name="T93" fmla="*/ 4035 h 5262"/>
              <a:gd name="T94" fmla="*/ 399 w 4247"/>
              <a:gd name="T95" fmla="*/ 3708 h 5262"/>
              <a:gd name="T96" fmla="*/ 644 w 4247"/>
              <a:gd name="T97" fmla="*/ 3617 h 5262"/>
              <a:gd name="T98" fmla="*/ 681 w 4247"/>
              <a:gd name="T99" fmla="*/ 3263 h 5262"/>
              <a:gd name="T100" fmla="*/ 336 w 4247"/>
              <a:gd name="T101" fmla="*/ 3226 h 5262"/>
              <a:gd name="T102" fmla="*/ 27 w 4247"/>
              <a:gd name="T103" fmla="*/ 3045 h 5262"/>
              <a:gd name="T104" fmla="*/ 136 w 4247"/>
              <a:gd name="T105" fmla="*/ 2745 h 5262"/>
              <a:gd name="T106" fmla="*/ 363 w 4247"/>
              <a:gd name="T107" fmla="*/ 2599 h 5262"/>
              <a:gd name="T108" fmla="*/ 672 w 4247"/>
              <a:gd name="T109" fmla="*/ 2290 h 5262"/>
              <a:gd name="T110" fmla="*/ 436 w 4247"/>
              <a:gd name="T111" fmla="*/ 1672 h 5262"/>
              <a:gd name="T112" fmla="*/ 408 w 4247"/>
              <a:gd name="T113" fmla="*/ 1363 h 5262"/>
              <a:gd name="T114" fmla="*/ 427 w 4247"/>
              <a:gd name="T115" fmla="*/ 1018 h 5262"/>
              <a:gd name="T116" fmla="*/ 209 w 4247"/>
              <a:gd name="T117" fmla="*/ 1018 h 5262"/>
              <a:gd name="T118" fmla="*/ 91 w 4247"/>
              <a:gd name="T119" fmla="*/ 836 h 5262"/>
              <a:gd name="T120" fmla="*/ 354 w 4247"/>
              <a:gd name="T121" fmla="*/ 663 h 5262"/>
              <a:gd name="T122" fmla="*/ 472 w 4247"/>
              <a:gd name="T123" fmla="*/ 291 h 5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247" h="5262">
                <a:moveTo>
                  <a:pt x="472" y="273"/>
                </a:moveTo>
                <a:lnTo>
                  <a:pt x="481" y="254"/>
                </a:lnTo>
                <a:lnTo>
                  <a:pt x="490" y="154"/>
                </a:lnTo>
                <a:lnTo>
                  <a:pt x="499" y="136"/>
                </a:lnTo>
                <a:lnTo>
                  <a:pt x="517" y="91"/>
                </a:lnTo>
                <a:lnTo>
                  <a:pt x="526" y="64"/>
                </a:lnTo>
                <a:lnTo>
                  <a:pt x="545" y="45"/>
                </a:lnTo>
                <a:lnTo>
                  <a:pt x="572" y="18"/>
                </a:lnTo>
                <a:lnTo>
                  <a:pt x="599" y="0"/>
                </a:lnTo>
                <a:lnTo>
                  <a:pt x="644" y="9"/>
                </a:lnTo>
                <a:lnTo>
                  <a:pt x="690" y="9"/>
                </a:lnTo>
                <a:lnTo>
                  <a:pt x="744" y="9"/>
                </a:lnTo>
                <a:lnTo>
                  <a:pt x="808" y="18"/>
                </a:lnTo>
                <a:lnTo>
                  <a:pt x="853" y="36"/>
                </a:lnTo>
                <a:lnTo>
                  <a:pt x="899" y="73"/>
                </a:lnTo>
                <a:lnTo>
                  <a:pt x="917" y="91"/>
                </a:lnTo>
                <a:lnTo>
                  <a:pt x="935" y="127"/>
                </a:lnTo>
                <a:lnTo>
                  <a:pt x="962" y="164"/>
                </a:lnTo>
                <a:lnTo>
                  <a:pt x="989" y="191"/>
                </a:lnTo>
                <a:lnTo>
                  <a:pt x="1017" y="209"/>
                </a:lnTo>
                <a:lnTo>
                  <a:pt x="1053" y="200"/>
                </a:lnTo>
                <a:lnTo>
                  <a:pt x="1107" y="227"/>
                </a:lnTo>
                <a:lnTo>
                  <a:pt x="1171" y="236"/>
                </a:lnTo>
                <a:lnTo>
                  <a:pt x="1198" y="345"/>
                </a:lnTo>
                <a:lnTo>
                  <a:pt x="1207" y="391"/>
                </a:lnTo>
                <a:lnTo>
                  <a:pt x="1216" y="427"/>
                </a:lnTo>
                <a:lnTo>
                  <a:pt x="1225" y="463"/>
                </a:lnTo>
                <a:lnTo>
                  <a:pt x="1234" y="491"/>
                </a:lnTo>
                <a:lnTo>
                  <a:pt x="1225" y="536"/>
                </a:lnTo>
                <a:lnTo>
                  <a:pt x="1216" y="545"/>
                </a:lnTo>
                <a:lnTo>
                  <a:pt x="1216" y="563"/>
                </a:lnTo>
                <a:lnTo>
                  <a:pt x="1207" y="600"/>
                </a:lnTo>
                <a:lnTo>
                  <a:pt x="1207" y="627"/>
                </a:lnTo>
                <a:lnTo>
                  <a:pt x="1216" y="663"/>
                </a:lnTo>
                <a:lnTo>
                  <a:pt x="1243" y="682"/>
                </a:lnTo>
                <a:lnTo>
                  <a:pt x="1289" y="682"/>
                </a:lnTo>
                <a:lnTo>
                  <a:pt x="1316" y="709"/>
                </a:lnTo>
                <a:lnTo>
                  <a:pt x="1334" y="736"/>
                </a:lnTo>
                <a:lnTo>
                  <a:pt x="1334" y="745"/>
                </a:lnTo>
                <a:lnTo>
                  <a:pt x="1334" y="763"/>
                </a:lnTo>
                <a:lnTo>
                  <a:pt x="1316" y="800"/>
                </a:lnTo>
                <a:lnTo>
                  <a:pt x="1289" y="818"/>
                </a:lnTo>
                <a:lnTo>
                  <a:pt x="1262" y="854"/>
                </a:lnTo>
                <a:lnTo>
                  <a:pt x="1234" y="891"/>
                </a:lnTo>
                <a:lnTo>
                  <a:pt x="1234" y="891"/>
                </a:lnTo>
                <a:lnTo>
                  <a:pt x="1207" y="936"/>
                </a:lnTo>
                <a:lnTo>
                  <a:pt x="1180" y="981"/>
                </a:lnTo>
                <a:lnTo>
                  <a:pt x="1180" y="1036"/>
                </a:lnTo>
                <a:lnTo>
                  <a:pt x="1171" y="1072"/>
                </a:lnTo>
                <a:lnTo>
                  <a:pt x="1180" y="1100"/>
                </a:lnTo>
                <a:lnTo>
                  <a:pt x="1198" y="1127"/>
                </a:lnTo>
                <a:lnTo>
                  <a:pt x="1216" y="1154"/>
                </a:lnTo>
                <a:lnTo>
                  <a:pt x="1216" y="1200"/>
                </a:lnTo>
                <a:lnTo>
                  <a:pt x="1225" y="1263"/>
                </a:lnTo>
                <a:lnTo>
                  <a:pt x="1225" y="1336"/>
                </a:lnTo>
                <a:lnTo>
                  <a:pt x="1225" y="1390"/>
                </a:lnTo>
                <a:lnTo>
                  <a:pt x="1243" y="1409"/>
                </a:lnTo>
                <a:lnTo>
                  <a:pt x="1271" y="1436"/>
                </a:lnTo>
                <a:lnTo>
                  <a:pt x="1316" y="1454"/>
                </a:lnTo>
                <a:lnTo>
                  <a:pt x="1361" y="1463"/>
                </a:lnTo>
                <a:lnTo>
                  <a:pt x="1416" y="1481"/>
                </a:lnTo>
                <a:lnTo>
                  <a:pt x="1461" y="1500"/>
                </a:lnTo>
                <a:lnTo>
                  <a:pt x="1488" y="1509"/>
                </a:lnTo>
                <a:lnTo>
                  <a:pt x="1525" y="1545"/>
                </a:lnTo>
                <a:lnTo>
                  <a:pt x="1525" y="1563"/>
                </a:lnTo>
                <a:lnTo>
                  <a:pt x="1516" y="1600"/>
                </a:lnTo>
                <a:lnTo>
                  <a:pt x="1516" y="1636"/>
                </a:lnTo>
                <a:lnTo>
                  <a:pt x="1516" y="1672"/>
                </a:lnTo>
                <a:lnTo>
                  <a:pt x="1516" y="1681"/>
                </a:lnTo>
                <a:lnTo>
                  <a:pt x="1543" y="1690"/>
                </a:lnTo>
                <a:lnTo>
                  <a:pt x="1579" y="1699"/>
                </a:lnTo>
                <a:lnTo>
                  <a:pt x="1606" y="1709"/>
                </a:lnTo>
                <a:lnTo>
                  <a:pt x="1643" y="1736"/>
                </a:lnTo>
                <a:lnTo>
                  <a:pt x="1697" y="1754"/>
                </a:lnTo>
                <a:lnTo>
                  <a:pt x="1743" y="1781"/>
                </a:lnTo>
                <a:lnTo>
                  <a:pt x="1779" y="1790"/>
                </a:lnTo>
                <a:lnTo>
                  <a:pt x="1806" y="1827"/>
                </a:lnTo>
                <a:lnTo>
                  <a:pt x="1797" y="1881"/>
                </a:lnTo>
                <a:lnTo>
                  <a:pt x="1806" y="1909"/>
                </a:lnTo>
                <a:lnTo>
                  <a:pt x="1797" y="1936"/>
                </a:lnTo>
                <a:lnTo>
                  <a:pt x="1806" y="1954"/>
                </a:lnTo>
                <a:lnTo>
                  <a:pt x="1833" y="1972"/>
                </a:lnTo>
                <a:lnTo>
                  <a:pt x="1861" y="1990"/>
                </a:lnTo>
                <a:lnTo>
                  <a:pt x="1897" y="1981"/>
                </a:lnTo>
                <a:lnTo>
                  <a:pt x="1915" y="1972"/>
                </a:lnTo>
                <a:lnTo>
                  <a:pt x="1942" y="1963"/>
                </a:lnTo>
                <a:lnTo>
                  <a:pt x="1960" y="1954"/>
                </a:lnTo>
                <a:lnTo>
                  <a:pt x="1978" y="1909"/>
                </a:lnTo>
                <a:lnTo>
                  <a:pt x="1988" y="1872"/>
                </a:lnTo>
                <a:lnTo>
                  <a:pt x="1997" y="1827"/>
                </a:lnTo>
                <a:lnTo>
                  <a:pt x="1969" y="1809"/>
                </a:lnTo>
                <a:lnTo>
                  <a:pt x="1960" y="1772"/>
                </a:lnTo>
                <a:lnTo>
                  <a:pt x="1951" y="1736"/>
                </a:lnTo>
                <a:lnTo>
                  <a:pt x="1942" y="1709"/>
                </a:lnTo>
                <a:lnTo>
                  <a:pt x="1933" y="1672"/>
                </a:lnTo>
                <a:lnTo>
                  <a:pt x="1933" y="1618"/>
                </a:lnTo>
                <a:lnTo>
                  <a:pt x="1942" y="1590"/>
                </a:lnTo>
                <a:lnTo>
                  <a:pt x="1942" y="1554"/>
                </a:lnTo>
                <a:lnTo>
                  <a:pt x="1951" y="1518"/>
                </a:lnTo>
                <a:lnTo>
                  <a:pt x="1951" y="1509"/>
                </a:lnTo>
                <a:lnTo>
                  <a:pt x="1997" y="1500"/>
                </a:lnTo>
                <a:lnTo>
                  <a:pt x="2033" y="1500"/>
                </a:lnTo>
                <a:lnTo>
                  <a:pt x="2051" y="1490"/>
                </a:lnTo>
                <a:lnTo>
                  <a:pt x="2060" y="1472"/>
                </a:lnTo>
                <a:lnTo>
                  <a:pt x="2051" y="1445"/>
                </a:lnTo>
                <a:lnTo>
                  <a:pt x="2042" y="1418"/>
                </a:lnTo>
                <a:lnTo>
                  <a:pt x="2042" y="1390"/>
                </a:lnTo>
                <a:lnTo>
                  <a:pt x="2060" y="1372"/>
                </a:lnTo>
                <a:lnTo>
                  <a:pt x="2096" y="1363"/>
                </a:lnTo>
                <a:lnTo>
                  <a:pt x="2115" y="1363"/>
                </a:lnTo>
                <a:lnTo>
                  <a:pt x="2151" y="1354"/>
                </a:lnTo>
                <a:lnTo>
                  <a:pt x="2187" y="1318"/>
                </a:lnTo>
                <a:lnTo>
                  <a:pt x="2224" y="1309"/>
                </a:lnTo>
                <a:lnTo>
                  <a:pt x="2287" y="1281"/>
                </a:lnTo>
                <a:lnTo>
                  <a:pt x="2342" y="1272"/>
                </a:lnTo>
                <a:lnTo>
                  <a:pt x="2387" y="1263"/>
                </a:lnTo>
                <a:lnTo>
                  <a:pt x="2414" y="1254"/>
                </a:lnTo>
                <a:lnTo>
                  <a:pt x="2450" y="1236"/>
                </a:lnTo>
                <a:lnTo>
                  <a:pt x="2487" y="1191"/>
                </a:lnTo>
                <a:lnTo>
                  <a:pt x="2532" y="1136"/>
                </a:lnTo>
                <a:lnTo>
                  <a:pt x="2559" y="1100"/>
                </a:lnTo>
                <a:lnTo>
                  <a:pt x="2587" y="1081"/>
                </a:lnTo>
                <a:lnTo>
                  <a:pt x="2641" y="1054"/>
                </a:lnTo>
                <a:lnTo>
                  <a:pt x="2695" y="1045"/>
                </a:lnTo>
                <a:lnTo>
                  <a:pt x="2741" y="1063"/>
                </a:lnTo>
                <a:lnTo>
                  <a:pt x="2777" y="1091"/>
                </a:lnTo>
                <a:lnTo>
                  <a:pt x="2777" y="1109"/>
                </a:lnTo>
                <a:lnTo>
                  <a:pt x="2795" y="1136"/>
                </a:lnTo>
                <a:lnTo>
                  <a:pt x="2813" y="1163"/>
                </a:lnTo>
                <a:lnTo>
                  <a:pt x="2822" y="1181"/>
                </a:lnTo>
                <a:lnTo>
                  <a:pt x="2859" y="1200"/>
                </a:lnTo>
                <a:lnTo>
                  <a:pt x="2886" y="1181"/>
                </a:lnTo>
                <a:lnTo>
                  <a:pt x="2950" y="1072"/>
                </a:lnTo>
                <a:lnTo>
                  <a:pt x="2968" y="1036"/>
                </a:lnTo>
                <a:lnTo>
                  <a:pt x="2986" y="1009"/>
                </a:lnTo>
                <a:lnTo>
                  <a:pt x="3004" y="972"/>
                </a:lnTo>
                <a:lnTo>
                  <a:pt x="3013" y="927"/>
                </a:lnTo>
                <a:lnTo>
                  <a:pt x="3022" y="891"/>
                </a:lnTo>
                <a:lnTo>
                  <a:pt x="3049" y="845"/>
                </a:lnTo>
                <a:lnTo>
                  <a:pt x="3058" y="818"/>
                </a:lnTo>
                <a:lnTo>
                  <a:pt x="3077" y="791"/>
                </a:lnTo>
                <a:lnTo>
                  <a:pt x="3095" y="763"/>
                </a:lnTo>
                <a:lnTo>
                  <a:pt x="3113" y="745"/>
                </a:lnTo>
                <a:lnTo>
                  <a:pt x="3140" y="736"/>
                </a:lnTo>
                <a:lnTo>
                  <a:pt x="3176" y="736"/>
                </a:lnTo>
                <a:lnTo>
                  <a:pt x="3231" y="782"/>
                </a:lnTo>
                <a:lnTo>
                  <a:pt x="3249" y="809"/>
                </a:lnTo>
                <a:lnTo>
                  <a:pt x="3285" y="818"/>
                </a:lnTo>
                <a:lnTo>
                  <a:pt x="3322" y="845"/>
                </a:lnTo>
                <a:lnTo>
                  <a:pt x="3349" y="854"/>
                </a:lnTo>
                <a:lnTo>
                  <a:pt x="3412" y="872"/>
                </a:lnTo>
                <a:lnTo>
                  <a:pt x="3476" y="882"/>
                </a:lnTo>
                <a:lnTo>
                  <a:pt x="3558" y="891"/>
                </a:lnTo>
                <a:lnTo>
                  <a:pt x="3676" y="900"/>
                </a:lnTo>
                <a:lnTo>
                  <a:pt x="3784" y="891"/>
                </a:lnTo>
                <a:lnTo>
                  <a:pt x="3821" y="872"/>
                </a:lnTo>
                <a:lnTo>
                  <a:pt x="3857" y="845"/>
                </a:lnTo>
                <a:lnTo>
                  <a:pt x="3893" y="836"/>
                </a:lnTo>
                <a:lnTo>
                  <a:pt x="3930" y="854"/>
                </a:lnTo>
                <a:lnTo>
                  <a:pt x="3948" y="872"/>
                </a:lnTo>
                <a:lnTo>
                  <a:pt x="3984" y="909"/>
                </a:lnTo>
                <a:lnTo>
                  <a:pt x="4002" y="963"/>
                </a:lnTo>
                <a:lnTo>
                  <a:pt x="4039" y="1018"/>
                </a:lnTo>
                <a:lnTo>
                  <a:pt x="4039" y="1091"/>
                </a:lnTo>
                <a:lnTo>
                  <a:pt x="4030" y="1181"/>
                </a:lnTo>
                <a:lnTo>
                  <a:pt x="4030" y="1254"/>
                </a:lnTo>
                <a:lnTo>
                  <a:pt x="4020" y="1327"/>
                </a:lnTo>
                <a:lnTo>
                  <a:pt x="3993" y="1372"/>
                </a:lnTo>
                <a:lnTo>
                  <a:pt x="3966" y="1372"/>
                </a:lnTo>
                <a:lnTo>
                  <a:pt x="3948" y="1372"/>
                </a:lnTo>
                <a:lnTo>
                  <a:pt x="3921" y="1381"/>
                </a:lnTo>
                <a:lnTo>
                  <a:pt x="3912" y="1390"/>
                </a:lnTo>
                <a:lnTo>
                  <a:pt x="3893" y="1400"/>
                </a:lnTo>
                <a:lnTo>
                  <a:pt x="3893" y="1436"/>
                </a:lnTo>
                <a:lnTo>
                  <a:pt x="3893" y="1454"/>
                </a:lnTo>
                <a:lnTo>
                  <a:pt x="3884" y="1500"/>
                </a:lnTo>
                <a:lnTo>
                  <a:pt x="3884" y="1563"/>
                </a:lnTo>
                <a:lnTo>
                  <a:pt x="3857" y="1609"/>
                </a:lnTo>
                <a:lnTo>
                  <a:pt x="3830" y="1663"/>
                </a:lnTo>
                <a:lnTo>
                  <a:pt x="3794" y="1718"/>
                </a:lnTo>
                <a:lnTo>
                  <a:pt x="3775" y="1772"/>
                </a:lnTo>
                <a:lnTo>
                  <a:pt x="3775" y="1818"/>
                </a:lnTo>
                <a:lnTo>
                  <a:pt x="3803" y="1863"/>
                </a:lnTo>
                <a:lnTo>
                  <a:pt x="3839" y="1899"/>
                </a:lnTo>
                <a:lnTo>
                  <a:pt x="3866" y="1927"/>
                </a:lnTo>
                <a:lnTo>
                  <a:pt x="3912" y="1972"/>
                </a:lnTo>
                <a:lnTo>
                  <a:pt x="3930" y="1990"/>
                </a:lnTo>
                <a:lnTo>
                  <a:pt x="3966" y="2009"/>
                </a:lnTo>
                <a:lnTo>
                  <a:pt x="4011" y="2009"/>
                </a:lnTo>
                <a:lnTo>
                  <a:pt x="4057" y="1999"/>
                </a:lnTo>
                <a:lnTo>
                  <a:pt x="4084" y="1999"/>
                </a:lnTo>
                <a:lnTo>
                  <a:pt x="4120" y="1990"/>
                </a:lnTo>
                <a:lnTo>
                  <a:pt x="4138" y="1972"/>
                </a:lnTo>
                <a:lnTo>
                  <a:pt x="4147" y="1990"/>
                </a:lnTo>
                <a:lnTo>
                  <a:pt x="4184" y="1999"/>
                </a:lnTo>
                <a:lnTo>
                  <a:pt x="4202" y="2045"/>
                </a:lnTo>
                <a:lnTo>
                  <a:pt x="4211" y="2081"/>
                </a:lnTo>
                <a:lnTo>
                  <a:pt x="4211" y="2099"/>
                </a:lnTo>
                <a:lnTo>
                  <a:pt x="4193" y="2127"/>
                </a:lnTo>
                <a:lnTo>
                  <a:pt x="4175" y="2154"/>
                </a:lnTo>
                <a:lnTo>
                  <a:pt x="4157" y="2172"/>
                </a:lnTo>
                <a:lnTo>
                  <a:pt x="4147" y="2199"/>
                </a:lnTo>
                <a:lnTo>
                  <a:pt x="4147" y="2208"/>
                </a:lnTo>
                <a:lnTo>
                  <a:pt x="4157" y="2245"/>
                </a:lnTo>
                <a:lnTo>
                  <a:pt x="4166" y="2263"/>
                </a:lnTo>
                <a:lnTo>
                  <a:pt x="4184" y="2299"/>
                </a:lnTo>
                <a:lnTo>
                  <a:pt x="4211" y="2345"/>
                </a:lnTo>
                <a:lnTo>
                  <a:pt x="4247" y="2381"/>
                </a:lnTo>
                <a:lnTo>
                  <a:pt x="4229" y="2436"/>
                </a:lnTo>
                <a:lnTo>
                  <a:pt x="4193" y="2454"/>
                </a:lnTo>
                <a:lnTo>
                  <a:pt x="4157" y="2463"/>
                </a:lnTo>
                <a:lnTo>
                  <a:pt x="4129" y="2499"/>
                </a:lnTo>
                <a:lnTo>
                  <a:pt x="4111" y="2536"/>
                </a:lnTo>
                <a:lnTo>
                  <a:pt x="4102" y="2572"/>
                </a:lnTo>
                <a:lnTo>
                  <a:pt x="4111" y="2599"/>
                </a:lnTo>
                <a:lnTo>
                  <a:pt x="4120" y="2636"/>
                </a:lnTo>
                <a:lnTo>
                  <a:pt x="4129" y="2690"/>
                </a:lnTo>
                <a:lnTo>
                  <a:pt x="4157" y="2736"/>
                </a:lnTo>
                <a:lnTo>
                  <a:pt x="4102" y="2736"/>
                </a:lnTo>
                <a:lnTo>
                  <a:pt x="4066" y="2736"/>
                </a:lnTo>
                <a:lnTo>
                  <a:pt x="4030" y="2754"/>
                </a:lnTo>
                <a:lnTo>
                  <a:pt x="4002" y="2772"/>
                </a:lnTo>
                <a:lnTo>
                  <a:pt x="3984" y="2808"/>
                </a:lnTo>
                <a:lnTo>
                  <a:pt x="3966" y="2817"/>
                </a:lnTo>
                <a:lnTo>
                  <a:pt x="3948" y="2826"/>
                </a:lnTo>
                <a:lnTo>
                  <a:pt x="3921" y="2826"/>
                </a:lnTo>
                <a:lnTo>
                  <a:pt x="3875" y="2808"/>
                </a:lnTo>
                <a:lnTo>
                  <a:pt x="3857" y="2790"/>
                </a:lnTo>
                <a:lnTo>
                  <a:pt x="3848" y="2772"/>
                </a:lnTo>
                <a:lnTo>
                  <a:pt x="3821" y="2772"/>
                </a:lnTo>
                <a:lnTo>
                  <a:pt x="3812" y="2763"/>
                </a:lnTo>
                <a:lnTo>
                  <a:pt x="3803" y="2736"/>
                </a:lnTo>
                <a:lnTo>
                  <a:pt x="3812" y="2708"/>
                </a:lnTo>
                <a:lnTo>
                  <a:pt x="3812" y="2690"/>
                </a:lnTo>
                <a:lnTo>
                  <a:pt x="3803" y="2654"/>
                </a:lnTo>
                <a:lnTo>
                  <a:pt x="3784" y="2627"/>
                </a:lnTo>
                <a:lnTo>
                  <a:pt x="3775" y="2627"/>
                </a:lnTo>
                <a:lnTo>
                  <a:pt x="3748" y="2645"/>
                </a:lnTo>
                <a:lnTo>
                  <a:pt x="3739" y="2654"/>
                </a:lnTo>
                <a:lnTo>
                  <a:pt x="3730" y="2681"/>
                </a:lnTo>
                <a:lnTo>
                  <a:pt x="3721" y="2699"/>
                </a:lnTo>
                <a:lnTo>
                  <a:pt x="3694" y="2717"/>
                </a:lnTo>
                <a:lnTo>
                  <a:pt x="3676" y="2736"/>
                </a:lnTo>
                <a:lnTo>
                  <a:pt x="3657" y="2772"/>
                </a:lnTo>
                <a:lnTo>
                  <a:pt x="3648" y="2799"/>
                </a:lnTo>
                <a:lnTo>
                  <a:pt x="3621" y="2817"/>
                </a:lnTo>
                <a:lnTo>
                  <a:pt x="3594" y="2826"/>
                </a:lnTo>
                <a:lnTo>
                  <a:pt x="3576" y="2817"/>
                </a:lnTo>
                <a:lnTo>
                  <a:pt x="3539" y="2817"/>
                </a:lnTo>
                <a:lnTo>
                  <a:pt x="3476" y="2817"/>
                </a:lnTo>
                <a:lnTo>
                  <a:pt x="3412" y="2808"/>
                </a:lnTo>
                <a:lnTo>
                  <a:pt x="3376" y="2808"/>
                </a:lnTo>
                <a:lnTo>
                  <a:pt x="3340" y="2781"/>
                </a:lnTo>
                <a:lnTo>
                  <a:pt x="3331" y="2763"/>
                </a:lnTo>
                <a:lnTo>
                  <a:pt x="3294" y="2754"/>
                </a:lnTo>
                <a:lnTo>
                  <a:pt x="3249" y="2745"/>
                </a:lnTo>
                <a:lnTo>
                  <a:pt x="3222" y="2745"/>
                </a:lnTo>
                <a:lnTo>
                  <a:pt x="3167" y="2763"/>
                </a:lnTo>
                <a:lnTo>
                  <a:pt x="3131" y="2781"/>
                </a:lnTo>
                <a:lnTo>
                  <a:pt x="3104" y="2808"/>
                </a:lnTo>
                <a:lnTo>
                  <a:pt x="3068" y="2836"/>
                </a:lnTo>
                <a:lnTo>
                  <a:pt x="3040" y="2854"/>
                </a:lnTo>
                <a:lnTo>
                  <a:pt x="3031" y="2890"/>
                </a:lnTo>
                <a:lnTo>
                  <a:pt x="3031" y="2908"/>
                </a:lnTo>
                <a:lnTo>
                  <a:pt x="3004" y="3017"/>
                </a:lnTo>
                <a:lnTo>
                  <a:pt x="2995" y="3054"/>
                </a:lnTo>
                <a:lnTo>
                  <a:pt x="2995" y="3090"/>
                </a:lnTo>
                <a:lnTo>
                  <a:pt x="3004" y="3117"/>
                </a:lnTo>
                <a:lnTo>
                  <a:pt x="3022" y="3126"/>
                </a:lnTo>
                <a:lnTo>
                  <a:pt x="3049" y="3145"/>
                </a:lnTo>
                <a:lnTo>
                  <a:pt x="3068" y="3154"/>
                </a:lnTo>
                <a:lnTo>
                  <a:pt x="3077" y="3172"/>
                </a:lnTo>
                <a:lnTo>
                  <a:pt x="3095" y="3181"/>
                </a:lnTo>
                <a:lnTo>
                  <a:pt x="3113" y="3217"/>
                </a:lnTo>
                <a:lnTo>
                  <a:pt x="3122" y="3235"/>
                </a:lnTo>
                <a:lnTo>
                  <a:pt x="3122" y="3245"/>
                </a:lnTo>
                <a:lnTo>
                  <a:pt x="3131" y="3272"/>
                </a:lnTo>
                <a:lnTo>
                  <a:pt x="3140" y="3317"/>
                </a:lnTo>
                <a:lnTo>
                  <a:pt x="3131" y="3354"/>
                </a:lnTo>
                <a:lnTo>
                  <a:pt x="3122" y="3390"/>
                </a:lnTo>
                <a:lnTo>
                  <a:pt x="3140" y="3408"/>
                </a:lnTo>
                <a:lnTo>
                  <a:pt x="3158" y="3417"/>
                </a:lnTo>
                <a:lnTo>
                  <a:pt x="3167" y="3426"/>
                </a:lnTo>
                <a:lnTo>
                  <a:pt x="3176" y="3445"/>
                </a:lnTo>
                <a:lnTo>
                  <a:pt x="3167" y="3472"/>
                </a:lnTo>
                <a:lnTo>
                  <a:pt x="3167" y="3508"/>
                </a:lnTo>
                <a:lnTo>
                  <a:pt x="3149" y="3535"/>
                </a:lnTo>
                <a:lnTo>
                  <a:pt x="3140" y="3554"/>
                </a:lnTo>
                <a:lnTo>
                  <a:pt x="3131" y="3572"/>
                </a:lnTo>
                <a:lnTo>
                  <a:pt x="3131" y="3626"/>
                </a:lnTo>
                <a:lnTo>
                  <a:pt x="3122" y="3635"/>
                </a:lnTo>
                <a:lnTo>
                  <a:pt x="3095" y="3654"/>
                </a:lnTo>
                <a:lnTo>
                  <a:pt x="3077" y="3672"/>
                </a:lnTo>
                <a:lnTo>
                  <a:pt x="3077" y="3699"/>
                </a:lnTo>
                <a:lnTo>
                  <a:pt x="3068" y="3735"/>
                </a:lnTo>
                <a:lnTo>
                  <a:pt x="3049" y="3763"/>
                </a:lnTo>
                <a:lnTo>
                  <a:pt x="3022" y="3763"/>
                </a:lnTo>
                <a:lnTo>
                  <a:pt x="2995" y="3772"/>
                </a:lnTo>
                <a:lnTo>
                  <a:pt x="2959" y="3781"/>
                </a:lnTo>
                <a:lnTo>
                  <a:pt x="2922" y="3790"/>
                </a:lnTo>
                <a:lnTo>
                  <a:pt x="2904" y="3817"/>
                </a:lnTo>
                <a:lnTo>
                  <a:pt x="2868" y="3835"/>
                </a:lnTo>
                <a:lnTo>
                  <a:pt x="2841" y="3835"/>
                </a:lnTo>
                <a:lnTo>
                  <a:pt x="2813" y="3835"/>
                </a:lnTo>
                <a:lnTo>
                  <a:pt x="2786" y="3826"/>
                </a:lnTo>
                <a:lnTo>
                  <a:pt x="2768" y="3835"/>
                </a:lnTo>
                <a:lnTo>
                  <a:pt x="2741" y="3844"/>
                </a:lnTo>
                <a:lnTo>
                  <a:pt x="2732" y="3872"/>
                </a:lnTo>
                <a:lnTo>
                  <a:pt x="2714" y="3953"/>
                </a:lnTo>
                <a:lnTo>
                  <a:pt x="2695" y="4017"/>
                </a:lnTo>
                <a:lnTo>
                  <a:pt x="2695" y="4072"/>
                </a:lnTo>
                <a:lnTo>
                  <a:pt x="2695" y="4090"/>
                </a:lnTo>
                <a:lnTo>
                  <a:pt x="2714" y="4117"/>
                </a:lnTo>
                <a:lnTo>
                  <a:pt x="2723" y="4144"/>
                </a:lnTo>
                <a:lnTo>
                  <a:pt x="2723" y="4163"/>
                </a:lnTo>
                <a:lnTo>
                  <a:pt x="2723" y="4181"/>
                </a:lnTo>
                <a:lnTo>
                  <a:pt x="2732" y="4208"/>
                </a:lnTo>
                <a:lnTo>
                  <a:pt x="2750" y="4226"/>
                </a:lnTo>
                <a:lnTo>
                  <a:pt x="2759" y="4244"/>
                </a:lnTo>
                <a:lnTo>
                  <a:pt x="2759" y="4281"/>
                </a:lnTo>
                <a:lnTo>
                  <a:pt x="2759" y="4281"/>
                </a:lnTo>
                <a:lnTo>
                  <a:pt x="2768" y="4299"/>
                </a:lnTo>
                <a:lnTo>
                  <a:pt x="2759" y="4308"/>
                </a:lnTo>
                <a:lnTo>
                  <a:pt x="2759" y="4317"/>
                </a:lnTo>
                <a:lnTo>
                  <a:pt x="2768" y="4317"/>
                </a:lnTo>
                <a:lnTo>
                  <a:pt x="2786" y="4326"/>
                </a:lnTo>
                <a:lnTo>
                  <a:pt x="2804" y="4317"/>
                </a:lnTo>
                <a:lnTo>
                  <a:pt x="2822" y="4299"/>
                </a:lnTo>
                <a:lnTo>
                  <a:pt x="2822" y="4299"/>
                </a:lnTo>
                <a:lnTo>
                  <a:pt x="2868" y="4335"/>
                </a:lnTo>
                <a:lnTo>
                  <a:pt x="2904" y="4353"/>
                </a:lnTo>
                <a:lnTo>
                  <a:pt x="2922" y="4381"/>
                </a:lnTo>
                <a:lnTo>
                  <a:pt x="2895" y="4399"/>
                </a:lnTo>
                <a:lnTo>
                  <a:pt x="2877" y="4408"/>
                </a:lnTo>
                <a:lnTo>
                  <a:pt x="2868" y="4444"/>
                </a:lnTo>
                <a:lnTo>
                  <a:pt x="2886" y="4472"/>
                </a:lnTo>
                <a:lnTo>
                  <a:pt x="2904" y="4499"/>
                </a:lnTo>
                <a:lnTo>
                  <a:pt x="2859" y="4553"/>
                </a:lnTo>
                <a:lnTo>
                  <a:pt x="2841" y="4581"/>
                </a:lnTo>
                <a:lnTo>
                  <a:pt x="2832" y="4608"/>
                </a:lnTo>
                <a:lnTo>
                  <a:pt x="2813" y="4653"/>
                </a:lnTo>
                <a:lnTo>
                  <a:pt x="2804" y="4653"/>
                </a:lnTo>
                <a:lnTo>
                  <a:pt x="2786" y="4662"/>
                </a:lnTo>
                <a:lnTo>
                  <a:pt x="2768" y="4662"/>
                </a:lnTo>
                <a:lnTo>
                  <a:pt x="2741" y="4681"/>
                </a:lnTo>
                <a:lnTo>
                  <a:pt x="2723" y="4681"/>
                </a:lnTo>
                <a:lnTo>
                  <a:pt x="2705" y="4699"/>
                </a:lnTo>
                <a:lnTo>
                  <a:pt x="2695" y="4717"/>
                </a:lnTo>
                <a:lnTo>
                  <a:pt x="2695" y="4735"/>
                </a:lnTo>
                <a:lnTo>
                  <a:pt x="2705" y="4853"/>
                </a:lnTo>
                <a:lnTo>
                  <a:pt x="2723" y="4890"/>
                </a:lnTo>
                <a:lnTo>
                  <a:pt x="2741" y="4917"/>
                </a:lnTo>
                <a:lnTo>
                  <a:pt x="2768" y="4935"/>
                </a:lnTo>
                <a:lnTo>
                  <a:pt x="2786" y="4944"/>
                </a:lnTo>
                <a:lnTo>
                  <a:pt x="2804" y="4962"/>
                </a:lnTo>
                <a:lnTo>
                  <a:pt x="2804" y="4990"/>
                </a:lnTo>
                <a:lnTo>
                  <a:pt x="2813" y="5008"/>
                </a:lnTo>
                <a:lnTo>
                  <a:pt x="2841" y="5026"/>
                </a:lnTo>
                <a:lnTo>
                  <a:pt x="2868" y="5035"/>
                </a:lnTo>
                <a:lnTo>
                  <a:pt x="2895" y="5053"/>
                </a:lnTo>
                <a:lnTo>
                  <a:pt x="2895" y="5080"/>
                </a:lnTo>
                <a:lnTo>
                  <a:pt x="2886" y="5117"/>
                </a:lnTo>
                <a:lnTo>
                  <a:pt x="2886" y="5144"/>
                </a:lnTo>
                <a:lnTo>
                  <a:pt x="2895" y="5153"/>
                </a:lnTo>
                <a:lnTo>
                  <a:pt x="2904" y="5153"/>
                </a:lnTo>
                <a:lnTo>
                  <a:pt x="2922" y="5162"/>
                </a:lnTo>
                <a:lnTo>
                  <a:pt x="2931" y="5162"/>
                </a:lnTo>
                <a:lnTo>
                  <a:pt x="2940" y="5162"/>
                </a:lnTo>
                <a:lnTo>
                  <a:pt x="2922" y="5208"/>
                </a:lnTo>
                <a:lnTo>
                  <a:pt x="2841" y="5262"/>
                </a:lnTo>
                <a:lnTo>
                  <a:pt x="2786" y="5253"/>
                </a:lnTo>
                <a:lnTo>
                  <a:pt x="2759" y="5244"/>
                </a:lnTo>
                <a:lnTo>
                  <a:pt x="2695" y="5217"/>
                </a:lnTo>
                <a:lnTo>
                  <a:pt x="2668" y="5208"/>
                </a:lnTo>
                <a:lnTo>
                  <a:pt x="2632" y="5190"/>
                </a:lnTo>
                <a:lnTo>
                  <a:pt x="2614" y="5171"/>
                </a:lnTo>
                <a:lnTo>
                  <a:pt x="2605" y="5153"/>
                </a:lnTo>
                <a:lnTo>
                  <a:pt x="2587" y="5117"/>
                </a:lnTo>
                <a:lnTo>
                  <a:pt x="2568" y="5090"/>
                </a:lnTo>
                <a:lnTo>
                  <a:pt x="2559" y="5071"/>
                </a:lnTo>
                <a:lnTo>
                  <a:pt x="2559" y="5044"/>
                </a:lnTo>
                <a:lnTo>
                  <a:pt x="2568" y="4990"/>
                </a:lnTo>
                <a:lnTo>
                  <a:pt x="2568" y="4971"/>
                </a:lnTo>
                <a:lnTo>
                  <a:pt x="2568" y="4953"/>
                </a:lnTo>
                <a:lnTo>
                  <a:pt x="2559" y="4935"/>
                </a:lnTo>
                <a:lnTo>
                  <a:pt x="2523" y="4935"/>
                </a:lnTo>
                <a:lnTo>
                  <a:pt x="2505" y="4935"/>
                </a:lnTo>
                <a:lnTo>
                  <a:pt x="2496" y="4944"/>
                </a:lnTo>
                <a:lnTo>
                  <a:pt x="2496" y="4971"/>
                </a:lnTo>
                <a:lnTo>
                  <a:pt x="2478" y="4990"/>
                </a:lnTo>
                <a:lnTo>
                  <a:pt x="2469" y="4990"/>
                </a:lnTo>
                <a:lnTo>
                  <a:pt x="2441" y="4990"/>
                </a:lnTo>
                <a:lnTo>
                  <a:pt x="2414" y="4971"/>
                </a:lnTo>
                <a:lnTo>
                  <a:pt x="2405" y="4944"/>
                </a:lnTo>
                <a:lnTo>
                  <a:pt x="2396" y="4917"/>
                </a:lnTo>
                <a:lnTo>
                  <a:pt x="2387" y="4890"/>
                </a:lnTo>
                <a:lnTo>
                  <a:pt x="2378" y="4844"/>
                </a:lnTo>
                <a:lnTo>
                  <a:pt x="2369" y="4799"/>
                </a:lnTo>
                <a:lnTo>
                  <a:pt x="2342" y="4771"/>
                </a:lnTo>
                <a:lnTo>
                  <a:pt x="2314" y="4753"/>
                </a:lnTo>
                <a:lnTo>
                  <a:pt x="2305" y="4726"/>
                </a:lnTo>
                <a:lnTo>
                  <a:pt x="2287" y="4708"/>
                </a:lnTo>
                <a:lnTo>
                  <a:pt x="2278" y="4690"/>
                </a:lnTo>
                <a:lnTo>
                  <a:pt x="2242" y="4681"/>
                </a:lnTo>
                <a:lnTo>
                  <a:pt x="2196" y="4662"/>
                </a:lnTo>
                <a:lnTo>
                  <a:pt x="2196" y="4681"/>
                </a:lnTo>
                <a:lnTo>
                  <a:pt x="2169" y="4681"/>
                </a:lnTo>
                <a:lnTo>
                  <a:pt x="2096" y="4681"/>
                </a:lnTo>
                <a:lnTo>
                  <a:pt x="2096" y="4608"/>
                </a:lnTo>
                <a:lnTo>
                  <a:pt x="2087" y="4562"/>
                </a:lnTo>
                <a:lnTo>
                  <a:pt x="2087" y="4517"/>
                </a:lnTo>
                <a:lnTo>
                  <a:pt x="2069" y="4472"/>
                </a:lnTo>
                <a:lnTo>
                  <a:pt x="2060" y="4462"/>
                </a:lnTo>
                <a:lnTo>
                  <a:pt x="2024" y="4472"/>
                </a:lnTo>
                <a:lnTo>
                  <a:pt x="2006" y="4472"/>
                </a:lnTo>
                <a:lnTo>
                  <a:pt x="1988" y="4462"/>
                </a:lnTo>
                <a:lnTo>
                  <a:pt x="1960" y="4435"/>
                </a:lnTo>
                <a:lnTo>
                  <a:pt x="1933" y="4408"/>
                </a:lnTo>
                <a:lnTo>
                  <a:pt x="1906" y="4372"/>
                </a:lnTo>
                <a:lnTo>
                  <a:pt x="1897" y="4344"/>
                </a:lnTo>
                <a:lnTo>
                  <a:pt x="1906" y="4308"/>
                </a:lnTo>
                <a:lnTo>
                  <a:pt x="1897" y="4272"/>
                </a:lnTo>
                <a:lnTo>
                  <a:pt x="1861" y="4253"/>
                </a:lnTo>
                <a:lnTo>
                  <a:pt x="1833" y="4253"/>
                </a:lnTo>
                <a:lnTo>
                  <a:pt x="1797" y="4262"/>
                </a:lnTo>
                <a:lnTo>
                  <a:pt x="1770" y="4272"/>
                </a:lnTo>
                <a:lnTo>
                  <a:pt x="1752" y="4272"/>
                </a:lnTo>
                <a:lnTo>
                  <a:pt x="1733" y="4281"/>
                </a:lnTo>
                <a:lnTo>
                  <a:pt x="1697" y="4290"/>
                </a:lnTo>
                <a:lnTo>
                  <a:pt x="1679" y="4299"/>
                </a:lnTo>
                <a:lnTo>
                  <a:pt x="1670" y="4299"/>
                </a:lnTo>
                <a:lnTo>
                  <a:pt x="1652" y="4290"/>
                </a:lnTo>
                <a:lnTo>
                  <a:pt x="1634" y="4272"/>
                </a:lnTo>
                <a:lnTo>
                  <a:pt x="1615" y="4253"/>
                </a:lnTo>
                <a:lnTo>
                  <a:pt x="1625" y="4235"/>
                </a:lnTo>
                <a:lnTo>
                  <a:pt x="1615" y="4208"/>
                </a:lnTo>
                <a:lnTo>
                  <a:pt x="1588" y="4181"/>
                </a:lnTo>
                <a:lnTo>
                  <a:pt x="1570" y="4172"/>
                </a:lnTo>
                <a:lnTo>
                  <a:pt x="1543" y="4144"/>
                </a:lnTo>
                <a:lnTo>
                  <a:pt x="1507" y="4099"/>
                </a:lnTo>
                <a:lnTo>
                  <a:pt x="1525" y="4090"/>
                </a:lnTo>
                <a:lnTo>
                  <a:pt x="1543" y="4072"/>
                </a:lnTo>
                <a:lnTo>
                  <a:pt x="1561" y="4044"/>
                </a:lnTo>
                <a:lnTo>
                  <a:pt x="1552" y="4017"/>
                </a:lnTo>
                <a:lnTo>
                  <a:pt x="1543" y="3999"/>
                </a:lnTo>
                <a:lnTo>
                  <a:pt x="1507" y="4026"/>
                </a:lnTo>
                <a:lnTo>
                  <a:pt x="1488" y="4035"/>
                </a:lnTo>
                <a:lnTo>
                  <a:pt x="1470" y="4063"/>
                </a:lnTo>
                <a:lnTo>
                  <a:pt x="1461" y="4072"/>
                </a:lnTo>
                <a:lnTo>
                  <a:pt x="1461" y="4090"/>
                </a:lnTo>
                <a:lnTo>
                  <a:pt x="1470" y="4144"/>
                </a:lnTo>
                <a:lnTo>
                  <a:pt x="1470" y="4190"/>
                </a:lnTo>
                <a:lnTo>
                  <a:pt x="1470" y="4226"/>
                </a:lnTo>
                <a:lnTo>
                  <a:pt x="1443" y="4226"/>
                </a:lnTo>
                <a:lnTo>
                  <a:pt x="1416" y="4217"/>
                </a:lnTo>
                <a:lnTo>
                  <a:pt x="1398" y="4199"/>
                </a:lnTo>
                <a:lnTo>
                  <a:pt x="1389" y="4163"/>
                </a:lnTo>
                <a:lnTo>
                  <a:pt x="1380" y="4153"/>
                </a:lnTo>
                <a:lnTo>
                  <a:pt x="1352" y="4144"/>
                </a:lnTo>
                <a:lnTo>
                  <a:pt x="1216" y="4144"/>
                </a:lnTo>
                <a:lnTo>
                  <a:pt x="1180" y="4144"/>
                </a:lnTo>
                <a:lnTo>
                  <a:pt x="1144" y="4153"/>
                </a:lnTo>
                <a:lnTo>
                  <a:pt x="1107" y="4163"/>
                </a:lnTo>
                <a:lnTo>
                  <a:pt x="1071" y="4153"/>
                </a:lnTo>
                <a:lnTo>
                  <a:pt x="1035" y="4163"/>
                </a:lnTo>
                <a:lnTo>
                  <a:pt x="1017" y="4190"/>
                </a:lnTo>
                <a:lnTo>
                  <a:pt x="1007" y="4217"/>
                </a:lnTo>
                <a:lnTo>
                  <a:pt x="998" y="4244"/>
                </a:lnTo>
                <a:lnTo>
                  <a:pt x="971" y="4262"/>
                </a:lnTo>
                <a:lnTo>
                  <a:pt x="944" y="4262"/>
                </a:lnTo>
                <a:lnTo>
                  <a:pt x="926" y="4253"/>
                </a:lnTo>
                <a:lnTo>
                  <a:pt x="889" y="4262"/>
                </a:lnTo>
                <a:lnTo>
                  <a:pt x="853" y="4281"/>
                </a:lnTo>
                <a:lnTo>
                  <a:pt x="826" y="4290"/>
                </a:lnTo>
                <a:lnTo>
                  <a:pt x="799" y="4272"/>
                </a:lnTo>
                <a:lnTo>
                  <a:pt x="781" y="4253"/>
                </a:lnTo>
                <a:lnTo>
                  <a:pt x="735" y="4262"/>
                </a:lnTo>
                <a:lnTo>
                  <a:pt x="699" y="4290"/>
                </a:lnTo>
                <a:lnTo>
                  <a:pt x="672" y="4317"/>
                </a:lnTo>
                <a:lnTo>
                  <a:pt x="626" y="4353"/>
                </a:lnTo>
                <a:lnTo>
                  <a:pt x="617" y="4399"/>
                </a:lnTo>
                <a:lnTo>
                  <a:pt x="599" y="4435"/>
                </a:lnTo>
                <a:lnTo>
                  <a:pt x="572" y="4435"/>
                </a:lnTo>
                <a:lnTo>
                  <a:pt x="536" y="4435"/>
                </a:lnTo>
                <a:lnTo>
                  <a:pt x="499" y="4453"/>
                </a:lnTo>
                <a:lnTo>
                  <a:pt x="463" y="4472"/>
                </a:lnTo>
                <a:lnTo>
                  <a:pt x="408" y="4481"/>
                </a:lnTo>
                <a:lnTo>
                  <a:pt x="390" y="4462"/>
                </a:lnTo>
                <a:lnTo>
                  <a:pt x="390" y="4444"/>
                </a:lnTo>
                <a:lnTo>
                  <a:pt x="399" y="4426"/>
                </a:lnTo>
                <a:lnTo>
                  <a:pt x="408" y="4408"/>
                </a:lnTo>
                <a:lnTo>
                  <a:pt x="418" y="4381"/>
                </a:lnTo>
                <a:lnTo>
                  <a:pt x="408" y="4362"/>
                </a:lnTo>
                <a:lnTo>
                  <a:pt x="381" y="4353"/>
                </a:lnTo>
                <a:lnTo>
                  <a:pt x="363" y="4335"/>
                </a:lnTo>
                <a:lnTo>
                  <a:pt x="318" y="4335"/>
                </a:lnTo>
                <a:lnTo>
                  <a:pt x="290" y="4335"/>
                </a:lnTo>
                <a:lnTo>
                  <a:pt x="127" y="4344"/>
                </a:lnTo>
                <a:lnTo>
                  <a:pt x="154" y="4281"/>
                </a:lnTo>
                <a:lnTo>
                  <a:pt x="154" y="4262"/>
                </a:lnTo>
                <a:lnTo>
                  <a:pt x="173" y="4244"/>
                </a:lnTo>
                <a:lnTo>
                  <a:pt x="173" y="4226"/>
                </a:lnTo>
                <a:lnTo>
                  <a:pt x="182" y="4208"/>
                </a:lnTo>
                <a:lnTo>
                  <a:pt x="173" y="4190"/>
                </a:lnTo>
                <a:lnTo>
                  <a:pt x="163" y="4172"/>
                </a:lnTo>
                <a:lnTo>
                  <a:pt x="154" y="4144"/>
                </a:lnTo>
                <a:lnTo>
                  <a:pt x="145" y="4135"/>
                </a:lnTo>
                <a:lnTo>
                  <a:pt x="127" y="4117"/>
                </a:lnTo>
                <a:lnTo>
                  <a:pt x="118" y="4099"/>
                </a:lnTo>
                <a:lnTo>
                  <a:pt x="136" y="4090"/>
                </a:lnTo>
                <a:lnTo>
                  <a:pt x="154" y="4081"/>
                </a:lnTo>
                <a:lnTo>
                  <a:pt x="182" y="4090"/>
                </a:lnTo>
                <a:lnTo>
                  <a:pt x="200" y="4099"/>
                </a:lnTo>
                <a:lnTo>
                  <a:pt x="209" y="4099"/>
                </a:lnTo>
                <a:lnTo>
                  <a:pt x="227" y="4081"/>
                </a:lnTo>
                <a:lnTo>
                  <a:pt x="236" y="4053"/>
                </a:lnTo>
                <a:lnTo>
                  <a:pt x="218" y="4035"/>
                </a:lnTo>
                <a:lnTo>
                  <a:pt x="191" y="4017"/>
                </a:lnTo>
                <a:lnTo>
                  <a:pt x="173" y="3999"/>
                </a:lnTo>
                <a:lnTo>
                  <a:pt x="163" y="3963"/>
                </a:lnTo>
                <a:lnTo>
                  <a:pt x="173" y="3917"/>
                </a:lnTo>
                <a:lnTo>
                  <a:pt x="182" y="3872"/>
                </a:lnTo>
                <a:lnTo>
                  <a:pt x="209" y="3844"/>
                </a:lnTo>
                <a:lnTo>
                  <a:pt x="218" y="3817"/>
                </a:lnTo>
                <a:lnTo>
                  <a:pt x="245" y="3790"/>
                </a:lnTo>
                <a:lnTo>
                  <a:pt x="281" y="3763"/>
                </a:lnTo>
                <a:lnTo>
                  <a:pt x="345" y="3735"/>
                </a:lnTo>
                <a:lnTo>
                  <a:pt x="399" y="3708"/>
                </a:lnTo>
                <a:lnTo>
                  <a:pt x="427" y="3699"/>
                </a:lnTo>
                <a:lnTo>
                  <a:pt x="481" y="3690"/>
                </a:lnTo>
                <a:lnTo>
                  <a:pt x="499" y="3699"/>
                </a:lnTo>
                <a:lnTo>
                  <a:pt x="508" y="3708"/>
                </a:lnTo>
                <a:lnTo>
                  <a:pt x="536" y="3717"/>
                </a:lnTo>
                <a:lnTo>
                  <a:pt x="554" y="3726"/>
                </a:lnTo>
                <a:lnTo>
                  <a:pt x="581" y="3726"/>
                </a:lnTo>
                <a:lnTo>
                  <a:pt x="590" y="3708"/>
                </a:lnTo>
                <a:lnTo>
                  <a:pt x="608" y="3681"/>
                </a:lnTo>
                <a:lnTo>
                  <a:pt x="635" y="3654"/>
                </a:lnTo>
                <a:lnTo>
                  <a:pt x="644" y="3617"/>
                </a:lnTo>
                <a:lnTo>
                  <a:pt x="663" y="3563"/>
                </a:lnTo>
                <a:lnTo>
                  <a:pt x="663" y="3526"/>
                </a:lnTo>
                <a:lnTo>
                  <a:pt x="672" y="3508"/>
                </a:lnTo>
                <a:lnTo>
                  <a:pt x="699" y="3472"/>
                </a:lnTo>
                <a:lnTo>
                  <a:pt x="717" y="3435"/>
                </a:lnTo>
                <a:lnTo>
                  <a:pt x="744" y="3417"/>
                </a:lnTo>
                <a:lnTo>
                  <a:pt x="762" y="3390"/>
                </a:lnTo>
                <a:lnTo>
                  <a:pt x="799" y="3354"/>
                </a:lnTo>
                <a:lnTo>
                  <a:pt x="781" y="3326"/>
                </a:lnTo>
                <a:lnTo>
                  <a:pt x="735" y="3290"/>
                </a:lnTo>
                <a:lnTo>
                  <a:pt x="681" y="3263"/>
                </a:lnTo>
                <a:lnTo>
                  <a:pt x="644" y="3272"/>
                </a:lnTo>
                <a:lnTo>
                  <a:pt x="590" y="3272"/>
                </a:lnTo>
                <a:lnTo>
                  <a:pt x="572" y="3281"/>
                </a:lnTo>
                <a:lnTo>
                  <a:pt x="572" y="3254"/>
                </a:lnTo>
                <a:lnTo>
                  <a:pt x="563" y="3245"/>
                </a:lnTo>
                <a:lnTo>
                  <a:pt x="563" y="3235"/>
                </a:lnTo>
                <a:lnTo>
                  <a:pt x="526" y="3226"/>
                </a:lnTo>
                <a:lnTo>
                  <a:pt x="472" y="3217"/>
                </a:lnTo>
                <a:lnTo>
                  <a:pt x="427" y="3226"/>
                </a:lnTo>
                <a:lnTo>
                  <a:pt x="381" y="3226"/>
                </a:lnTo>
                <a:lnTo>
                  <a:pt x="336" y="3226"/>
                </a:lnTo>
                <a:lnTo>
                  <a:pt x="290" y="3226"/>
                </a:lnTo>
                <a:lnTo>
                  <a:pt x="227" y="3226"/>
                </a:lnTo>
                <a:lnTo>
                  <a:pt x="163" y="3226"/>
                </a:lnTo>
                <a:lnTo>
                  <a:pt x="109" y="3226"/>
                </a:lnTo>
                <a:lnTo>
                  <a:pt x="73" y="3226"/>
                </a:lnTo>
                <a:lnTo>
                  <a:pt x="36" y="3208"/>
                </a:lnTo>
                <a:lnTo>
                  <a:pt x="27" y="3199"/>
                </a:lnTo>
                <a:lnTo>
                  <a:pt x="18" y="3181"/>
                </a:lnTo>
                <a:lnTo>
                  <a:pt x="9" y="3163"/>
                </a:lnTo>
                <a:lnTo>
                  <a:pt x="0" y="3135"/>
                </a:lnTo>
                <a:lnTo>
                  <a:pt x="27" y="3045"/>
                </a:lnTo>
                <a:lnTo>
                  <a:pt x="55" y="3026"/>
                </a:lnTo>
                <a:lnTo>
                  <a:pt x="55" y="3017"/>
                </a:lnTo>
                <a:lnTo>
                  <a:pt x="55" y="2990"/>
                </a:lnTo>
                <a:lnTo>
                  <a:pt x="36" y="2963"/>
                </a:lnTo>
                <a:lnTo>
                  <a:pt x="45" y="2926"/>
                </a:lnTo>
                <a:lnTo>
                  <a:pt x="73" y="2890"/>
                </a:lnTo>
                <a:lnTo>
                  <a:pt x="100" y="2845"/>
                </a:lnTo>
                <a:lnTo>
                  <a:pt x="118" y="2817"/>
                </a:lnTo>
                <a:lnTo>
                  <a:pt x="136" y="2781"/>
                </a:lnTo>
                <a:lnTo>
                  <a:pt x="136" y="2763"/>
                </a:lnTo>
                <a:lnTo>
                  <a:pt x="136" y="2745"/>
                </a:lnTo>
                <a:lnTo>
                  <a:pt x="127" y="2708"/>
                </a:lnTo>
                <a:lnTo>
                  <a:pt x="127" y="2681"/>
                </a:lnTo>
                <a:lnTo>
                  <a:pt x="136" y="2654"/>
                </a:lnTo>
                <a:lnTo>
                  <a:pt x="145" y="2627"/>
                </a:lnTo>
                <a:lnTo>
                  <a:pt x="173" y="2617"/>
                </a:lnTo>
                <a:lnTo>
                  <a:pt x="200" y="2617"/>
                </a:lnTo>
                <a:lnTo>
                  <a:pt x="236" y="2608"/>
                </a:lnTo>
                <a:lnTo>
                  <a:pt x="281" y="2599"/>
                </a:lnTo>
                <a:lnTo>
                  <a:pt x="309" y="2599"/>
                </a:lnTo>
                <a:lnTo>
                  <a:pt x="345" y="2599"/>
                </a:lnTo>
                <a:lnTo>
                  <a:pt x="363" y="2599"/>
                </a:lnTo>
                <a:lnTo>
                  <a:pt x="381" y="2590"/>
                </a:lnTo>
                <a:lnTo>
                  <a:pt x="390" y="2563"/>
                </a:lnTo>
                <a:lnTo>
                  <a:pt x="381" y="2527"/>
                </a:lnTo>
                <a:lnTo>
                  <a:pt x="418" y="2490"/>
                </a:lnTo>
                <a:lnTo>
                  <a:pt x="445" y="2463"/>
                </a:lnTo>
                <a:lnTo>
                  <a:pt x="499" y="2445"/>
                </a:lnTo>
                <a:lnTo>
                  <a:pt x="536" y="2417"/>
                </a:lnTo>
                <a:lnTo>
                  <a:pt x="563" y="2336"/>
                </a:lnTo>
                <a:lnTo>
                  <a:pt x="572" y="2318"/>
                </a:lnTo>
                <a:lnTo>
                  <a:pt x="617" y="2308"/>
                </a:lnTo>
                <a:lnTo>
                  <a:pt x="672" y="2290"/>
                </a:lnTo>
                <a:lnTo>
                  <a:pt x="672" y="2245"/>
                </a:lnTo>
                <a:lnTo>
                  <a:pt x="672" y="2181"/>
                </a:lnTo>
                <a:lnTo>
                  <a:pt x="653" y="2118"/>
                </a:lnTo>
                <a:lnTo>
                  <a:pt x="590" y="2063"/>
                </a:lnTo>
                <a:lnTo>
                  <a:pt x="545" y="1999"/>
                </a:lnTo>
                <a:lnTo>
                  <a:pt x="536" y="1927"/>
                </a:lnTo>
                <a:lnTo>
                  <a:pt x="526" y="1890"/>
                </a:lnTo>
                <a:lnTo>
                  <a:pt x="481" y="1845"/>
                </a:lnTo>
                <a:lnTo>
                  <a:pt x="427" y="1809"/>
                </a:lnTo>
                <a:lnTo>
                  <a:pt x="418" y="1754"/>
                </a:lnTo>
                <a:lnTo>
                  <a:pt x="436" y="1672"/>
                </a:lnTo>
                <a:lnTo>
                  <a:pt x="445" y="1627"/>
                </a:lnTo>
                <a:lnTo>
                  <a:pt x="454" y="1600"/>
                </a:lnTo>
                <a:lnTo>
                  <a:pt x="445" y="1554"/>
                </a:lnTo>
                <a:lnTo>
                  <a:pt x="445" y="1554"/>
                </a:lnTo>
                <a:lnTo>
                  <a:pt x="481" y="1472"/>
                </a:lnTo>
                <a:lnTo>
                  <a:pt x="481" y="1445"/>
                </a:lnTo>
                <a:lnTo>
                  <a:pt x="490" y="1427"/>
                </a:lnTo>
                <a:lnTo>
                  <a:pt x="481" y="1409"/>
                </a:lnTo>
                <a:lnTo>
                  <a:pt x="472" y="1381"/>
                </a:lnTo>
                <a:lnTo>
                  <a:pt x="445" y="1372"/>
                </a:lnTo>
                <a:lnTo>
                  <a:pt x="408" y="1363"/>
                </a:lnTo>
                <a:lnTo>
                  <a:pt x="381" y="1345"/>
                </a:lnTo>
                <a:lnTo>
                  <a:pt x="354" y="1345"/>
                </a:lnTo>
                <a:lnTo>
                  <a:pt x="336" y="1336"/>
                </a:lnTo>
                <a:lnTo>
                  <a:pt x="327" y="1309"/>
                </a:lnTo>
                <a:lnTo>
                  <a:pt x="336" y="1272"/>
                </a:lnTo>
                <a:lnTo>
                  <a:pt x="354" y="1209"/>
                </a:lnTo>
                <a:lnTo>
                  <a:pt x="372" y="1172"/>
                </a:lnTo>
                <a:lnTo>
                  <a:pt x="381" y="1136"/>
                </a:lnTo>
                <a:lnTo>
                  <a:pt x="408" y="1081"/>
                </a:lnTo>
                <a:lnTo>
                  <a:pt x="418" y="1045"/>
                </a:lnTo>
                <a:lnTo>
                  <a:pt x="427" y="1018"/>
                </a:lnTo>
                <a:lnTo>
                  <a:pt x="418" y="991"/>
                </a:lnTo>
                <a:lnTo>
                  <a:pt x="418" y="972"/>
                </a:lnTo>
                <a:lnTo>
                  <a:pt x="399" y="963"/>
                </a:lnTo>
                <a:lnTo>
                  <a:pt x="381" y="972"/>
                </a:lnTo>
                <a:lnTo>
                  <a:pt x="363" y="981"/>
                </a:lnTo>
                <a:lnTo>
                  <a:pt x="345" y="1009"/>
                </a:lnTo>
                <a:lnTo>
                  <a:pt x="336" y="1018"/>
                </a:lnTo>
                <a:lnTo>
                  <a:pt x="318" y="1018"/>
                </a:lnTo>
                <a:lnTo>
                  <a:pt x="263" y="1009"/>
                </a:lnTo>
                <a:lnTo>
                  <a:pt x="245" y="1027"/>
                </a:lnTo>
                <a:lnTo>
                  <a:pt x="209" y="1018"/>
                </a:lnTo>
                <a:lnTo>
                  <a:pt x="163" y="1018"/>
                </a:lnTo>
                <a:lnTo>
                  <a:pt x="145" y="1009"/>
                </a:lnTo>
                <a:lnTo>
                  <a:pt x="127" y="1009"/>
                </a:lnTo>
                <a:lnTo>
                  <a:pt x="118" y="1000"/>
                </a:lnTo>
                <a:lnTo>
                  <a:pt x="109" y="981"/>
                </a:lnTo>
                <a:lnTo>
                  <a:pt x="100" y="954"/>
                </a:lnTo>
                <a:lnTo>
                  <a:pt x="73" y="927"/>
                </a:lnTo>
                <a:lnTo>
                  <a:pt x="64" y="900"/>
                </a:lnTo>
                <a:lnTo>
                  <a:pt x="64" y="872"/>
                </a:lnTo>
                <a:lnTo>
                  <a:pt x="73" y="854"/>
                </a:lnTo>
                <a:lnTo>
                  <a:pt x="91" y="836"/>
                </a:lnTo>
                <a:lnTo>
                  <a:pt x="118" y="827"/>
                </a:lnTo>
                <a:lnTo>
                  <a:pt x="145" y="827"/>
                </a:lnTo>
                <a:lnTo>
                  <a:pt x="191" y="827"/>
                </a:lnTo>
                <a:lnTo>
                  <a:pt x="236" y="827"/>
                </a:lnTo>
                <a:lnTo>
                  <a:pt x="254" y="827"/>
                </a:lnTo>
                <a:lnTo>
                  <a:pt x="281" y="827"/>
                </a:lnTo>
                <a:lnTo>
                  <a:pt x="290" y="827"/>
                </a:lnTo>
                <a:lnTo>
                  <a:pt x="309" y="818"/>
                </a:lnTo>
                <a:lnTo>
                  <a:pt x="336" y="772"/>
                </a:lnTo>
                <a:lnTo>
                  <a:pt x="336" y="727"/>
                </a:lnTo>
                <a:lnTo>
                  <a:pt x="354" y="663"/>
                </a:lnTo>
                <a:lnTo>
                  <a:pt x="363" y="609"/>
                </a:lnTo>
                <a:lnTo>
                  <a:pt x="372" y="572"/>
                </a:lnTo>
                <a:lnTo>
                  <a:pt x="399" y="536"/>
                </a:lnTo>
                <a:lnTo>
                  <a:pt x="418" y="509"/>
                </a:lnTo>
                <a:lnTo>
                  <a:pt x="445" y="482"/>
                </a:lnTo>
                <a:lnTo>
                  <a:pt x="445" y="463"/>
                </a:lnTo>
                <a:lnTo>
                  <a:pt x="445" y="436"/>
                </a:lnTo>
                <a:lnTo>
                  <a:pt x="445" y="391"/>
                </a:lnTo>
                <a:lnTo>
                  <a:pt x="445" y="354"/>
                </a:lnTo>
                <a:lnTo>
                  <a:pt x="463" y="309"/>
                </a:lnTo>
                <a:lnTo>
                  <a:pt x="472" y="291"/>
                </a:lnTo>
                <a:lnTo>
                  <a:pt x="472" y="273"/>
                </a:lnTo>
                <a:close/>
              </a:path>
            </a:pathLst>
          </a:custGeom>
          <a:gradFill rotWithShape="1">
            <a:gsLst>
              <a:gs pos="0">
                <a:srgbClr val="076D30">
                  <a:alpha val="0"/>
                </a:srgbClr>
              </a:gs>
              <a:gs pos="50000">
                <a:srgbClr val="B2F090"/>
              </a:gs>
              <a:gs pos="100000">
                <a:srgbClr val="076D30">
                  <a:alpha val="0"/>
                </a:srgbClr>
              </a:gs>
            </a:gsLst>
            <a:lin ang="2700000" scaled="1"/>
          </a:gradFill>
          <a:ln w="22225">
            <a:solidFill>
              <a:srgbClr val="8AD28D">
                <a:alpha val="92999"/>
              </a:srgb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55" name="Rectangle 16"/>
          <p:cNvSpPr>
            <a:spLocks noChangeArrowheads="1"/>
          </p:cNvSpPr>
          <p:nvPr/>
        </p:nvSpPr>
        <p:spPr bwMode="auto">
          <a:xfrm>
            <a:off x="590550" y="1031875"/>
            <a:ext cx="9490075" cy="359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>
              <a:defRPr sz="32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>
              <a:defRPr sz="32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>
              <a:defRPr sz="32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/>
            <a:r>
              <a:rPr lang="ru-RU" altLang="ru-RU" sz="2800" b="1" i="1" u="sng" dirty="0">
                <a:solidFill>
                  <a:schemeClr val="tx1"/>
                </a:solidFill>
                <a:latin typeface="Times New Roman" pitchFamily="18" charset="0"/>
              </a:rPr>
              <a:t>Администрация Правительства Кировской области</a:t>
            </a:r>
          </a:p>
          <a:p>
            <a:pPr algn="ctr" eaLnBrk="1"/>
            <a:endParaRPr lang="ru-RU" altLang="ru-RU" sz="2800" b="1" i="1" u="sng" dirty="0">
              <a:solidFill>
                <a:schemeClr val="tx1"/>
              </a:solidFill>
              <a:latin typeface="Times New Roman" pitchFamily="18" charset="0"/>
            </a:endParaRPr>
          </a:p>
          <a:p>
            <a:pPr algn="ctr" eaLnBrk="1"/>
            <a:endParaRPr lang="ru-RU" altLang="ru-RU" sz="2800" b="1" i="1" u="sng" dirty="0">
              <a:solidFill>
                <a:schemeClr val="tx1"/>
              </a:solidFill>
            </a:endParaRPr>
          </a:p>
          <a:p>
            <a:pPr algn="ctr" eaLnBrk="1"/>
            <a:endParaRPr lang="ru-RU" altLang="ru-RU" sz="2800" b="1" i="1" u="sng" dirty="0">
              <a:solidFill>
                <a:schemeClr val="tx1"/>
              </a:solidFill>
            </a:endParaRPr>
          </a:p>
          <a:p>
            <a:pPr algn="ctr" eaLnBrk="1"/>
            <a:endParaRPr lang="ru-RU" altLang="ru-RU" sz="2800" b="1" i="1" u="sng" dirty="0">
              <a:solidFill>
                <a:schemeClr val="tx1"/>
              </a:solidFill>
            </a:endParaRPr>
          </a:p>
          <a:p>
            <a:pPr algn="ctr" eaLnBrk="1"/>
            <a:endParaRPr lang="ru-RU" altLang="ru-RU" b="1" i="1" u="sng" dirty="0">
              <a:solidFill>
                <a:schemeClr val="tx1"/>
              </a:solidFill>
            </a:endParaRPr>
          </a:p>
          <a:p>
            <a:pPr algn="ctr" eaLnBrk="1"/>
            <a:r>
              <a:rPr lang="ru-RU" altLang="ru-RU" sz="3000" b="1" i="1" u="sng" dirty="0">
                <a:solidFill>
                  <a:schemeClr val="tx1"/>
                </a:solidFill>
                <a:latin typeface="Times New Roman" pitchFamily="18" charset="0"/>
              </a:rPr>
              <a:t>Результаты работы в сфере профилактики и борьбы с коррупцией </a:t>
            </a:r>
            <a:r>
              <a:rPr lang="ru-RU" altLang="ru-RU" sz="3000" b="1" i="1" u="sng" dirty="0" smtClean="0">
                <a:solidFill>
                  <a:schemeClr val="tx1"/>
                </a:solidFill>
                <a:latin typeface="Times New Roman" pitchFamily="18" charset="0"/>
              </a:rPr>
              <a:t>в </a:t>
            </a:r>
            <a:r>
              <a:rPr lang="en-US" altLang="ru-RU" sz="3000" b="1" i="1" u="sng" dirty="0" smtClean="0">
                <a:solidFill>
                  <a:schemeClr val="tx1"/>
                </a:solidFill>
                <a:latin typeface="Times New Roman" pitchFamily="18" charset="0"/>
              </a:rPr>
              <a:t>I </a:t>
            </a:r>
            <a:r>
              <a:rPr lang="ru-RU" altLang="ru-RU" sz="3000" b="1" i="1" u="sng" dirty="0" smtClean="0">
                <a:solidFill>
                  <a:schemeClr val="tx1"/>
                </a:solidFill>
                <a:latin typeface="Times New Roman" pitchFamily="18" charset="0"/>
              </a:rPr>
              <a:t>квартале 201</a:t>
            </a:r>
            <a:r>
              <a:rPr lang="en-US" altLang="ru-RU" sz="3000" b="1" i="1" u="sng" dirty="0" smtClean="0">
                <a:solidFill>
                  <a:schemeClr val="tx1"/>
                </a:solidFill>
                <a:latin typeface="Times New Roman" pitchFamily="18" charset="0"/>
              </a:rPr>
              <a:t>7</a:t>
            </a:r>
            <a:r>
              <a:rPr lang="ru-RU" altLang="ru-RU" sz="3000" b="1" i="1" u="sng" dirty="0" smtClean="0">
                <a:solidFill>
                  <a:schemeClr val="tx1"/>
                </a:solidFill>
                <a:latin typeface="Times New Roman" pitchFamily="18" charset="0"/>
              </a:rPr>
              <a:t> года </a:t>
            </a:r>
            <a:r>
              <a:rPr lang="ru-RU" altLang="ru-RU" sz="3000" b="1" i="1" u="sng" dirty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altLang="ru-RU" sz="3000" b="1" i="1" u="sng" dirty="0">
                <a:solidFill>
                  <a:schemeClr val="tx1"/>
                </a:solidFill>
                <a:latin typeface="Times New Roman" pitchFamily="18" charset="0"/>
              </a:rPr>
            </a:br>
            <a:endParaRPr lang="ru-RU" altLang="ru-RU" sz="3000" b="1" i="1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490869"/>
            <a:ext cx="9069387" cy="715617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sz="2000" dirty="0" smtClean="0"/>
              <a:t>Привлечение служащих к юридической ответственности за совершение коррупционных правонарушений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92116"/>
              </p:ext>
            </p:extLst>
          </p:nvPr>
        </p:nvGraphicFramePr>
        <p:xfrm>
          <a:off x="933450" y="2339975"/>
          <a:ext cx="8207375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2692119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643" y="1649896"/>
            <a:ext cx="9063107" cy="345592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b="0" dirty="0">
                <a:solidFill>
                  <a:sysClr val="windowText" lastClr="000000"/>
                </a:solidFill>
              </a:rPr>
              <a:t/>
            </a:r>
            <a:br>
              <a:rPr lang="ru-RU" sz="1800" b="0" dirty="0">
                <a:solidFill>
                  <a:sysClr val="windowText" lastClr="000000"/>
                </a:solidFill>
              </a:rPr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5752364"/>
              </p:ext>
            </p:extLst>
          </p:nvPr>
        </p:nvGraphicFramePr>
        <p:xfrm>
          <a:off x="933450" y="2339975"/>
          <a:ext cx="8207375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868363" y="1490869"/>
            <a:ext cx="9069387" cy="715617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Times New Roman" pitchFamily="18" charset="0"/>
              </a:defRPr>
            </a:lvl2pPr>
            <a:lvl3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Times New Roman" pitchFamily="18" charset="0"/>
              </a:defRPr>
            </a:lvl3pPr>
            <a:lvl4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Times New Roman" pitchFamily="18" charset="0"/>
              </a:defRPr>
            </a:lvl4pPr>
            <a:lvl5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Times New Roman" pitchFamily="18" charset="0"/>
              </a:defRPr>
            </a:lvl5pPr>
            <a:lvl6pPr marL="15367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Times New Roman" pitchFamily="18" charset="0"/>
              </a:defRPr>
            </a:lvl6pPr>
            <a:lvl7pPr marL="19939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Times New Roman" pitchFamily="18" charset="0"/>
              </a:defRPr>
            </a:lvl7pPr>
            <a:lvl8pPr marL="24511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Times New Roman" pitchFamily="18" charset="0"/>
              </a:defRPr>
            </a:lvl8pPr>
            <a:lvl9pPr marL="29083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ru-RU" sz="2000" kern="0" smtClean="0"/>
              <a:t>Привлечение служащих к юридической ответственности за совершение коррупционных правонарушений</a:t>
            </a:r>
            <a:endParaRPr lang="ru-RU" sz="2000" kern="0" dirty="0"/>
          </a:p>
        </p:txBody>
      </p:sp>
    </p:spTree>
    <p:extLst>
      <p:ext uri="{BB962C8B-B14F-4D97-AF65-F5344CB8AC3E}">
        <p14:creationId xmlns:p14="http://schemas.microsoft.com/office/powerpoint/2010/main" val="3214980562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490871"/>
            <a:ext cx="9069387" cy="785190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dirty="0" smtClean="0"/>
              <a:t>Анализ соблюдения ограничений гражданами при заключении трудового договора после увольнения с гражданской службы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1136382"/>
              </p:ext>
            </p:extLst>
          </p:nvPr>
        </p:nvGraphicFramePr>
        <p:xfrm>
          <a:off x="933448" y="2594113"/>
          <a:ext cx="8765769" cy="4644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6120"/>
                <a:gridCol w="1119243"/>
                <a:gridCol w="975098"/>
                <a:gridCol w="1287654"/>
                <a:gridCol w="1287654"/>
              </a:tblGrid>
              <a:tr h="7565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Отчетный период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2014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2015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2016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квартал 2017 года</a:t>
                      </a:r>
                      <a:endParaRPr lang="ru-RU" dirty="0"/>
                    </a:p>
                  </a:txBody>
                  <a:tcPr/>
                </a:tc>
              </a:tr>
              <a:tr h="126277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j-lt"/>
                        </a:rPr>
                        <a:t>Количество граждан, направивших обращение о даче</a:t>
                      </a:r>
                      <a:r>
                        <a:rPr lang="ru-RU" sz="1600" baseline="0" dirty="0" smtClean="0">
                          <a:latin typeface="+mj-lt"/>
                        </a:rPr>
                        <a:t> согласия на замещение должности в организации на основании трудового договора (на выполнение в организации работ на условиях гражданско-правового договора)</a:t>
                      </a:r>
                      <a:endParaRPr lang="ru-RU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</a:t>
                      </a:r>
                      <a:endParaRPr lang="ru-RU" dirty="0"/>
                    </a:p>
                  </a:txBody>
                  <a:tcPr/>
                </a:tc>
              </a:tr>
              <a:tr h="63322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j-lt"/>
                        </a:rPr>
                        <a:t>Количество проанализированных</a:t>
                      </a:r>
                      <a:r>
                        <a:rPr lang="ru-RU" sz="1600" baseline="0" dirty="0" smtClean="0">
                          <a:latin typeface="+mj-lt"/>
                        </a:rPr>
                        <a:t> обращений</a:t>
                      </a:r>
                      <a:endParaRPr lang="ru-RU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</a:t>
                      </a:r>
                      <a:endParaRPr lang="ru-RU" dirty="0"/>
                    </a:p>
                  </a:txBody>
                  <a:tcPr/>
                </a:tc>
              </a:tr>
              <a:tr h="102783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j-lt"/>
                        </a:rPr>
                        <a:t>Количество обращений, рассмотренных на заседаниях</a:t>
                      </a:r>
                      <a:r>
                        <a:rPr lang="ru-RU" sz="1600" baseline="0" dirty="0" smtClean="0">
                          <a:latin typeface="+mj-lt"/>
                        </a:rPr>
                        <a:t> комиссий по соблюдению требований к служебному поведению и урегулированию конфликта интересов</a:t>
                      </a:r>
                      <a:endParaRPr lang="ru-RU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</a:t>
                      </a:r>
                      <a:endParaRPr lang="ru-RU" dirty="0"/>
                    </a:p>
                  </a:txBody>
                  <a:tcPr/>
                </a:tc>
              </a:tr>
              <a:tr h="63322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j-lt"/>
                        </a:rPr>
                        <a:t>Дано согласий</a:t>
                      </a:r>
                      <a:endParaRPr lang="ru-RU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9254450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2853621"/>
              </p:ext>
            </p:extLst>
          </p:nvPr>
        </p:nvGraphicFramePr>
        <p:xfrm>
          <a:off x="1152111" y="2045084"/>
          <a:ext cx="8478907" cy="4719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3802"/>
                <a:gridCol w="1371600"/>
                <a:gridCol w="1125872"/>
                <a:gridCol w="1567633"/>
              </a:tblGrid>
              <a:tr h="68134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Материалы,</a:t>
                      </a:r>
                      <a:r>
                        <a:rPr lang="ru-RU" sz="1200" baseline="0" dirty="0" smtClean="0"/>
                        <a:t> рассмотренные комиссиями </a:t>
                      </a:r>
                      <a:br>
                        <a:rPr lang="ru-RU" sz="1200" baseline="0" dirty="0" smtClean="0"/>
                      </a:br>
                      <a:r>
                        <a:rPr lang="ru-RU" sz="1200" baseline="0" dirty="0" smtClean="0"/>
                        <a:t>в </a:t>
                      </a:r>
                      <a:r>
                        <a:rPr lang="en-US" sz="1200" baseline="0" dirty="0" smtClean="0"/>
                        <a:t>I </a:t>
                      </a:r>
                      <a:r>
                        <a:rPr lang="ru-RU" sz="1200" baseline="0" dirty="0" smtClean="0"/>
                        <a:t>квартале 2017 года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Количество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Выявлено нарушений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Количество служащих, привлеченных к ответственности</a:t>
                      </a:r>
                      <a:endParaRPr lang="ru-RU" sz="1200" dirty="0"/>
                    </a:p>
                  </a:txBody>
                  <a:tcPr/>
                </a:tc>
              </a:tr>
              <a:tr h="39474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Уведомления служащих о</a:t>
                      </a:r>
                      <a:r>
                        <a:rPr lang="ru-RU" sz="1200" baseline="0" dirty="0" smtClean="0">
                          <a:latin typeface="+mj-lt"/>
                        </a:rPr>
                        <a:t> выполнении </a:t>
                      </a:r>
                      <a:r>
                        <a:rPr lang="ru-RU" sz="1200" dirty="0" smtClean="0">
                          <a:latin typeface="+mj-lt"/>
                        </a:rPr>
                        <a:t>иной оплачиваемой работы</a:t>
                      </a:r>
                      <a:endParaRPr lang="ru-RU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</a:tr>
              <a:tr h="60996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Обращения граждан о даче согласия на замещение должности в коммерческой или некоммерческой организации либо на выполнение работ на условиях гражданско-правового договора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</a:tr>
              <a:tr h="6062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Материалы о предоставлении служащими недостоверных (неполных) сведений о доходах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</a:tr>
              <a:tr h="54665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Уведомления служащих о возможном возникновении конфликта интересов</a:t>
                      </a:r>
                      <a:endParaRPr lang="ru-RU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</a:tr>
              <a:tr h="77847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Уведомления служащих о невозможности по объективным причинам представить сведения о доходах, расходах, об имуществе и обязательствах имущественного характера супруга (супруги) и несовершеннолетних детей</a:t>
                      </a:r>
                      <a:endParaRPr lang="ru-RU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</a:tr>
              <a:tr h="68134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Рассмотрение</a:t>
                      </a:r>
                      <a:r>
                        <a:rPr lang="ru-RU" sz="1200" baseline="0" dirty="0" smtClean="0">
                          <a:latin typeface="+mj-lt"/>
                        </a:rPr>
                        <a:t> результатов проведенного анализа сведений о близких родственниках, представленных в соответствии с распоряжением Губернатора Кировской области от 19.07.2016 № 35 «О мерах по противодействию коррупции»</a:t>
                      </a:r>
                      <a:endParaRPr lang="ru-RU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171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/>
                        <a:t>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540565" y="1083365"/>
            <a:ext cx="8397185" cy="715618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sz="1400" dirty="0" smtClean="0"/>
              <a:t>Обеспечение деятельности комиссий по соблюдению требований к служебному поведению и урегулированию конфликта интересов/комиссии по координации работы по противодействию коррупции в Кировской области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255623240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431235"/>
            <a:ext cx="9069387" cy="745435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sz="1800" dirty="0" smtClean="0"/>
              <a:t>Обеспечение деятельности комиссии по координации работы по противодействию коррупции в Кировской области</a:t>
            </a: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0984847"/>
              </p:ext>
            </p:extLst>
          </p:nvPr>
        </p:nvGraphicFramePr>
        <p:xfrm>
          <a:off x="933450" y="2339975"/>
          <a:ext cx="8787020" cy="5005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7562403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451114"/>
            <a:ext cx="9069387" cy="506896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sz="1800" dirty="0" smtClean="0"/>
              <a:t>Организация правового и антикоррупционного просвещения служащих, </a:t>
            </a:r>
            <a:br>
              <a:rPr lang="ru-RU" sz="1800" dirty="0" smtClean="0"/>
            </a:br>
            <a:r>
              <a:rPr lang="ru-RU" sz="1800" dirty="0" smtClean="0"/>
              <a:t>оказание консультативной помощи</a:t>
            </a:r>
            <a:endParaRPr lang="ru-RU" sz="18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202488"/>
              </p:ext>
            </p:extLst>
          </p:nvPr>
        </p:nvGraphicFramePr>
        <p:xfrm>
          <a:off x="933450" y="2339975"/>
          <a:ext cx="8207376" cy="3997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9663"/>
                <a:gridCol w="311771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Отчетный период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квартал 2017</a:t>
                      </a:r>
                      <a:r>
                        <a:rPr lang="ru-RU" dirty="0" smtClean="0"/>
                        <a:t> года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+mj-lt"/>
                        </a:rPr>
                        <a:t>Обучено по антикоррупционной тематике</a:t>
                      </a:r>
                      <a:endParaRPr lang="ru-RU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37 служащих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+mj-lt"/>
                        </a:rPr>
                        <a:t>В том числе служащих, в функциональные</a:t>
                      </a:r>
                      <a:r>
                        <a:rPr lang="ru-RU" sz="2000" baseline="0" dirty="0" smtClean="0">
                          <a:latin typeface="+mj-lt"/>
                        </a:rPr>
                        <a:t> обязанности которых входит участие в противодействии коррупции</a:t>
                      </a:r>
                      <a:endParaRPr lang="ru-RU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служащих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+mj-lt"/>
                        </a:rPr>
                        <a:t>Проведено мероприятий правовой и антикоррупционной направленности (направление разъяснительных писем, проведение семинаров-совещаний,</a:t>
                      </a:r>
                      <a:r>
                        <a:rPr lang="ru-RU" sz="2000" baseline="0" dirty="0" smtClean="0">
                          <a:latin typeface="+mj-lt"/>
                        </a:rPr>
                        <a:t> в том числе с участием представителей прокуратуры Кировской области, индивидуальные консультации)</a:t>
                      </a:r>
                      <a:endParaRPr lang="ru-RU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171 мероприятие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93805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868363" y="1460500"/>
            <a:ext cx="9069387" cy="1123674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altLang="ru-RU" dirty="0" smtClean="0"/>
              <a:t>Основные направления работы в сфере профилактики коррупционных и иных правонарушений на государственной гражданской службе</a:t>
            </a:r>
          </a:p>
        </p:txBody>
      </p:sp>
      <p:grpSp>
        <p:nvGrpSpPr>
          <p:cNvPr id="4099" name="Группа 5"/>
          <p:cNvGrpSpPr>
            <a:grpSpLocks/>
          </p:cNvGrpSpPr>
          <p:nvPr/>
        </p:nvGrpSpPr>
        <p:grpSpPr bwMode="auto">
          <a:xfrm>
            <a:off x="933450" y="2844800"/>
            <a:ext cx="8207375" cy="4216400"/>
            <a:chOff x="933450" y="4337952"/>
            <a:chExt cx="8207374" cy="117612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933450" y="4470797"/>
              <a:ext cx="8207374" cy="226722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Полилиния 7"/>
            <p:cNvSpPr/>
            <p:nvPr/>
          </p:nvSpPr>
          <p:spPr>
            <a:xfrm>
              <a:off x="1324181" y="4337952"/>
              <a:ext cx="7814631" cy="265680"/>
            </a:xfrm>
            <a:custGeom>
              <a:avLst/>
              <a:gdLst>
                <a:gd name="connsiteX0" fmla="*/ 0 w 7814631"/>
                <a:gd name="connsiteY0" fmla="*/ 44281 h 265680"/>
                <a:gd name="connsiteX1" fmla="*/ 44281 w 7814631"/>
                <a:gd name="connsiteY1" fmla="*/ 0 h 265680"/>
                <a:gd name="connsiteX2" fmla="*/ 7770350 w 7814631"/>
                <a:gd name="connsiteY2" fmla="*/ 0 h 265680"/>
                <a:gd name="connsiteX3" fmla="*/ 7814631 w 7814631"/>
                <a:gd name="connsiteY3" fmla="*/ 44281 h 265680"/>
                <a:gd name="connsiteX4" fmla="*/ 7814631 w 7814631"/>
                <a:gd name="connsiteY4" fmla="*/ 221399 h 265680"/>
                <a:gd name="connsiteX5" fmla="*/ 7770350 w 7814631"/>
                <a:gd name="connsiteY5" fmla="*/ 265680 h 265680"/>
                <a:gd name="connsiteX6" fmla="*/ 44281 w 7814631"/>
                <a:gd name="connsiteY6" fmla="*/ 265680 h 265680"/>
                <a:gd name="connsiteX7" fmla="*/ 0 w 7814631"/>
                <a:gd name="connsiteY7" fmla="*/ 221399 h 265680"/>
                <a:gd name="connsiteX8" fmla="*/ 0 w 7814631"/>
                <a:gd name="connsiteY8" fmla="*/ 44281 h 26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814631" h="265680">
                  <a:moveTo>
                    <a:pt x="0" y="44281"/>
                  </a:moveTo>
                  <a:cubicBezTo>
                    <a:pt x="0" y="19825"/>
                    <a:pt x="19825" y="0"/>
                    <a:pt x="44281" y="0"/>
                  </a:cubicBezTo>
                  <a:lnTo>
                    <a:pt x="7770350" y="0"/>
                  </a:lnTo>
                  <a:cubicBezTo>
                    <a:pt x="7794806" y="0"/>
                    <a:pt x="7814631" y="19825"/>
                    <a:pt x="7814631" y="44281"/>
                  </a:cubicBezTo>
                  <a:lnTo>
                    <a:pt x="7814631" y="221399"/>
                  </a:lnTo>
                  <a:cubicBezTo>
                    <a:pt x="7814631" y="245855"/>
                    <a:pt x="7794806" y="265680"/>
                    <a:pt x="7770350" y="265680"/>
                  </a:cubicBezTo>
                  <a:lnTo>
                    <a:pt x="44281" y="265680"/>
                  </a:lnTo>
                  <a:cubicBezTo>
                    <a:pt x="19825" y="265680"/>
                    <a:pt x="0" y="245855"/>
                    <a:pt x="0" y="221399"/>
                  </a:cubicBezTo>
                  <a:lnTo>
                    <a:pt x="0" y="4428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30122" tIns="12969" rIns="230122" bIns="12969" spcCol="1270" anchor="ctr"/>
            <a:lstStyle/>
            <a:p>
              <a:pPr lvl="0" algn="just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800" dirty="0">
                  <a:solidFill>
                    <a:prstClr val="black"/>
                  </a:solidFill>
                  <a:latin typeface="Times New Roman"/>
                </a:rPr>
                <a:t>Представление государственными гражданскими служащими Кировской области сведений о доходах, расходах, об имуществе и обязательствах имущественного характера, проведение анализа и проверки указанных сведений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933450" y="4879073"/>
              <a:ext cx="8207374" cy="226722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Полилиния 9"/>
            <p:cNvSpPr/>
            <p:nvPr/>
          </p:nvSpPr>
          <p:spPr>
            <a:xfrm>
              <a:off x="1343818" y="4746192"/>
              <a:ext cx="7794994" cy="265680"/>
            </a:xfrm>
            <a:custGeom>
              <a:avLst/>
              <a:gdLst>
                <a:gd name="connsiteX0" fmla="*/ 0 w 5745162"/>
                <a:gd name="connsiteY0" fmla="*/ 44281 h 265680"/>
                <a:gd name="connsiteX1" fmla="*/ 44281 w 5745162"/>
                <a:gd name="connsiteY1" fmla="*/ 0 h 265680"/>
                <a:gd name="connsiteX2" fmla="*/ 5700881 w 5745162"/>
                <a:gd name="connsiteY2" fmla="*/ 0 h 265680"/>
                <a:gd name="connsiteX3" fmla="*/ 5745162 w 5745162"/>
                <a:gd name="connsiteY3" fmla="*/ 44281 h 265680"/>
                <a:gd name="connsiteX4" fmla="*/ 5745162 w 5745162"/>
                <a:gd name="connsiteY4" fmla="*/ 221399 h 265680"/>
                <a:gd name="connsiteX5" fmla="*/ 5700881 w 5745162"/>
                <a:gd name="connsiteY5" fmla="*/ 265680 h 265680"/>
                <a:gd name="connsiteX6" fmla="*/ 44281 w 5745162"/>
                <a:gd name="connsiteY6" fmla="*/ 265680 h 265680"/>
                <a:gd name="connsiteX7" fmla="*/ 0 w 5745162"/>
                <a:gd name="connsiteY7" fmla="*/ 221399 h 265680"/>
                <a:gd name="connsiteX8" fmla="*/ 0 w 5745162"/>
                <a:gd name="connsiteY8" fmla="*/ 44281 h 26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45162" h="265680">
                  <a:moveTo>
                    <a:pt x="0" y="44281"/>
                  </a:moveTo>
                  <a:cubicBezTo>
                    <a:pt x="0" y="19825"/>
                    <a:pt x="19825" y="0"/>
                    <a:pt x="44281" y="0"/>
                  </a:cubicBezTo>
                  <a:lnTo>
                    <a:pt x="5700881" y="0"/>
                  </a:lnTo>
                  <a:cubicBezTo>
                    <a:pt x="5725337" y="0"/>
                    <a:pt x="5745162" y="19825"/>
                    <a:pt x="5745162" y="44281"/>
                  </a:cubicBezTo>
                  <a:lnTo>
                    <a:pt x="5745162" y="221399"/>
                  </a:lnTo>
                  <a:cubicBezTo>
                    <a:pt x="5745162" y="245855"/>
                    <a:pt x="5725337" y="265680"/>
                    <a:pt x="5700881" y="265680"/>
                  </a:cubicBezTo>
                  <a:lnTo>
                    <a:pt x="44281" y="265680"/>
                  </a:lnTo>
                  <a:cubicBezTo>
                    <a:pt x="19825" y="265680"/>
                    <a:pt x="0" y="245855"/>
                    <a:pt x="0" y="221399"/>
                  </a:cubicBezTo>
                  <a:lnTo>
                    <a:pt x="0" y="4428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30122" tIns="12969" rIns="230122" bIns="12969" spcCol="1270" anchor="ctr"/>
            <a:lstStyle/>
            <a:p>
              <a:pPr algn="just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800" dirty="0" smtClean="0">
                  <a:latin typeface="+mj-lt"/>
                </a:rPr>
                <a:t>Обеспечение соблюдения служащими ограничений, запретов и требований, установленных в целях противодействия коррупции</a:t>
              </a:r>
              <a:endParaRPr lang="ru-RU" sz="1800" dirty="0">
                <a:latin typeface="+mj-lt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933450" y="5287350"/>
              <a:ext cx="8207374" cy="226722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1343818" y="5164982"/>
              <a:ext cx="7797006" cy="265680"/>
            </a:xfrm>
            <a:custGeom>
              <a:avLst/>
              <a:gdLst>
                <a:gd name="connsiteX0" fmla="*/ 0 w 5745162"/>
                <a:gd name="connsiteY0" fmla="*/ 44281 h 265680"/>
                <a:gd name="connsiteX1" fmla="*/ 44281 w 5745162"/>
                <a:gd name="connsiteY1" fmla="*/ 0 h 265680"/>
                <a:gd name="connsiteX2" fmla="*/ 5700881 w 5745162"/>
                <a:gd name="connsiteY2" fmla="*/ 0 h 265680"/>
                <a:gd name="connsiteX3" fmla="*/ 5745162 w 5745162"/>
                <a:gd name="connsiteY3" fmla="*/ 44281 h 265680"/>
                <a:gd name="connsiteX4" fmla="*/ 5745162 w 5745162"/>
                <a:gd name="connsiteY4" fmla="*/ 221399 h 265680"/>
                <a:gd name="connsiteX5" fmla="*/ 5700881 w 5745162"/>
                <a:gd name="connsiteY5" fmla="*/ 265680 h 265680"/>
                <a:gd name="connsiteX6" fmla="*/ 44281 w 5745162"/>
                <a:gd name="connsiteY6" fmla="*/ 265680 h 265680"/>
                <a:gd name="connsiteX7" fmla="*/ 0 w 5745162"/>
                <a:gd name="connsiteY7" fmla="*/ 221399 h 265680"/>
                <a:gd name="connsiteX8" fmla="*/ 0 w 5745162"/>
                <a:gd name="connsiteY8" fmla="*/ 44281 h 26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45162" h="265680">
                  <a:moveTo>
                    <a:pt x="0" y="44281"/>
                  </a:moveTo>
                  <a:cubicBezTo>
                    <a:pt x="0" y="19825"/>
                    <a:pt x="19825" y="0"/>
                    <a:pt x="44281" y="0"/>
                  </a:cubicBezTo>
                  <a:lnTo>
                    <a:pt x="5700881" y="0"/>
                  </a:lnTo>
                  <a:cubicBezTo>
                    <a:pt x="5725337" y="0"/>
                    <a:pt x="5745162" y="19825"/>
                    <a:pt x="5745162" y="44281"/>
                  </a:cubicBezTo>
                  <a:lnTo>
                    <a:pt x="5745162" y="221399"/>
                  </a:lnTo>
                  <a:cubicBezTo>
                    <a:pt x="5745162" y="245855"/>
                    <a:pt x="5725337" y="265680"/>
                    <a:pt x="5700881" y="265680"/>
                  </a:cubicBezTo>
                  <a:lnTo>
                    <a:pt x="44281" y="265680"/>
                  </a:lnTo>
                  <a:cubicBezTo>
                    <a:pt x="19825" y="265680"/>
                    <a:pt x="0" y="245855"/>
                    <a:pt x="0" y="221399"/>
                  </a:cubicBezTo>
                  <a:lnTo>
                    <a:pt x="0" y="4428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30122" tIns="12969" rIns="230122" bIns="12969" spcCol="1270" anchor="ctr"/>
            <a:lstStyle/>
            <a:p>
              <a:pPr algn="just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800" dirty="0" smtClean="0">
                  <a:latin typeface="+mj-lt"/>
                </a:rPr>
                <a:t>Обеспечение деятельности комиссий по соблюдению требований к служебному поведению государственных гражданских служащих и урегулированию конфликта интересов</a:t>
              </a:r>
              <a:endParaRPr lang="ru-RU" sz="1800" dirty="0">
                <a:latin typeface="+mj-lt"/>
              </a:endParaRPr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868363" y="1480930"/>
            <a:ext cx="9069387" cy="1083366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altLang="ru-RU" dirty="0" smtClean="0"/>
              <a:t>Основные направления работы в сфере профилактики коррупционных и иных правонарушений на государственной гражданской службе</a:t>
            </a:r>
          </a:p>
        </p:txBody>
      </p:sp>
      <p:grpSp>
        <p:nvGrpSpPr>
          <p:cNvPr id="5123" name="Группа 5"/>
          <p:cNvGrpSpPr>
            <a:grpSpLocks/>
          </p:cNvGrpSpPr>
          <p:nvPr/>
        </p:nvGrpSpPr>
        <p:grpSpPr bwMode="auto">
          <a:xfrm>
            <a:off x="931438" y="2844800"/>
            <a:ext cx="8207375" cy="4216400"/>
            <a:chOff x="933450" y="4337952"/>
            <a:chExt cx="8207374" cy="117612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933450" y="4470797"/>
              <a:ext cx="8207374" cy="226722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Полилиния 7"/>
            <p:cNvSpPr/>
            <p:nvPr/>
          </p:nvSpPr>
          <p:spPr>
            <a:xfrm>
              <a:off x="1324181" y="4337952"/>
              <a:ext cx="7814631" cy="265680"/>
            </a:xfrm>
            <a:custGeom>
              <a:avLst/>
              <a:gdLst>
                <a:gd name="connsiteX0" fmla="*/ 0 w 7814631"/>
                <a:gd name="connsiteY0" fmla="*/ 44281 h 265680"/>
                <a:gd name="connsiteX1" fmla="*/ 44281 w 7814631"/>
                <a:gd name="connsiteY1" fmla="*/ 0 h 265680"/>
                <a:gd name="connsiteX2" fmla="*/ 7770350 w 7814631"/>
                <a:gd name="connsiteY2" fmla="*/ 0 h 265680"/>
                <a:gd name="connsiteX3" fmla="*/ 7814631 w 7814631"/>
                <a:gd name="connsiteY3" fmla="*/ 44281 h 265680"/>
                <a:gd name="connsiteX4" fmla="*/ 7814631 w 7814631"/>
                <a:gd name="connsiteY4" fmla="*/ 221399 h 265680"/>
                <a:gd name="connsiteX5" fmla="*/ 7770350 w 7814631"/>
                <a:gd name="connsiteY5" fmla="*/ 265680 h 265680"/>
                <a:gd name="connsiteX6" fmla="*/ 44281 w 7814631"/>
                <a:gd name="connsiteY6" fmla="*/ 265680 h 265680"/>
                <a:gd name="connsiteX7" fmla="*/ 0 w 7814631"/>
                <a:gd name="connsiteY7" fmla="*/ 221399 h 265680"/>
                <a:gd name="connsiteX8" fmla="*/ 0 w 7814631"/>
                <a:gd name="connsiteY8" fmla="*/ 44281 h 26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814631" h="265680">
                  <a:moveTo>
                    <a:pt x="0" y="44281"/>
                  </a:moveTo>
                  <a:cubicBezTo>
                    <a:pt x="0" y="19825"/>
                    <a:pt x="19825" y="0"/>
                    <a:pt x="44281" y="0"/>
                  </a:cubicBezTo>
                  <a:lnTo>
                    <a:pt x="7770350" y="0"/>
                  </a:lnTo>
                  <a:cubicBezTo>
                    <a:pt x="7794806" y="0"/>
                    <a:pt x="7814631" y="19825"/>
                    <a:pt x="7814631" y="44281"/>
                  </a:cubicBezTo>
                  <a:lnTo>
                    <a:pt x="7814631" y="221399"/>
                  </a:lnTo>
                  <a:cubicBezTo>
                    <a:pt x="7814631" y="245855"/>
                    <a:pt x="7794806" y="265680"/>
                    <a:pt x="7770350" y="265680"/>
                  </a:cubicBezTo>
                  <a:lnTo>
                    <a:pt x="44281" y="265680"/>
                  </a:lnTo>
                  <a:cubicBezTo>
                    <a:pt x="19825" y="265680"/>
                    <a:pt x="0" y="245855"/>
                    <a:pt x="0" y="221399"/>
                  </a:cubicBezTo>
                  <a:lnTo>
                    <a:pt x="0" y="4428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30122" tIns="12969" rIns="230122" bIns="12969" spcCol="1270" anchor="ctr"/>
            <a:lstStyle/>
            <a:p>
              <a:pPr algn="just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800" dirty="0" smtClean="0">
                  <a:latin typeface="+mj-lt"/>
                </a:rPr>
                <a:t>Обеспечение деятельности комиссии по координации работы по противодействию коррупции в Кировской области</a:t>
              </a:r>
              <a:endParaRPr lang="ru-RU" sz="1800" dirty="0">
                <a:latin typeface="+mj-lt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933450" y="4879073"/>
              <a:ext cx="8207374" cy="226722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Полилиния 9"/>
            <p:cNvSpPr/>
            <p:nvPr/>
          </p:nvSpPr>
          <p:spPr>
            <a:xfrm>
              <a:off x="1343818" y="4746192"/>
              <a:ext cx="7794994" cy="265680"/>
            </a:xfrm>
            <a:custGeom>
              <a:avLst/>
              <a:gdLst>
                <a:gd name="connsiteX0" fmla="*/ 0 w 5745162"/>
                <a:gd name="connsiteY0" fmla="*/ 44281 h 265680"/>
                <a:gd name="connsiteX1" fmla="*/ 44281 w 5745162"/>
                <a:gd name="connsiteY1" fmla="*/ 0 h 265680"/>
                <a:gd name="connsiteX2" fmla="*/ 5700881 w 5745162"/>
                <a:gd name="connsiteY2" fmla="*/ 0 h 265680"/>
                <a:gd name="connsiteX3" fmla="*/ 5745162 w 5745162"/>
                <a:gd name="connsiteY3" fmla="*/ 44281 h 265680"/>
                <a:gd name="connsiteX4" fmla="*/ 5745162 w 5745162"/>
                <a:gd name="connsiteY4" fmla="*/ 221399 h 265680"/>
                <a:gd name="connsiteX5" fmla="*/ 5700881 w 5745162"/>
                <a:gd name="connsiteY5" fmla="*/ 265680 h 265680"/>
                <a:gd name="connsiteX6" fmla="*/ 44281 w 5745162"/>
                <a:gd name="connsiteY6" fmla="*/ 265680 h 265680"/>
                <a:gd name="connsiteX7" fmla="*/ 0 w 5745162"/>
                <a:gd name="connsiteY7" fmla="*/ 221399 h 265680"/>
                <a:gd name="connsiteX8" fmla="*/ 0 w 5745162"/>
                <a:gd name="connsiteY8" fmla="*/ 44281 h 26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45162" h="265680">
                  <a:moveTo>
                    <a:pt x="0" y="44281"/>
                  </a:moveTo>
                  <a:cubicBezTo>
                    <a:pt x="0" y="19825"/>
                    <a:pt x="19825" y="0"/>
                    <a:pt x="44281" y="0"/>
                  </a:cubicBezTo>
                  <a:lnTo>
                    <a:pt x="5700881" y="0"/>
                  </a:lnTo>
                  <a:cubicBezTo>
                    <a:pt x="5725337" y="0"/>
                    <a:pt x="5745162" y="19825"/>
                    <a:pt x="5745162" y="44281"/>
                  </a:cubicBezTo>
                  <a:lnTo>
                    <a:pt x="5745162" y="221399"/>
                  </a:lnTo>
                  <a:cubicBezTo>
                    <a:pt x="5745162" y="245855"/>
                    <a:pt x="5725337" y="265680"/>
                    <a:pt x="5700881" y="265680"/>
                  </a:cubicBezTo>
                  <a:lnTo>
                    <a:pt x="44281" y="265680"/>
                  </a:lnTo>
                  <a:cubicBezTo>
                    <a:pt x="19825" y="265680"/>
                    <a:pt x="0" y="245855"/>
                    <a:pt x="0" y="221399"/>
                  </a:cubicBezTo>
                  <a:lnTo>
                    <a:pt x="0" y="4428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30122" tIns="12969" rIns="230122" bIns="12969" spcCol="1270" anchor="ctr"/>
            <a:lstStyle/>
            <a:p>
              <a:pPr algn="just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800" dirty="0" smtClean="0">
                  <a:latin typeface="+mj-lt"/>
                </a:rPr>
                <a:t>Реализация поручений, содержащихся в Национальном плане противодействия коррупции на соответствующий период</a:t>
              </a:r>
              <a:endParaRPr lang="ru-RU" sz="1800" dirty="0">
                <a:latin typeface="+mj-lt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933450" y="5287350"/>
              <a:ext cx="8207374" cy="226722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1343818" y="5164982"/>
              <a:ext cx="7797006" cy="265680"/>
            </a:xfrm>
            <a:custGeom>
              <a:avLst/>
              <a:gdLst>
                <a:gd name="connsiteX0" fmla="*/ 0 w 5745162"/>
                <a:gd name="connsiteY0" fmla="*/ 44281 h 265680"/>
                <a:gd name="connsiteX1" fmla="*/ 44281 w 5745162"/>
                <a:gd name="connsiteY1" fmla="*/ 0 h 265680"/>
                <a:gd name="connsiteX2" fmla="*/ 5700881 w 5745162"/>
                <a:gd name="connsiteY2" fmla="*/ 0 h 265680"/>
                <a:gd name="connsiteX3" fmla="*/ 5745162 w 5745162"/>
                <a:gd name="connsiteY3" fmla="*/ 44281 h 265680"/>
                <a:gd name="connsiteX4" fmla="*/ 5745162 w 5745162"/>
                <a:gd name="connsiteY4" fmla="*/ 221399 h 265680"/>
                <a:gd name="connsiteX5" fmla="*/ 5700881 w 5745162"/>
                <a:gd name="connsiteY5" fmla="*/ 265680 h 265680"/>
                <a:gd name="connsiteX6" fmla="*/ 44281 w 5745162"/>
                <a:gd name="connsiteY6" fmla="*/ 265680 h 265680"/>
                <a:gd name="connsiteX7" fmla="*/ 0 w 5745162"/>
                <a:gd name="connsiteY7" fmla="*/ 221399 h 265680"/>
                <a:gd name="connsiteX8" fmla="*/ 0 w 5745162"/>
                <a:gd name="connsiteY8" fmla="*/ 44281 h 26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45162" h="265680">
                  <a:moveTo>
                    <a:pt x="0" y="44281"/>
                  </a:moveTo>
                  <a:cubicBezTo>
                    <a:pt x="0" y="19825"/>
                    <a:pt x="19825" y="0"/>
                    <a:pt x="44281" y="0"/>
                  </a:cubicBezTo>
                  <a:lnTo>
                    <a:pt x="5700881" y="0"/>
                  </a:lnTo>
                  <a:cubicBezTo>
                    <a:pt x="5725337" y="0"/>
                    <a:pt x="5745162" y="19825"/>
                    <a:pt x="5745162" y="44281"/>
                  </a:cubicBezTo>
                  <a:lnTo>
                    <a:pt x="5745162" y="221399"/>
                  </a:lnTo>
                  <a:cubicBezTo>
                    <a:pt x="5745162" y="245855"/>
                    <a:pt x="5725337" y="265680"/>
                    <a:pt x="5700881" y="265680"/>
                  </a:cubicBezTo>
                  <a:lnTo>
                    <a:pt x="44281" y="265680"/>
                  </a:lnTo>
                  <a:cubicBezTo>
                    <a:pt x="19825" y="265680"/>
                    <a:pt x="0" y="245855"/>
                    <a:pt x="0" y="221399"/>
                  </a:cubicBezTo>
                  <a:lnTo>
                    <a:pt x="0" y="4428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30122" tIns="12969" rIns="230122" bIns="12969" spcCol="1270" anchor="ctr"/>
            <a:lstStyle/>
            <a:p>
              <a:pPr algn="just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800" dirty="0" smtClean="0">
                  <a:latin typeface="+mj-lt"/>
                </a:rPr>
                <a:t>Организация правового и антикоррупционного просвещения служащих, оказание консультативной помощи</a:t>
              </a:r>
              <a:endParaRPr lang="ru-RU" sz="1800" dirty="0">
                <a:latin typeface="+mj-lt"/>
              </a:endParaRPr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868363" y="1490871"/>
            <a:ext cx="9069387" cy="695738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altLang="ru-RU" dirty="0" smtClean="0"/>
              <a:t>Представление сведений о доходах, расходах, об имуществе и обязательствах имущественного характера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1"/>
          </p:nvPr>
        </p:nvSpPr>
        <p:spPr>
          <a:xfrm>
            <a:off x="5307497" y="3041375"/>
            <a:ext cx="4462668" cy="3240155"/>
          </a:xfrm>
        </p:spPr>
        <p:txBody>
          <a:bodyPr/>
          <a:lstStyle/>
          <a:p>
            <a:pPr marL="106363" indent="0">
              <a:buNone/>
            </a:pPr>
            <a:r>
              <a:rPr lang="ru-RU" sz="1800" dirty="0" smtClean="0">
                <a:latin typeface="+mj-lt"/>
              </a:rPr>
              <a:t>Увеличение количества служащих, представляющих сведения о доходах, связано с проведением ежегодной оценки коррупционных рисков и внесением изменений в перечни должностей государственной гражданской службы Кировской области, осуществление полномочий по которым влечет за собой обязанность представлять сведения о доходах, расходах, об имуществе и обязательствах имущественного характера, утвержденные во всех органах государственной власти Кировской области</a:t>
            </a:r>
            <a:endParaRPr lang="ru-RU" sz="1800" dirty="0">
              <a:latin typeface="+mj-lt"/>
            </a:endParaRPr>
          </a:p>
        </p:txBody>
      </p:sp>
      <p:graphicFrame>
        <p:nvGraphicFramePr>
          <p:cNvPr id="2" name="Объект 4"/>
          <p:cNvGraphicFramePr>
            <a:graphicFrameLocks noGrp="1"/>
          </p:cNvGraphicFramePr>
          <p:nvPr>
            <p:ph type="chart" sz="half" idx="2"/>
            <p:extLst>
              <p:ext uri="{D42A27DB-BD31-4B8C-83A1-F6EECF244321}">
                <p14:modId xmlns:p14="http://schemas.microsoft.com/office/powerpoint/2010/main" val="1882106197"/>
              </p:ext>
            </p:extLst>
          </p:nvPr>
        </p:nvGraphicFramePr>
        <p:xfrm>
          <a:off x="278296" y="2320098"/>
          <a:ext cx="4608581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9932008"/>
              </p:ext>
            </p:extLst>
          </p:nvPr>
        </p:nvGraphicFramePr>
        <p:xfrm>
          <a:off x="1111250" y="1041400"/>
          <a:ext cx="866775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8782533" cy="382588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sz="1800" dirty="0" smtClean="0"/>
              <a:t>Контроль соблюдения служащими установленного порядка получения подарка</a:t>
            </a:r>
            <a:endParaRPr lang="ru-RU" sz="1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5323111"/>
              </p:ext>
            </p:extLst>
          </p:nvPr>
        </p:nvGraphicFramePr>
        <p:xfrm>
          <a:off x="933450" y="2683565"/>
          <a:ext cx="8207375" cy="4333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62469" y="2039423"/>
            <a:ext cx="4253947" cy="413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+mj-lt"/>
              </a:rPr>
              <a:t>В </a:t>
            </a: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I </a:t>
            </a:r>
            <a:r>
              <a:rPr lang="ru-RU" sz="2400" dirty="0" smtClean="0">
                <a:solidFill>
                  <a:schemeClr val="tx1"/>
                </a:solidFill>
                <a:latin typeface="+mj-lt"/>
              </a:rPr>
              <a:t>квартале 201</a:t>
            </a: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7</a:t>
            </a:r>
            <a:r>
              <a:rPr lang="ru-RU" sz="2400" dirty="0" smtClean="0">
                <a:solidFill>
                  <a:schemeClr val="tx1"/>
                </a:solidFill>
                <a:latin typeface="+mj-lt"/>
              </a:rPr>
              <a:t> года</a:t>
            </a:r>
            <a:endParaRPr lang="ru-RU" sz="24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76206724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441174"/>
            <a:ext cx="9069387" cy="685800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dirty="0" smtClean="0"/>
              <a:t>Работа по предотвращению и (или) урегулированию конфликта интересов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9137341"/>
              </p:ext>
            </p:extLst>
          </p:nvPr>
        </p:nvGraphicFramePr>
        <p:xfrm>
          <a:off x="933450" y="2146852"/>
          <a:ext cx="8777080" cy="5009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1241038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8130" y="884583"/>
            <a:ext cx="7639258" cy="894520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dirty="0" smtClean="0"/>
              <a:t>Уведомления служащих о выполнении </a:t>
            </a:r>
            <a:br>
              <a:rPr lang="ru-RU" dirty="0" smtClean="0"/>
            </a:br>
            <a:r>
              <a:rPr lang="ru-RU" dirty="0" smtClean="0"/>
              <a:t>иной оплачиваемой работы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3937966" cy="464516"/>
          </a:xfrm>
        </p:spPr>
        <p:txBody>
          <a:bodyPr/>
          <a:lstStyle/>
          <a:p>
            <a:pPr algn="ctr"/>
            <a:r>
              <a:rPr lang="ru-RU" dirty="0" smtClean="0">
                <a:latin typeface="+mj-lt"/>
              </a:rPr>
              <a:t>Правовые основания</a:t>
            </a:r>
            <a:endParaRPr lang="ru-RU" dirty="0">
              <a:latin typeface="+mj-lt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3719305" cy="4192517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ru-RU" sz="1600" dirty="0" smtClean="0">
                <a:latin typeface="+mj-lt"/>
              </a:rPr>
              <a:t>Часть 2 статьи 14 Федерального закона от 27.07.2004 № 79-ФЗ «О государственной гражданской службе Российской Федерации»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600" dirty="0" smtClean="0">
                <a:latin typeface="+mj-lt"/>
              </a:rPr>
              <a:t>Распоряжение администрации Правительства Кировской области </a:t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>от 06.12.2012 № 150 «</a:t>
            </a:r>
            <a:r>
              <a:rPr lang="ru-RU" sz="1600" dirty="0">
                <a:latin typeface="+mj-lt"/>
              </a:rPr>
              <a:t>О Порядке предварительного уведомления </a:t>
            </a:r>
            <a:r>
              <a:rPr lang="ru-RU" sz="1600" dirty="0" smtClean="0">
                <a:latin typeface="+mj-lt"/>
              </a:rPr>
              <a:t>государственными </a:t>
            </a:r>
            <a:r>
              <a:rPr lang="ru-RU" sz="1600" dirty="0">
                <a:latin typeface="+mj-lt"/>
              </a:rPr>
              <a:t>гражданскими служащими </a:t>
            </a:r>
            <a:r>
              <a:rPr lang="ru-RU" sz="1600" dirty="0" smtClean="0">
                <a:latin typeface="+mj-lt"/>
              </a:rPr>
              <a:t>администрации </a:t>
            </a:r>
            <a:r>
              <a:rPr lang="ru-RU" sz="1600" dirty="0">
                <a:latin typeface="+mj-lt"/>
              </a:rPr>
              <a:t>Правительства Кировской области </a:t>
            </a:r>
            <a:r>
              <a:rPr lang="ru-RU" sz="1600" dirty="0" smtClean="0">
                <a:latin typeface="+mj-lt"/>
              </a:rPr>
              <a:t>представителя </a:t>
            </a:r>
            <a:r>
              <a:rPr lang="ru-RU" sz="1600" dirty="0">
                <a:latin typeface="+mj-lt"/>
              </a:rPr>
              <a:t>нанимателя о выполнении иной </a:t>
            </a:r>
            <a:r>
              <a:rPr lang="ru-RU" sz="1600" dirty="0" smtClean="0">
                <a:latin typeface="+mj-lt"/>
              </a:rPr>
              <a:t>оплачиваемой </a:t>
            </a:r>
            <a:r>
              <a:rPr lang="ru-RU" sz="1600" dirty="0">
                <a:latin typeface="+mj-lt"/>
              </a:rPr>
              <a:t>работы, не влекущей за собой </a:t>
            </a:r>
            <a:r>
              <a:rPr lang="ru-RU" sz="1600" dirty="0" smtClean="0">
                <a:latin typeface="+mj-lt"/>
              </a:rPr>
              <a:t>конфликта интересов»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600" dirty="0" smtClean="0">
                <a:latin typeface="+mj-lt"/>
              </a:rPr>
              <a:t>Соответствующие правовые акты государственных органов Кировской области</a:t>
            </a:r>
            <a:endParaRPr lang="ru-RU" sz="1600" dirty="0">
              <a:latin typeface="+mj-lt"/>
            </a:endParaRPr>
          </a:p>
          <a:p>
            <a:pPr marL="106363" indent="0">
              <a:buNone/>
            </a:pP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454577"/>
          </a:xfrm>
        </p:spPr>
        <p:txBody>
          <a:bodyPr/>
          <a:lstStyle/>
          <a:p>
            <a:pPr algn="ctr"/>
            <a:r>
              <a:rPr lang="ru-RU" dirty="0" smtClean="0">
                <a:latin typeface="+mj-lt"/>
              </a:rPr>
              <a:t>Статистика</a:t>
            </a:r>
            <a:endParaRPr lang="ru-RU" dirty="0">
              <a:latin typeface="+mj-lt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060920086"/>
              </p:ext>
            </p:extLst>
          </p:nvPr>
        </p:nvGraphicFramePr>
        <p:xfrm>
          <a:off x="4104861" y="2397125"/>
          <a:ext cx="5623929" cy="2666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46"/>
                <a:gridCol w="1289226"/>
                <a:gridCol w="3048857"/>
              </a:tblGrid>
              <a:tr h="86145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Отчетный период</a:t>
                      </a:r>
                      <a:endParaRPr lang="ru-RU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Количество поступивших уведомлений</a:t>
                      </a:r>
                      <a:endParaRPr lang="ru-RU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Доля уведомлений, рассмотренных</a:t>
                      </a:r>
                      <a:r>
                        <a:rPr lang="ru-RU" sz="1200" baseline="0" dirty="0" smtClean="0">
                          <a:latin typeface="+mj-lt"/>
                        </a:rPr>
                        <a:t> на заседаниях комиссий по соблюдению требований к служебному поведению и урегулированию конфликта интересов</a:t>
                      </a:r>
                      <a:endParaRPr lang="ru-RU" sz="1200" dirty="0">
                        <a:latin typeface="+mj-lt"/>
                      </a:endParaRPr>
                    </a:p>
                  </a:txBody>
                  <a:tcPr/>
                </a:tc>
              </a:tr>
              <a:tr h="38818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2014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100 %</a:t>
                      </a:r>
                      <a:endParaRPr lang="ru-RU" dirty="0"/>
                    </a:p>
                  </a:txBody>
                  <a:tcPr/>
                </a:tc>
              </a:tr>
              <a:tr h="38818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2015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100 %</a:t>
                      </a:r>
                      <a:endParaRPr lang="ru-RU" dirty="0"/>
                    </a:p>
                  </a:txBody>
                  <a:tcPr/>
                </a:tc>
              </a:tr>
              <a:tr h="38818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2016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100 %</a:t>
                      </a:r>
                      <a:endParaRPr lang="ru-RU" dirty="0"/>
                    </a:p>
                  </a:txBody>
                  <a:tcPr/>
                </a:tc>
              </a:tr>
              <a:tr h="388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квартал 2017 года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100%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622090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868363" y="1500809"/>
            <a:ext cx="9069387" cy="755373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altLang="ru-RU" dirty="0" smtClean="0"/>
              <a:t>Уведомления служащих о склонении к совершению коррупционных правонарушений</a:t>
            </a:r>
          </a:p>
        </p:txBody>
      </p:sp>
      <p:graphicFrame>
        <p:nvGraphicFramePr>
          <p:cNvPr id="2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7056400"/>
              </p:ext>
            </p:extLst>
          </p:nvPr>
        </p:nvGraphicFramePr>
        <p:xfrm>
          <a:off x="1641061" y="2339975"/>
          <a:ext cx="7422322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StarSymbol" pitchFamily="2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StarSymbol" pitchFamily="2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23719</TotalTime>
  <Words>1012</Words>
  <Application>Microsoft Office PowerPoint</Application>
  <PresentationFormat>Произвольный</PresentationFormat>
  <Paragraphs>146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StarSymbol</vt:lpstr>
      <vt:lpstr>Times New Roman</vt:lpstr>
      <vt:lpstr>Wingdings</vt:lpstr>
      <vt:lpstr>Оформление по умолчанию</vt:lpstr>
      <vt:lpstr>      </vt:lpstr>
      <vt:lpstr>Основные направления работы в сфере профилактики коррупционных и иных правонарушений на государственной гражданской службе</vt:lpstr>
      <vt:lpstr>Основные направления работы в сфере профилактики коррупционных и иных правонарушений на государственной гражданской службе</vt:lpstr>
      <vt:lpstr>Представление сведений о доходах, расходах, об имуществе и обязательствах имущественного характера</vt:lpstr>
      <vt:lpstr>Презентация PowerPoint</vt:lpstr>
      <vt:lpstr>Контроль соблюдения служащими установленного порядка получения подарка</vt:lpstr>
      <vt:lpstr>Работа по предотвращению и (или) урегулированию конфликта интересов</vt:lpstr>
      <vt:lpstr>Уведомления служащих о выполнении  иной оплачиваемой работы</vt:lpstr>
      <vt:lpstr>Уведомления служащих о склонении к совершению коррупционных правонарушений</vt:lpstr>
      <vt:lpstr>Привлечение служащих к юридической ответственности за совершение коррупционных правонарушений</vt:lpstr>
      <vt:lpstr> </vt:lpstr>
      <vt:lpstr>Анализ соблюдения ограничений гражданами при заключении трудового договора после увольнения с гражданской службы</vt:lpstr>
      <vt:lpstr>Обеспечение деятельности комиссий по соблюдению требований к служебному поведению и урегулированию конфликта интересов/комиссии по координации работы по противодействию коррупции в Кировской области</vt:lpstr>
      <vt:lpstr>Обеспечение деятельности комиссии по координации работы по противодействию коррупции в Кировской области</vt:lpstr>
      <vt:lpstr>Организация правового и антикоррупционного просвещения служащих,  оказание консультативной помощи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Малый бизнес  Кировской области: приглашение к сотрудничеству  Шаров Сергей Иванович  начальник управления  развития народных промыслов и ремесел  23 марта 2006 г. г. Киров</dc:title>
  <dc:creator>Евгения Э. Пшеничникова</dc:creator>
  <cp:lastModifiedBy>Михаил В. Тигин</cp:lastModifiedBy>
  <cp:revision>979</cp:revision>
  <cp:lastPrinted>2017-06-14T13:29:57Z</cp:lastPrinted>
  <dcterms:modified xsi:type="dcterms:W3CDTF">2017-06-14T13:31:35Z</dcterms:modified>
</cp:coreProperties>
</file>