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608" r:id="rId2"/>
    <p:sldId id="876" r:id="rId3"/>
    <p:sldId id="878" r:id="rId4"/>
    <p:sldId id="905" r:id="rId5"/>
    <p:sldId id="879" r:id="rId6"/>
    <p:sldId id="880" r:id="rId7"/>
    <p:sldId id="881" r:id="rId8"/>
    <p:sldId id="882" r:id="rId9"/>
    <p:sldId id="883" r:id="rId10"/>
    <p:sldId id="904" r:id="rId11"/>
    <p:sldId id="885" r:id="rId12"/>
    <p:sldId id="886" r:id="rId13"/>
    <p:sldId id="887" r:id="rId14"/>
    <p:sldId id="888" r:id="rId15"/>
    <p:sldId id="889" r:id="rId16"/>
    <p:sldId id="894" r:id="rId17"/>
    <p:sldId id="895" r:id="rId18"/>
    <p:sldId id="896" r:id="rId19"/>
    <p:sldId id="890" r:id="rId20"/>
    <p:sldId id="899" r:id="rId21"/>
    <p:sldId id="898" r:id="rId22"/>
    <p:sldId id="902" r:id="rId23"/>
    <p:sldId id="903" r:id="rId24"/>
    <p:sldId id="817" r:id="rId25"/>
  </p:sldIdLst>
  <p:sldSz cx="10080625" cy="7559675"/>
  <p:notesSz cx="6797675" cy="9928225"/>
  <p:defaultTextStyle>
    <a:defPPr>
      <a:defRPr lang="en-GB"/>
    </a:defPPr>
    <a:lvl1pPr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1pPr>
    <a:lvl2pPr marL="4302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2pPr>
    <a:lvl3pPr marL="6461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3pPr>
    <a:lvl4pPr marL="862013" indent="-214313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4pPr>
    <a:lvl5pPr marL="10779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676">
          <p15:clr>
            <a:srgbClr val="A4A3A4"/>
          </p15:clr>
        </p15:guide>
        <p15:guide id="2" pos="19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EECE6"/>
    <a:srgbClr val="FF9966"/>
    <a:srgbClr val="FFFFCC"/>
    <a:srgbClr val="0F2AB1"/>
    <a:srgbClr val="0033CC"/>
    <a:srgbClr val="E7EEFD"/>
    <a:srgbClr val="CCFFCC"/>
    <a:srgbClr val="007033"/>
    <a:srgbClr val="005828"/>
    <a:srgbClr val="FDCC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05" autoAdjust="0"/>
    <p:restoredTop sz="99657" autoAdjust="0"/>
  </p:normalViewPr>
  <p:slideViewPr>
    <p:cSldViewPr snapToGrid="0">
      <p:cViewPr>
        <p:scale>
          <a:sx n="100" d="100"/>
          <a:sy n="100" d="100"/>
        </p:scale>
        <p:origin x="-2310" y="-22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40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9" d="100"/>
          <a:sy n="119" d="100"/>
        </p:scale>
        <p:origin x="-2022" y="-102"/>
      </p:cViewPr>
      <p:guideLst>
        <p:guide orient="horz" pos="2676"/>
        <p:guide pos="1942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6388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195" y="2"/>
            <a:ext cx="2946388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30"/>
            <a:ext cx="2946388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195" y="9429730"/>
            <a:ext cx="2946388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B9A9D11C-A302-4240-9574-AC2E84E81D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64365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1"/>
          <p:cNvSpPr>
            <a:spLocks noChangeArrowheads="1"/>
          </p:cNvSpPr>
          <p:nvPr/>
        </p:nvSpPr>
        <p:spPr bwMode="auto">
          <a:xfrm>
            <a:off x="0" y="1"/>
            <a:ext cx="6797675" cy="992822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436" tIns="41717" rIns="83436" bIns="41717" anchor="ctr"/>
          <a:lstStyle>
            <a:lvl1pPr defTabSz="411163"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defTabSz="411163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defTabSz="411163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defTabSz="411163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defTabSz="411163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15351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19923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24495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29067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>
              <a:defRPr/>
            </a:pPr>
            <a:fld id="{91A6E84E-96CE-4D3F-9935-465D1725CC85}" type="slidenum">
              <a:rPr lang="en-GB" altLang="ru-RU" sz="1300" smtClean="0">
                <a:solidFill>
                  <a:srgbClr val="000000"/>
                </a:solidFill>
                <a:latin typeface="Times New Roman" pitchFamily="18" charset="0"/>
              </a:rPr>
              <a:pPr algn="ctr" eaLnBrk="1">
                <a:defRPr/>
              </a:pPr>
              <a:t>‹#›</a:t>
            </a:fld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5650"/>
            <a:ext cx="4959350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79767" y="4716023"/>
            <a:ext cx="5434862" cy="446329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7481" cy="4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49102" y="0"/>
            <a:ext cx="2945295" cy="4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432045"/>
            <a:ext cx="2947481" cy="493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5744145" y="282871"/>
            <a:ext cx="797798" cy="4961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60D2344-8280-4BA3-A281-698241AEDE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1179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260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82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1554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1554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711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154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4442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28848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0800" y="1612900"/>
            <a:ext cx="2266950" cy="5051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363" y="1612900"/>
            <a:ext cx="6650037" cy="5051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02413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13338" y="2339975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113338" y="4578350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448983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997879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3730122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7841894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68363" y="1612900"/>
            <a:ext cx="9069387" cy="5051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971722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42365520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71540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8026817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6833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06852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331071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73509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669107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903786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07903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1612900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2339975"/>
            <a:ext cx="82073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Text Box 10"/>
          <p:cNvSpPr txBox="1">
            <a:spLocks noChangeArrowheads="1"/>
          </p:cNvSpPr>
          <p:nvPr/>
        </p:nvSpPr>
        <p:spPr bwMode="auto">
          <a:xfrm>
            <a:off x="5562600" y="457200"/>
            <a:ext cx="228600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5pPr>
      <a:lvl6pPr marL="15367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6pPr>
      <a:lvl7pPr marL="19939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7pPr>
      <a:lvl8pPr marL="24511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8pPr>
      <a:lvl9pPr marL="29083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9pPr>
    </p:titleStyle>
    <p:bodyStyle>
      <a:lvl1pPr marL="430213" indent="-32385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pitchFamily="2" charset="0"/>
        <a:buChar char="●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pitchFamily="2" charset="0"/>
        <a:buChar char="–"/>
        <a:defRPr sz="2400">
          <a:solidFill>
            <a:srgbClr val="000000"/>
          </a:solidFill>
          <a:latin typeface="+mn-lt"/>
        </a:defRPr>
      </a:lvl2pPr>
      <a:lvl3pPr marL="12938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pitchFamily="2" charset="0"/>
        <a:buChar char="●"/>
        <a:defRPr sz="2000">
          <a:solidFill>
            <a:srgbClr val="000000"/>
          </a:solidFill>
          <a:latin typeface="+mn-lt"/>
        </a:defRPr>
      </a:lvl3pPr>
      <a:lvl4pPr marL="1725613" indent="-214313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pitchFamily="2" charset="0"/>
        <a:buChar char="–"/>
        <a:defRPr sz="1600">
          <a:solidFill>
            <a:srgbClr val="000000"/>
          </a:solidFill>
          <a:latin typeface="+mn-lt"/>
        </a:defRPr>
      </a:lvl4pPr>
      <a:lvl5pPr marL="21574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5pPr>
      <a:lvl6pPr marL="26146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6pPr>
      <a:lvl7pPr marL="30718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7pPr>
      <a:lvl8pPr marL="35290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8pPr>
      <a:lvl9pPr marL="39862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rovreg.ru/power/korrup/OIV.php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emf"/><Relationship Id="rId4" Type="http://schemas.openxmlformats.org/officeDocument/2006/relationships/hyperlink" Target="https://www.kirovreg.ru/power/korrup/MSU_metod.php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9275763" y="376238"/>
            <a:ext cx="3048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spcBef>
                <a:spcPct val="50000"/>
              </a:spcBef>
            </a:pPr>
            <a:endParaRPr lang="ru-RU" altLang="ru-RU" sz="18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941388" y="1616075"/>
            <a:ext cx="9069387" cy="382588"/>
          </a:xfrm>
        </p:spPr>
        <p:txBody>
          <a:bodyPr/>
          <a:lstStyle/>
          <a:p>
            <a:pPr algn="ctr"/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endParaRPr lang="ru-RU" altLang="ru-RU" sz="2800" i="1" dirty="0" smtClean="0"/>
          </a:p>
        </p:txBody>
      </p:sp>
      <p:sp>
        <p:nvSpPr>
          <p:cNvPr id="2063" name="Freeform 15"/>
          <p:cNvSpPr>
            <a:spLocks/>
          </p:cNvSpPr>
          <p:nvPr/>
        </p:nvSpPr>
        <p:spPr bwMode="auto">
          <a:xfrm>
            <a:off x="2582862" y="1146673"/>
            <a:ext cx="4670425" cy="5561012"/>
          </a:xfrm>
          <a:custGeom>
            <a:avLst/>
            <a:gdLst>
              <a:gd name="T0" fmla="*/ 690 w 4247"/>
              <a:gd name="T1" fmla="*/ 9 h 5262"/>
              <a:gd name="T2" fmla="*/ 1107 w 4247"/>
              <a:gd name="T3" fmla="*/ 227 h 5262"/>
              <a:gd name="T4" fmla="*/ 1207 w 4247"/>
              <a:gd name="T5" fmla="*/ 627 h 5262"/>
              <a:gd name="T6" fmla="*/ 1234 w 4247"/>
              <a:gd name="T7" fmla="*/ 891 h 5262"/>
              <a:gd name="T8" fmla="*/ 1225 w 4247"/>
              <a:gd name="T9" fmla="*/ 1336 h 5262"/>
              <a:gd name="T10" fmla="*/ 1516 w 4247"/>
              <a:gd name="T11" fmla="*/ 1600 h 5262"/>
              <a:gd name="T12" fmla="*/ 1806 w 4247"/>
              <a:gd name="T13" fmla="*/ 1827 h 5262"/>
              <a:gd name="T14" fmla="*/ 1978 w 4247"/>
              <a:gd name="T15" fmla="*/ 1909 h 5262"/>
              <a:gd name="T16" fmla="*/ 1951 w 4247"/>
              <a:gd name="T17" fmla="*/ 1518 h 5262"/>
              <a:gd name="T18" fmla="*/ 2115 w 4247"/>
              <a:gd name="T19" fmla="*/ 1363 h 5262"/>
              <a:gd name="T20" fmla="*/ 2559 w 4247"/>
              <a:gd name="T21" fmla="*/ 1100 h 5262"/>
              <a:gd name="T22" fmla="*/ 2886 w 4247"/>
              <a:gd name="T23" fmla="*/ 1181 h 5262"/>
              <a:gd name="T24" fmla="*/ 3113 w 4247"/>
              <a:gd name="T25" fmla="*/ 745 h 5262"/>
              <a:gd name="T26" fmla="*/ 3676 w 4247"/>
              <a:gd name="T27" fmla="*/ 900 h 5262"/>
              <a:gd name="T28" fmla="*/ 4030 w 4247"/>
              <a:gd name="T29" fmla="*/ 1181 h 5262"/>
              <a:gd name="T30" fmla="*/ 3884 w 4247"/>
              <a:gd name="T31" fmla="*/ 1500 h 5262"/>
              <a:gd name="T32" fmla="*/ 3930 w 4247"/>
              <a:gd name="T33" fmla="*/ 1990 h 5262"/>
              <a:gd name="T34" fmla="*/ 4211 w 4247"/>
              <a:gd name="T35" fmla="*/ 2099 h 5262"/>
              <a:gd name="T36" fmla="*/ 4229 w 4247"/>
              <a:gd name="T37" fmla="*/ 2436 h 5262"/>
              <a:gd name="T38" fmla="*/ 4066 w 4247"/>
              <a:gd name="T39" fmla="*/ 2736 h 5262"/>
              <a:gd name="T40" fmla="*/ 3812 w 4247"/>
              <a:gd name="T41" fmla="*/ 2763 h 5262"/>
              <a:gd name="T42" fmla="*/ 3694 w 4247"/>
              <a:gd name="T43" fmla="*/ 2717 h 5262"/>
              <a:gd name="T44" fmla="*/ 3340 w 4247"/>
              <a:gd name="T45" fmla="*/ 2781 h 5262"/>
              <a:gd name="T46" fmla="*/ 3031 w 4247"/>
              <a:gd name="T47" fmla="*/ 2908 h 5262"/>
              <a:gd name="T48" fmla="*/ 3122 w 4247"/>
              <a:gd name="T49" fmla="*/ 3235 h 5262"/>
              <a:gd name="T50" fmla="*/ 3167 w 4247"/>
              <a:gd name="T51" fmla="*/ 3508 h 5262"/>
              <a:gd name="T52" fmla="*/ 3022 w 4247"/>
              <a:gd name="T53" fmla="*/ 3763 h 5262"/>
              <a:gd name="T54" fmla="*/ 2732 w 4247"/>
              <a:gd name="T55" fmla="*/ 3872 h 5262"/>
              <a:gd name="T56" fmla="*/ 2759 w 4247"/>
              <a:gd name="T57" fmla="*/ 4244 h 5262"/>
              <a:gd name="T58" fmla="*/ 2868 w 4247"/>
              <a:gd name="T59" fmla="*/ 4335 h 5262"/>
              <a:gd name="T60" fmla="*/ 2813 w 4247"/>
              <a:gd name="T61" fmla="*/ 4653 h 5262"/>
              <a:gd name="T62" fmla="*/ 2741 w 4247"/>
              <a:gd name="T63" fmla="*/ 4917 h 5262"/>
              <a:gd name="T64" fmla="*/ 2886 w 4247"/>
              <a:gd name="T65" fmla="*/ 5144 h 5262"/>
              <a:gd name="T66" fmla="*/ 2668 w 4247"/>
              <a:gd name="T67" fmla="*/ 5208 h 5262"/>
              <a:gd name="T68" fmla="*/ 2559 w 4247"/>
              <a:gd name="T69" fmla="*/ 4935 h 5262"/>
              <a:gd name="T70" fmla="*/ 2387 w 4247"/>
              <a:gd name="T71" fmla="*/ 4890 h 5262"/>
              <a:gd name="T72" fmla="*/ 2169 w 4247"/>
              <a:gd name="T73" fmla="*/ 4681 h 5262"/>
              <a:gd name="T74" fmla="*/ 1933 w 4247"/>
              <a:gd name="T75" fmla="*/ 4408 h 5262"/>
              <a:gd name="T76" fmla="*/ 1697 w 4247"/>
              <a:gd name="T77" fmla="*/ 4290 h 5262"/>
              <a:gd name="T78" fmla="*/ 1507 w 4247"/>
              <a:gd name="T79" fmla="*/ 4099 h 5262"/>
              <a:gd name="T80" fmla="*/ 1470 w 4247"/>
              <a:gd name="T81" fmla="*/ 4144 h 5262"/>
              <a:gd name="T82" fmla="*/ 1144 w 4247"/>
              <a:gd name="T83" fmla="*/ 4153 h 5262"/>
              <a:gd name="T84" fmla="*/ 853 w 4247"/>
              <a:gd name="T85" fmla="*/ 4281 h 5262"/>
              <a:gd name="T86" fmla="*/ 536 w 4247"/>
              <a:gd name="T87" fmla="*/ 4435 h 5262"/>
              <a:gd name="T88" fmla="*/ 363 w 4247"/>
              <a:gd name="T89" fmla="*/ 4335 h 5262"/>
              <a:gd name="T90" fmla="*/ 154 w 4247"/>
              <a:gd name="T91" fmla="*/ 4144 h 5262"/>
              <a:gd name="T92" fmla="*/ 218 w 4247"/>
              <a:gd name="T93" fmla="*/ 4035 h 5262"/>
              <a:gd name="T94" fmla="*/ 399 w 4247"/>
              <a:gd name="T95" fmla="*/ 3708 h 5262"/>
              <a:gd name="T96" fmla="*/ 644 w 4247"/>
              <a:gd name="T97" fmla="*/ 3617 h 5262"/>
              <a:gd name="T98" fmla="*/ 681 w 4247"/>
              <a:gd name="T99" fmla="*/ 3263 h 5262"/>
              <a:gd name="T100" fmla="*/ 336 w 4247"/>
              <a:gd name="T101" fmla="*/ 3226 h 5262"/>
              <a:gd name="T102" fmla="*/ 27 w 4247"/>
              <a:gd name="T103" fmla="*/ 3045 h 5262"/>
              <a:gd name="T104" fmla="*/ 136 w 4247"/>
              <a:gd name="T105" fmla="*/ 2745 h 5262"/>
              <a:gd name="T106" fmla="*/ 363 w 4247"/>
              <a:gd name="T107" fmla="*/ 2599 h 5262"/>
              <a:gd name="T108" fmla="*/ 672 w 4247"/>
              <a:gd name="T109" fmla="*/ 2290 h 5262"/>
              <a:gd name="T110" fmla="*/ 436 w 4247"/>
              <a:gd name="T111" fmla="*/ 1672 h 5262"/>
              <a:gd name="T112" fmla="*/ 408 w 4247"/>
              <a:gd name="T113" fmla="*/ 1363 h 5262"/>
              <a:gd name="T114" fmla="*/ 427 w 4247"/>
              <a:gd name="T115" fmla="*/ 1018 h 5262"/>
              <a:gd name="T116" fmla="*/ 209 w 4247"/>
              <a:gd name="T117" fmla="*/ 1018 h 5262"/>
              <a:gd name="T118" fmla="*/ 91 w 4247"/>
              <a:gd name="T119" fmla="*/ 836 h 5262"/>
              <a:gd name="T120" fmla="*/ 354 w 4247"/>
              <a:gd name="T121" fmla="*/ 663 h 5262"/>
              <a:gd name="T122" fmla="*/ 472 w 4247"/>
              <a:gd name="T123" fmla="*/ 291 h 5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47" h="5262">
                <a:moveTo>
                  <a:pt x="472" y="273"/>
                </a:moveTo>
                <a:lnTo>
                  <a:pt x="481" y="254"/>
                </a:lnTo>
                <a:lnTo>
                  <a:pt x="490" y="154"/>
                </a:lnTo>
                <a:lnTo>
                  <a:pt x="499" y="136"/>
                </a:lnTo>
                <a:lnTo>
                  <a:pt x="517" y="91"/>
                </a:lnTo>
                <a:lnTo>
                  <a:pt x="526" y="64"/>
                </a:lnTo>
                <a:lnTo>
                  <a:pt x="545" y="45"/>
                </a:lnTo>
                <a:lnTo>
                  <a:pt x="572" y="18"/>
                </a:lnTo>
                <a:lnTo>
                  <a:pt x="599" y="0"/>
                </a:lnTo>
                <a:lnTo>
                  <a:pt x="644" y="9"/>
                </a:lnTo>
                <a:lnTo>
                  <a:pt x="690" y="9"/>
                </a:lnTo>
                <a:lnTo>
                  <a:pt x="744" y="9"/>
                </a:lnTo>
                <a:lnTo>
                  <a:pt x="808" y="18"/>
                </a:lnTo>
                <a:lnTo>
                  <a:pt x="853" y="36"/>
                </a:lnTo>
                <a:lnTo>
                  <a:pt x="899" y="73"/>
                </a:lnTo>
                <a:lnTo>
                  <a:pt x="917" y="91"/>
                </a:lnTo>
                <a:lnTo>
                  <a:pt x="935" y="127"/>
                </a:lnTo>
                <a:lnTo>
                  <a:pt x="962" y="164"/>
                </a:lnTo>
                <a:lnTo>
                  <a:pt x="989" y="191"/>
                </a:lnTo>
                <a:lnTo>
                  <a:pt x="1017" y="209"/>
                </a:lnTo>
                <a:lnTo>
                  <a:pt x="1053" y="200"/>
                </a:lnTo>
                <a:lnTo>
                  <a:pt x="1107" y="227"/>
                </a:lnTo>
                <a:lnTo>
                  <a:pt x="1171" y="236"/>
                </a:lnTo>
                <a:lnTo>
                  <a:pt x="1198" y="345"/>
                </a:lnTo>
                <a:lnTo>
                  <a:pt x="1207" y="391"/>
                </a:lnTo>
                <a:lnTo>
                  <a:pt x="1216" y="427"/>
                </a:lnTo>
                <a:lnTo>
                  <a:pt x="1225" y="463"/>
                </a:lnTo>
                <a:lnTo>
                  <a:pt x="1234" y="491"/>
                </a:lnTo>
                <a:lnTo>
                  <a:pt x="1225" y="536"/>
                </a:lnTo>
                <a:lnTo>
                  <a:pt x="1216" y="545"/>
                </a:lnTo>
                <a:lnTo>
                  <a:pt x="1216" y="563"/>
                </a:lnTo>
                <a:lnTo>
                  <a:pt x="1207" y="600"/>
                </a:lnTo>
                <a:lnTo>
                  <a:pt x="1207" y="627"/>
                </a:lnTo>
                <a:lnTo>
                  <a:pt x="1216" y="663"/>
                </a:lnTo>
                <a:lnTo>
                  <a:pt x="1243" y="682"/>
                </a:lnTo>
                <a:lnTo>
                  <a:pt x="1289" y="682"/>
                </a:lnTo>
                <a:lnTo>
                  <a:pt x="1316" y="709"/>
                </a:lnTo>
                <a:lnTo>
                  <a:pt x="1334" y="736"/>
                </a:lnTo>
                <a:lnTo>
                  <a:pt x="1334" y="745"/>
                </a:lnTo>
                <a:lnTo>
                  <a:pt x="1334" y="763"/>
                </a:lnTo>
                <a:lnTo>
                  <a:pt x="1316" y="800"/>
                </a:lnTo>
                <a:lnTo>
                  <a:pt x="1289" y="818"/>
                </a:lnTo>
                <a:lnTo>
                  <a:pt x="1262" y="854"/>
                </a:lnTo>
                <a:lnTo>
                  <a:pt x="1234" y="891"/>
                </a:lnTo>
                <a:lnTo>
                  <a:pt x="1234" y="891"/>
                </a:lnTo>
                <a:lnTo>
                  <a:pt x="1207" y="936"/>
                </a:lnTo>
                <a:lnTo>
                  <a:pt x="1180" y="981"/>
                </a:lnTo>
                <a:lnTo>
                  <a:pt x="1180" y="1036"/>
                </a:lnTo>
                <a:lnTo>
                  <a:pt x="1171" y="1072"/>
                </a:lnTo>
                <a:lnTo>
                  <a:pt x="1180" y="1100"/>
                </a:lnTo>
                <a:lnTo>
                  <a:pt x="1198" y="1127"/>
                </a:lnTo>
                <a:lnTo>
                  <a:pt x="1216" y="1154"/>
                </a:lnTo>
                <a:lnTo>
                  <a:pt x="1216" y="1200"/>
                </a:lnTo>
                <a:lnTo>
                  <a:pt x="1225" y="1263"/>
                </a:lnTo>
                <a:lnTo>
                  <a:pt x="1225" y="1336"/>
                </a:lnTo>
                <a:lnTo>
                  <a:pt x="1225" y="1390"/>
                </a:lnTo>
                <a:lnTo>
                  <a:pt x="1243" y="1409"/>
                </a:lnTo>
                <a:lnTo>
                  <a:pt x="1271" y="1436"/>
                </a:lnTo>
                <a:lnTo>
                  <a:pt x="1316" y="1454"/>
                </a:lnTo>
                <a:lnTo>
                  <a:pt x="1361" y="1463"/>
                </a:lnTo>
                <a:lnTo>
                  <a:pt x="1416" y="1481"/>
                </a:lnTo>
                <a:lnTo>
                  <a:pt x="1461" y="1500"/>
                </a:lnTo>
                <a:lnTo>
                  <a:pt x="1488" y="1509"/>
                </a:lnTo>
                <a:lnTo>
                  <a:pt x="1525" y="1545"/>
                </a:lnTo>
                <a:lnTo>
                  <a:pt x="1525" y="1563"/>
                </a:lnTo>
                <a:lnTo>
                  <a:pt x="1516" y="1600"/>
                </a:lnTo>
                <a:lnTo>
                  <a:pt x="1516" y="1636"/>
                </a:lnTo>
                <a:lnTo>
                  <a:pt x="1516" y="1672"/>
                </a:lnTo>
                <a:lnTo>
                  <a:pt x="1516" y="1681"/>
                </a:lnTo>
                <a:lnTo>
                  <a:pt x="1543" y="1690"/>
                </a:lnTo>
                <a:lnTo>
                  <a:pt x="1579" y="1699"/>
                </a:lnTo>
                <a:lnTo>
                  <a:pt x="1606" y="1709"/>
                </a:lnTo>
                <a:lnTo>
                  <a:pt x="1643" y="1736"/>
                </a:lnTo>
                <a:lnTo>
                  <a:pt x="1697" y="1754"/>
                </a:lnTo>
                <a:lnTo>
                  <a:pt x="1743" y="1781"/>
                </a:lnTo>
                <a:lnTo>
                  <a:pt x="1779" y="1790"/>
                </a:lnTo>
                <a:lnTo>
                  <a:pt x="1806" y="1827"/>
                </a:lnTo>
                <a:lnTo>
                  <a:pt x="1797" y="1881"/>
                </a:lnTo>
                <a:lnTo>
                  <a:pt x="1806" y="1909"/>
                </a:lnTo>
                <a:lnTo>
                  <a:pt x="1797" y="1936"/>
                </a:lnTo>
                <a:lnTo>
                  <a:pt x="1806" y="1954"/>
                </a:lnTo>
                <a:lnTo>
                  <a:pt x="1833" y="1972"/>
                </a:lnTo>
                <a:lnTo>
                  <a:pt x="1861" y="1990"/>
                </a:lnTo>
                <a:lnTo>
                  <a:pt x="1897" y="1981"/>
                </a:lnTo>
                <a:lnTo>
                  <a:pt x="1915" y="1972"/>
                </a:lnTo>
                <a:lnTo>
                  <a:pt x="1942" y="1963"/>
                </a:lnTo>
                <a:lnTo>
                  <a:pt x="1960" y="1954"/>
                </a:lnTo>
                <a:lnTo>
                  <a:pt x="1978" y="1909"/>
                </a:lnTo>
                <a:lnTo>
                  <a:pt x="1988" y="1872"/>
                </a:lnTo>
                <a:lnTo>
                  <a:pt x="1997" y="1827"/>
                </a:lnTo>
                <a:lnTo>
                  <a:pt x="1969" y="1809"/>
                </a:lnTo>
                <a:lnTo>
                  <a:pt x="1960" y="1772"/>
                </a:lnTo>
                <a:lnTo>
                  <a:pt x="1951" y="1736"/>
                </a:lnTo>
                <a:lnTo>
                  <a:pt x="1942" y="1709"/>
                </a:lnTo>
                <a:lnTo>
                  <a:pt x="1933" y="1672"/>
                </a:lnTo>
                <a:lnTo>
                  <a:pt x="1933" y="1618"/>
                </a:lnTo>
                <a:lnTo>
                  <a:pt x="1942" y="1590"/>
                </a:lnTo>
                <a:lnTo>
                  <a:pt x="1942" y="1554"/>
                </a:lnTo>
                <a:lnTo>
                  <a:pt x="1951" y="1518"/>
                </a:lnTo>
                <a:lnTo>
                  <a:pt x="1951" y="1509"/>
                </a:lnTo>
                <a:lnTo>
                  <a:pt x="1997" y="1500"/>
                </a:lnTo>
                <a:lnTo>
                  <a:pt x="2033" y="1500"/>
                </a:lnTo>
                <a:lnTo>
                  <a:pt x="2051" y="1490"/>
                </a:lnTo>
                <a:lnTo>
                  <a:pt x="2060" y="1472"/>
                </a:lnTo>
                <a:lnTo>
                  <a:pt x="2051" y="1445"/>
                </a:lnTo>
                <a:lnTo>
                  <a:pt x="2042" y="1418"/>
                </a:lnTo>
                <a:lnTo>
                  <a:pt x="2042" y="1390"/>
                </a:lnTo>
                <a:lnTo>
                  <a:pt x="2060" y="1372"/>
                </a:lnTo>
                <a:lnTo>
                  <a:pt x="2096" y="1363"/>
                </a:lnTo>
                <a:lnTo>
                  <a:pt x="2115" y="1363"/>
                </a:lnTo>
                <a:lnTo>
                  <a:pt x="2151" y="1354"/>
                </a:lnTo>
                <a:lnTo>
                  <a:pt x="2187" y="1318"/>
                </a:lnTo>
                <a:lnTo>
                  <a:pt x="2224" y="1309"/>
                </a:lnTo>
                <a:lnTo>
                  <a:pt x="2287" y="1281"/>
                </a:lnTo>
                <a:lnTo>
                  <a:pt x="2342" y="1272"/>
                </a:lnTo>
                <a:lnTo>
                  <a:pt x="2387" y="1263"/>
                </a:lnTo>
                <a:lnTo>
                  <a:pt x="2414" y="1254"/>
                </a:lnTo>
                <a:lnTo>
                  <a:pt x="2450" y="1236"/>
                </a:lnTo>
                <a:lnTo>
                  <a:pt x="2487" y="1191"/>
                </a:lnTo>
                <a:lnTo>
                  <a:pt x="2532" y="1136"/>
                </a:lnTo>
                <a:lnTo>
                  <a:pt x="2559" y="1100"/>
                </a:lnTo>
                <a:lnTo>
                  <a:pt x="2587" y="1081"/>
                </a:lnTo>
                <a:lnTo>
                  <a:pt x="2641" y="1054"/>
                </a:lnTo>
                <a:lnTo>
                  <a:pt x="2695" y="1045"/>
                </a:lnTo>
                <a:lnTo>
                  <a:pt x="2741" y="1063"/>
                </a:lnTo>
                <a:lnTo>
                  <a:pt x="2777" y="1091"/>
                </a:lnTo>
                <a:lnTo>
                  <a:pt x="2777" y="1109"/>
                </a:lnTo>
                <a:lnTo>
                  <a:pt x="2795" y="1136"/>
                </a:lnTo>
                <a:lnTo>
                  <a:pt x="2813" y="1163"/>
                </a:lnTo>
                <a:lnTo>
                  <a:pt x="2822" y="1181"/>
                </a:lnTo>
                <a:lnTo>
                  <a:pt x="2859" y="1200"/>
                </a:lnTo>
                <a:lnTo>
                  <a:pt x="2886" y="1181"/>
                </a:lnTo>
                <a:lnTo>
                  <a:pt x="2950" y="1072"/>
                </a:lnTo>
                <a:lnTo>
                  <a:pt x="2968" y="1036"/>
                </a:lnTo>
                <a:lnTo>
                  <a:pt x="2986" y="1009"/>
                </a:lnTo>
                <a:lnTo>
                  <a:pt x="3004" y="972"/>
                </a:lnTo>
                <a:lnTo>
                  <a:pt x="3013" y="927"/>
                </a:lnTo>
                <a:lnTo>
                  <a:pt x="3022" y="891"/>
                </a:lnTo>
                <a:lnTo>
                  <a:pt x="3049" y="845"/>
                </a:lnTo>
                <a:lnTo>
                  <a:pt x="3058" y="818"/>
                </a:lnTo>
                <a:lnTo>
                  <a:pt x="3077" y="791"/>
                </a:lnTo>
                <a:lnTo>
                  <a:pt x="3095" y="763"/>
                </a:lnTo>
                <a:lnTo>
                  <a:pt x="3113" y="745"/>
                </a:lnTo>
                <a:lnTo>
                  <a:pt x="3140" y="736"/>
                </a:lnTo>
                <a:lnTo>
                  <a:pt x="3176" y="736"/>
                </a:lnTo>
                <a:lnTo>
                  <a:pt x="3231" y="782"/>
                </a:lnTo>
                <a:lnTo>
                  <a:pt x="3249" y="809"/>
                </a:lnTo>
                <a:lnTo>
                  <a:pt x="3285" y="818"/>
                </a:lnTo>
                <a:lnTo>
                  <a:pt x="3322" y="845"/>
                </a:lnTo>
                <a:lnTo>
                  <a:pt x="3349" y="854"/>
                </a:lnTo>
                <a:lnTo>
                  <a:pt x="3412" y="872"/>
                </a:lnTo>
                <a:lnTo>
                  <a:pt x="3476" y="882"/>
                </a:lnTo>
                <a:lnTo>
                  <a:pt x="3558" y="891"/>
                </a:lnTo>
                <a:lnTo>
                  <a:pt x="3676" y="900"/>
                </a:lnTo>
                <a:lnTo>
                  <a:pt x="3784" y="891"/>
                </a:lnTo>
                <a:lnTo>
                  <a:pt x="3821" y="872"/>
                </a:lnTo>
                <a:lnTo>
                  <a:pt x="3857" y="845"/>
                </a:lnTo>
                <a:lnTo>
                  <a:pt x="3893" y="836"/>
                </a:lnTo>
                <a:lnTo>
                  <a:pt x="3930" y="854"/>
                </a:lnTo>
                <a:lnTo>
                  <a:pt x="3948" y="872"/>
                </a:lnTo>
                <a:lnTo>
                  <a:pt x="3984" y="909"/>
                </a:lnTo>
                <a:lnTo>
                  <a:pt x="4002" y="963"/>
                </a:lnTo>
                <a:lnTo>
                  <a:pt x="4039" y="1018"/>
                </a:lnTo>
                <a:lnTo>
                  <a:pt x="4039" y="1091"/>
                </a:lnTo>
                <a:lnTo>
                  <a:pt x="4030" y="1181"/>
                </a:lnTo>
                <a:lnTo>
                  <a:pt x="4030" y="1254"/>
                </a:lnTo>
                <a:lnTo>
                  <a:pt x="4020" y="1327"/>
                </a:lnTo>
                <a:lnTo>
                  <a:pt x="3993" y="1372"/>
                </a:lnTo>
                <a:lnTo>
                  <a:pt x="3966" y="1372"/>
                </a:lnTo>
                <a:lnTo>
                  <a:pt x="3948" y="1372"/>
                </a:lnTo>
                <a:lnTo>
                  <a:pt x="3921" y="1381"/>
                </a:lnTo>
                <a:lnTo>
                  <a:pt x="3912" y="1390"/>
                </a:lnTo>
                <a:lnTo>
                  <a:pt x="3893" y="1400"/>
                </a:lnTo>
                <a:lnTo>
                  <a:pt x="3893" y="1436"/>
                </a:lnTo>
                <a:lnTo>
                  <a:pt x="3893" y="1454"/>
                </a:lnTo>
                <a:lnTo>
                  <a:pt x="3884" y="1500"/>
                </a:lnTo>
                <a:lnTo>
                  <a:pt x="3884" y="1563"/>
                </a:lnTo>
                <a:lnTo>
                  <a:pt x="3857" y="1609"/>
                </a:lnTo>
                <a:lnTo>
                  <a:pt x="3830" y="1663"/>
                </a:lnTo>
                <a:lnTo>
                  <a:pt x="3794" y="1718"/>
                </a:lnTo>
                <a:lnTo>
                  <a:pt x="3775" y="1772"/>
                </a:lnTo>
                <a:lnTo>
                  <a:pt x="3775" y="1818"/>
                </a:lnTo>
                <a:lnTo>
                  <a:pt x="3803" y="1863"/>
                </a:lnTo>
                <a:lnTo>
                  <a:pt x="3839" y="1899"/>
                </a:lnTo>
                <a:lnTo>
                  <a:pt x="3866" y="1927"/>
                </a:lnTo>
                <a:lnTo>
                  <a:pt x="3912" y="1972"/>
                </a:lnTo>
                <a:lnTo>
                  <a:pt x="3930" y="1990"/>
                </a:lnTo>
                <a:lnTo>
                  <a:pt x="3966" y="2009"/>
                </a:lnTo>
                <a:lnTo>
                  <a:pt x="4011" y="2009"/>
                </a:lnTo>
                <a:lnTo>
                  <a:pt x="4057" y="1999"/>
                </a:lnTo>
                <a:lnTo>
                  <a:pt x="4084" y="1999"/>
                </a:lnTo>
                <a:lnTo>
                  <a:pt x="4120" y="1990"/>
                </a:lnTo>
                <a:lnTo>
                  <a:pt x="4138" y="1972"/>
                </a:lnTo>
                <a:lnTo>
                  <a:pt x="4147" y="1990"/>
                </a:lnTo>
                <a:lnTo>
                  <a:pt x="4184" y="1999"/>
                </a:lnTo>
                <a:lnTo>
                  <a:pt x="4202" y="2045"/>
                </a:lnTo>
                <a:lnTo>
                  <a:pt x="4211" y="2081"/>
                </a:lnTo>
                <a:lnTo>
                  <a:pt x="4211" y="2099"/>
                </a:lnTo>
                <a:lnTo>
                  <a:pt x="4193" y="2127"/>
                </a:lnTo>
                <a:lnTo>
                  <a:pt x="4175" y="2154"/>
                </a:lnTo>
                <a:lnTo>
                  <a:pt x="4157" y="2172"/>
                </a:lnTo>
                <a:lnTo>
                  <a:pt x="4147" y="2199"/>
                </a:lnTo>
                <a:lnTo>
                  <a:pt x="4147" y="2208"/>
                </a:lnTo>
                <a:lnTo>
                  <a:pt x="4157" y="2245"/>
                </a:lnTo>
                <a:lnTo>
                  <a:pt x="4166" y="2263"/>
                </a:lnTo>
                <a:lnTo>
                  <a:pt x="4184" y="2299"/>
                </a:lnTo>
                <a:lnTo>
                  <a:pt x="4211" y="2345"/>
                </a:lnTo>
                <a:lnTo>
                  <a:pt x="4247" y="2381"/>
                </a:lnTo>
                <a:lnTo>
                  <a:pt x="4229" y="2436"/>
                </a:lnTo>
                <a:lnTo>
                  <a:pt x="4193" y="2454"/>
                </a:lnTo>
                <a:lnTo>
                  <a:pt x="4157" y="2463"/>
                </a:lnTo>
                <a:lnTo>
                  <a:pt x="4129" y="2499"/>
                </a:lnTo>
                <a:lnTo>
                  <a:pt x="4111" y="2536"/>
                </a:lnTo>
                <a:lnTo>
                  <a:pt x="4102" y="2572"/>
                </a:lnTo>
                <a:lnTo>
                  <a:pt x="4111" y="2599"/>
                </a:lnTo>
                <a:lnTo>
                  <a:pt x="4120" y="2636"/>
                </a:lnTo>
                <a:lnTo>
                  <a:pt x="4129" y="2690"/>
                </a:lnTo>
                <a:lnTo>
                  <a:pt x="4157" y="2736"/>
                </a:lnTo>
                <a:lnTo>
                  <a:pt x="4102" y="2736"/>
                </a:lnTo>
                <a:lnTo>
                  <a:pt x="4066" y="2736"/>
                </a:lnTo>
                <a:lnTo>
                  <a:pt x="4030" y="2754"/>
                </a:lnTo>
                <a:lnTo>
                  <a:pt x="4002" y="2772"/>
                </a:lnTo>
                <a:lnTo>
                  <a:pt x="3984" y="2808"/>
                </a:lnTo>
                <a:lnTo>
                  <a:pt x="3966" y="2817"/>
                </a:lnTo>
                <a:lnTo>
                  <a:pt x="3948" y="2826"/>
                </a:lnTo>
                <a:lnTo>
                  <a:pt x="3921" y="2826"/>
                </a:lnTo>
                <a:lnTo>
                  <a:pt x="3875" y="2808"/>
                </a:lnTo>
                <a:lnTo>
                  <a:pt x="3857" y="2790"/>
                </a:lnTo>
                <a:lnTo>
                  <a:pt x="3848" y="2772"/>
                </a:lnTo>
                <a:lnTo>
                  <a:pt x="3821" y="2772"/>
                </a:lnTo>
                <a:lnTo>
                  <a:pt x="3812" y="2763"/>
                </a:lnTo>
                <a:lnTo>
                  <a:pt x="3803" y="2736"/>
                </a:lnTo>
                <a:lnTo>
                  <a:pt x="3812" y="2708"/>
                </a:lnTo>
                <a:lnTo>
                  <a:pt x="3812" y="2690"/>
                </a:lnTo>
                <a:lnTo>
                  <a:pt x="3803" y="2654"/>
                </a:lnTo>
                <a:lnTo>
                  <a:pt x="3784" y="2627"/>
                </a:lnTo>
                <a:lnTo>
                  <a:pt x="3775" y="2627"/>
                </a:lnTo>
                <a:lnTo>
                  <a:pt x="3748" y="2645"/>
                </a:lnTo>
                <a:lnTo>
                  <a:pt x="3739" y="2654"/>
                </a:lnTo>
                <a:lnTo>
                  <a:pt x="3730" y="2681"/>
                </a:lnTo>
                <a:lnTo>
                  <a:pt x="3721" y="2699"/>
                </a:lnTo>
                <a:lnTo>
                  <a:pt x="3694" y="2717"/>
                </a:lnTo>
                <a:lnTo>
                  <a:pt x="3676" y="2736"/>
                </a:lnTo>
                <a:lnTo>
                  <a:pt x="3657" y="2772"/>
                </a:lnTo>
                <a:lnTo>
                  <a:pt x="3648" y="2799"/>
                </a:lnTo>
                <a:lnTo>
                  <a:pt x="3621" y="2817"/>
                </a:lnTo>
                <a:lnTo>
                  <a:pt x="3594" y="2826"/>
                </a:lnTo>
                <a:lnTo>
                  <a:pt x="3576" y="2817"/>
                </a:lnTo>
                <a:lnTo>
                  <a:pt x="3539" y="2817"/>
                </a:lnTo>
                <a:lnTo>
                  <a:pt x="3476" y="2817"/>
                </a:lnTo>
                <a:lnTo>
                  <a:pt x="3412" y="2808"/>
                </a:lnTo>
                <a:lnTo>
                  <a:pt x="3376" y="2808"/>
                </a:lnTo>
                <a:lnTo>
                  <a:pt x="3340" y="2781"/>
                </a:lnTo>
                <a:lnTo>
                  <a:pt x="3331" y="2763"/>
                </a:lnTo>
                <a:lnTo>
                  <a:pt x="3294" y="2754"/>
                </a:lnTo>
                <a:lnTo>
                  <a:pt x="3249" y="2745"/>
                </a:lnTo>
                <a:lnTo>
                  <a:pt x="3222" y="2745"/>
                </a:lnTo>
                <a:lnTo>
                  <a:pt x="3167" y="2763"/>
                </a:lnTo>
                <a:lnTo>
                  <a:pt x="3131" y="2781"/>
                </a:lnTo>
                <a:lnTo>
                  <a:pt x="3104" y="2808"/>
                </a:lnTo>
                <a:lnTo>
                  <a:pt x="3068" y="2836"/>
                </a:lnTo>
                <a:lnTo>
                  <a:pt x="3040" y="2854"/>
                </a:lnTo>
                <a:lnTo>
                  <a:pt x="3031" y="2890"/>
                </a:lnTo>
                <a:lnTo>
                  <a:pt x="3031" y="2908"/>
                </a:lnTo>
                <a:lnTo>
                  <a:pt x="3004" y="3017"/>
                </a:lnTo>
                <a:lnTo>
                  <a:pt x="2995" y="3054"/>
                </a:lnTo>
                <a:lnTo>
                  <a:pt x="2995" y="3090"/>
                </a:lnTo>
                <a:lnTo>
                  <a:pt x="3004" y="3117"/>
                </a:lnTo>
                <a:lnTo>
                  <a:pt x="3022" y="3126"/>
                </a:lnTo>
                <a:lnTo>
                  <a:pt x="3049" y="3145"/>
                </a:lnTo>
                <a:lnTo>
                  <a:pt x="3068" y="3154"/>
                </a:lnTo>
                <a:lnTo>
                  <a:pt x="3077" y="3172"/>
                </a:lnTo>
                <a:lnTo>
                  <a:pt x="3095" y="3181"/>
                </a:lnTo>
                <a:lnTo>
                  <a:pt x="3113" y="3217"/>
                </a:lnTo>
                <a:lnTo>
                  <a:pt x="3122" y="3235"/>
                </a:lnTo>
                <a:lnTo>
                  <a:pt x="3122" y="3245"/>
                </a:lnTo>
                <a:lnTo>
                  <a:pt x="3131" y="3272"/>
                </a:lnTo>
                <a:lnTo>
                  <a:pt x="3140" y="3317"/>
                </a:lnTo>
                <a:lnTo>
                  <a:pt x="3131" y="3354"/>
                </a:lnTo>
                <a:lnTo>
                  <a:pt x="3122" y="3390"/>
                </a:lnTo>
                <a:lnTo>
                  <a:pt x="3140" y="3408"/>
                </a:lnTo>
                <a:lnTo>
                  <a:pt x="3158" y="3417"/>
                </a:lnTo>
                <a:lnTo>
                  <a:pt x="3167" y="3426"/>
                </a:lnTo>
                <a:lnTo>
                  <a:pt x="3176" y="3445"/>
                </a:lnTo>
                <a:lnTo>
                  <a:pt x="3167" y="3472"/>
                </a:lnTo>
                <a:lnTo>
                  <a:pt x="3167" y="3508"/>
                </a:lnTo>
                <a:lnTo>
                  <a:pt x="3149" y="3535"/>
                </a:lnTo>
                <a:lnTo>
                  <a:pt x="3140" y="3554"/>
                </a:lnTo>
                <a:lnTo>
                  <a:pt x="3131" y="3572"/>
                </a:lnTo>
                <a:lnTo>
                  <a:pt x="3131" y="3626"/>
                </a:lnTo>
                <a:lnTo>
                  <a:pt x="3122" y="3635"/>
                </a:lnTo>
                <a:lnTo>
                  <a:pt x="3095" y="3654"/>
                </a:lnTo>
                <a:lnTo>
                  <a:pt x="3077" y="3672"/>
                </a:lnTo>
                <a:lnTo>
                  <a:pt x="3077" y="3699"/>
                </a:lnTo>
                <a:lnTo>
                  <a:pt x="3068" y="3735"/>
                </a:lnTo>
                <a:lnTo>
                  <a:pt x="3049" y="3763"/>
                </a:lnTo>
                <a:lnTo>
                  <a:pt x="3022" y="3763"/>
                </a:lnTo>
                <a:lnTo>
                  <a:pt x="2995" y="3772"/>
                </a:lnTo>
                <a:lnTo>
                  <a:pt x="2959" y="3781"/>
                </a:lnTo>
                <a:lnTo>
                  <a:pt x="2922" y="3790"/>
                </a:lnTo>
                <a:lnTo>
                  <a:pt x="2904" y="3817"/>
                </a:lnTo>
                <a:lnTo>
                  <a:pt x="2868" y="3835"/>
                </a:lnTo>
                <a:lnTo>
                  <a:pt x="2841" y="3835"/>
                </a:lnTo>
                <a:lnTo>
                  <a:pt x="2813" y="3835"/>
                </a:lnTo>
                <a:lnTo>
                  <a:pt x="2786" y="3826"/>
                </a:lnTo>
                <a:lnTo>
                  <a:pt x="2768" y="3835"/>
                </a:lnTo>
                <a:lnTo>
                  <a:pt x="2741" y="3844"/>
                </a:lnTo>
                <a:lnTo>
                  <a:pt x="2732" y="3872"/>
                </a:lnTo>
                <a:lnTo>
                  <a:pt x="2714" y="3953"/>
                </a:lnTo>
                <a:lnTo>
                  <a:pt x="2695" y="4017"/>
                </a:lnTo>
                <a:lnTo>
                  <a:pt x="2695" y="4072"/>
                </a:lnTo>
                <a:lnTo>
                  <a:pt x="2695" y="4090"/>
                </a:lnTo>
                <a:lnTo>
                  <a:pt x="2714" y="4117"/>
                </a:lnTo>
                <a:lnTo>
                  <a:pt x="2723" y="4144"/>
                </a:lnTo>
                <a:lnTo>
                  <a:pt x="2723" y="4163"/>
                </a:lnTo>
                <a:lnTo>
                  <a:pt x="2723" y="4181"/>
                </a:lnTo>
                <a:lnTo>
                  <a:pt x="2732" y="4208"/>
                </a:lnTo>
                <a:lnTo>
                  <a:pt x="2750" y="4226"/>
                </a:lnTo>
                <a:lnTo>
                  <a:pt x="2759" y="4244"/>
                </a:lnTo>
                <a:lnTo>
                  <a:pt x="2759" y="4281"/>
                </a:lnTo>
                <a:lnTo>
                  <a:pt x="2759" y="4281"/>
                </a:lnTo>
                <a:lnTo>
                  <a:pt x="2768" y="4299"/>
                </a:lnTo>
                <a:lnTo>
                  <a:pt x="2759" y="4308"/>
                </a:lnTo>
                <a:lnTo>
                  <a:pt x="2759" y="4317"/>
                </a:lnTo>
                <a:lnTo>
                  <a:pt x="2768" y="4317"/>
                </a:lnTo>
                <a:lnTo>
                  <a:pt x="2786" y="4326"/>
                </a:lnTo>
                <a:lnTo>
                  <a:pt x="2804" y="4317"/>
                </a:lnTo>
                <a:lnTo>
                  <a:pt x="2822" y="4299"/>
                </a:lnTo>
                <a:lnTo>
                  <a:pt x="2822" y="4299"/>
                </a:lnTo>
                <a:lnTo>
                  <a:pt x="2868" y="4335"/>
                </a:lnTo>
                <a:lnTo>
                  <a:pt x="2904" y="4353"/>
                </a:lnTo>
                <a:lnTo>
                  <a:pt x="2922" y="4381"/>
                </a:lnTo>
                <a:lnTo>
                  <a:pt x="2895" y="4399"/>
                </a:lnTo>
                <a:lnTo>
                  <a:pt x="2877" y="4408"/>
                </a:lnTo>
                <a:lnTo>
                  <a:pt x="2868" y="4444"/>
                </a:lnTo>
                <a:lnTo>
                  <a:pt x="2886" y="4472"/>
                </a:lnTo>
                <a:lnTo>
                  <a:pt x="2904" y="4499"/>
                </a:lnTo>
                <a:lnTo>
                  <a:pt x="2859" y="4553"/>
                </a:lnTo>
                <a:lnTo>
                  <a:pt x="2841" y="4581"/>
                </a:lnTo>
                <a:lnTo>
                  <a:pt x="2832" y="4608"/>
                </a:lnTo>
                <a:lnTo>
                  <a:pt x="2813" y="4653"/>
                </a:lnTo>
                <a:lnTo>
                  <a:pt x="2804" y="4653"/>
                </a:lnTo>
                <a:lnTo>
                  <a:pt x="2786" y="4662"/>
                </a:lnTo>
                <a:lnTo>
                  <a:pt x="2768" y="4662"/>
                </a:lnTo>
                <a:lnTo>
                  <a:pt x="2741" y="4681"/>
                </a:lnTo>
                <a:lnTo>
                  <a:pt x="2723" y="4681"/>
                </a:lnTo>
                <a:lnTo>
                  <a:pt x="2705" y="4699"/>
                </a:lnTo>
                <a:lnTo>
                  <a:pt x="2695" y="4717"/>
                </a:lnTo>
                <a:lnTo>
                  <a:pt x="2695" y="4735"/>
                </a:lnTo>
                <a:lnTo>
                  <a:pt x="2705" y="4853"/>
                </a:lnTo>
                <a:lnTo>
                  <a:pt x="2723" y="4890"/>
                </a:lnTo>
                <a:lnTo>
                  <a:pt x="2741" y="4917"/>
                </a:lnTo>
                <a:lnTo>
                  <a:pt x="2768" y="4935"/>
                </a:lnTo>
                <a:lnTo>
                  <a:pt x="2786" y="4944"/>
                </a:lnTo>
                <a:lnTo>
                  <a:pt x="2804" y="4962"/>
                </a:lnTo>
                <a:lnTo>
                  <a:pt x="2804" y="4990"/>
                </a:lnTo>
                <a:lnTo>
                  <a:pt x="2813" y="5008"/>
                </a:lnTo>
                <a:lnTo>
                  <a:pt x="2841" y="5026"/>
                </a:lnTo>
                <a:lnTo>
                  <a:pt x="2868" y="5035"/>
                </a:lnTo>
                <a:lnTo>
                  <a:pt x="2895" y="5053"/>
                </a:lnTo>
                <a:lnTo>
                  <a:pt x="2895" y="5080"/>
                </a:lnTo>
                <a:lnTo>
                  <a:pt x="2886" y="5117"/>
                </a:lnTo>
                <a:lnTo>
                  <a:pt x="2886" y="5144"/>
                </a:lnTo>
                <a:lnTo>
                  <a:pt x="2895" y="5153"/>
                </a:lnTo>
                <a:lnTo>
                  <a:pt x="2904" y="5153"/>
                </a:lnTo>
                <a:lnTo>
                  <a:pt x="2922" y="5162"/>
                </a:lnTo>
                <a:lnTo>
                  <a:pt x="2931" y="5162"/>
                </a:lnTo>
                <a:lnTo>
                  <a:pt x="2940" y="5162"/>
                </a:lnTo>
                <a:lnTo>
                  <a:pt x="2922" y="5208"/>
                </a:lnTo>
                <a:lnTo>
                  <a:pt x="2841" y="5262"/>
                </a:lnTo>
                <a:lnTo>
                  <a:pt x="2786" y="5253"/>
                </a:lnTo>
                <a:lnTo>
                  <a:pt x="2759" y="5244"/>
                </a:lnTo>
                <a:lnTo>
                  <a:pt x="2695" y="5217"/>
                </a:lnTo>
                <a:lnTo>
                  <a:pt x="2668" y="5208"/>
                </a:lnTo>
                <a:lnTo>
                  <a:pt x="2632" y="5190"/>
                </a:lnTo>
                <a:lnTo>
                  <a:pt x="2614" y="5171"/>
                </a:lnTo>
                <a:lnTo>
                  <a:pt x="2605" y="5153"/>
                </a:lnTo>
                <a:lnTo>
                  <a:pt x="2587" y="5117"/>
                </a:lnTo>
                <a:lnTo>
                  <a:pt x="2568" y="5090"/>
                </a:lnTo>
                <a:lnTo>
                  <a:pt x="2559" y="5071"/>
                </a:lnTo>
                <a:lnTo>
                  <a:pt x="2559" y="5044"/>
                </a:lnTo>
                <a:lnTo>
                  <a:pt x="2568" y="4990"/>
                </a:lnTo>
                <a:lnTo>
                  <a:pt x="2568" y="4971"/>
                </a:lnTo>
                <a:lnTo>
                  <a:pt x="2568" y="4953"/>
                </a:lnTo>
                <a:lnTo>
                  <a:pt x="2559" y="4935"/>
                </a:lnTo>
                <a:lnTo>
                  <a:pt x="2523" y="4935"/>
                </a:lnTo>
                <a:lnTo>
                  <a:pt x="2505" y="4935"/>
                </a:lnTo>
                <a:lnTo>
                  <a:pt x="2496" y="4944"/>
                </a:lnTo>
                <a:lnTo>
                  <a:pt x="2496" y="4971"/>
                </a:lnTo>
                <a:lnTo>
                  <a:pt x="2478" y="4990"/>
                </a:lnTo>
                <a:lnTo>
                  <a:pt x="2469" y="4990"/>
                </a:lnTo>
                <a:lnTo>
                  <a:pt x="2441" y="4990"/>
                </a:lnTo>
                <a:lnTo>
                  <a:pt x="2414" y="4971"/>
                </a:lnTo>
                <a:lnTo>
                  <a:pt x="2405" y="4944"/>
                </a:lnTo>
                <a:lnTo>
                  <a:pt x="2396" y="4917"/>
                </a:lnTo>
                <a:lnTo>
                  <a:pt x="2387" y="4890"/>
                </a:lnTo>
                <a:lnTo>
                  <a:pt x="2378" y="4844"/>
                </a:lnTo>
                <a:lnTo>
                  <a:pt x="2369" y="4799"/>
                </a:lnTo>
                <a:lnTo>
                  <a:pt x="2342" y="4771"/>
                </a:lnTo>
                <a:lnTo>
                  <a:pt x="2314" y="4753"/>
                </a:lnTo>
                <a:lnTo>
                  <a:pt x="2305" y="4726"/>
                </a:lnTo>
                <a:lnTo>
                  <a:pt x="2287" y="4708"/>
                </a:lnTo>
                <a:lnTo>
                  <a:pt x="2278" y="4690"/>
                </a:lnTo>
                <a:lnTo>
                  <a:pt x="2242" y="4681"/>
                </a:lnTo>
                <a:lnTo>
                  <a:pt x="2196" y="4662"/>
                </a:lnTo>
                <a:lnTo>
                  <a:pt x="2196" y="4681"/>
                </a:lnTo>
                <a:lnTo>
                  <a:pt x="2169" y="4681"/>
                </a:lnTo>
                <a:lnTo>
                  <a:pt x="2096" y="4681"/>
                </a:lnTo>
                <a:lnTo>
                  <a:pt x="2096" y="4608"/>
                </a:lnTo>
                <a:lnTo>
                  <a:pt x="2087" y="4562"/>
                </a:lnTo>
                <a:lnTo>
                  <a:pt x="2087" y="4517"/>
                </a:lnTo>
                <a:lnTo>
                  <a:pt x="2069" y="4472"/>
                </a:lnTo>
                <a:lnTo>
                  <a:pt x="2060" y="4462"/>
                </a:lnTo>
                <a:lnTo>
                  <a:pt x="2024" y="4472"/>
                </a:lnTo>
                <a:lnTo>
                  <a:pt x="2006" y="4472"/>
                </a:lnTo>
                <a:lnTo>
                  <a:pt x="1988" y="4462"/>
                </a:lnTo>
                <a:lnTo>
                  <a:pt x="1960" y="4435"/>
                </a:lnTo>
                <a:lnTo>
                  <a:pt x="1933" y="4408"/>
                </a:lnTo>
                <a:lnTo>
                  <a:pt x="1906" y="4372"/>
                </a:lnTo>
                <a:lnTo>
                  <a:pt x="1897" y="4344"/>
                </a:lnTo>
                <a:lnTo>
                  <a:pt x="1906" y="4308"/>
                </a:lnTo>
                <a:lnTo>
                  <a:pt x="1897" y="4272"/>
                </a:lnTo>
                <a:lnTo>
                  <a:pt x="1861" y="4253"/>
                </a:lnTo>
                <a:lnTo>
                  <a:pt x="1833" y="4253"/>
                </a:lnTo>
                <a:lnTo>
                  <a:pt x="1797" y="4262"/>
                </a:lnTo>
                <a:lnTo>
                  <a:pt x="1770" y="4272"/>
                </a:lnTo>
                <a:lnTo>
                  <a:pt x="1752" y="4272"/>
                </a:lnTo>
                <a:lnTo>
                  <a:pt x="1733" y="4281"/>
                </a:lnTo>
                <a:lnTo>
                  <a:pt x="1697" y="4290"/>
                </a:lnTo>
                <a:lnTo>
                  <a:pt x="1679" y="4299"/>
                </a:lnTo>
                <a:lnTo>
                  <a:pt x="1670" y="4299"/>
                </a:lnTo>
                <a:lnTo>
                  <a:pt x="1652" y="4290"/>
                </a:lnTo>
                <a:lnTo>
                  <a:pt x="1634" y="4272"/>
                </a:lnTo>
                <a:lnTo>
                  <a:pt x="1615" y="4253"/>
                </a:lnTo>
                <a:lnTo>
                  <a:pt x="1625" y="4235"/>
                </a:lnTo>
                <a:lnTo>
                  <a:pt x="1615" y="4208"/>
                </a:lnTo>
                <a:lnTo>
                  <a:pt x="1588" y="4181"/>
                </a:lnTo>
                <a:lnTo>
                  <a:pt x="1570" y="4172"/>
                </a:lnTo>
                <a:lnTo>
                  <a:pt x="1543" y="4144"/>
                </a:lnTo>
                <a:lnTo>
                  <a:pt x="1507" y="4099"/>
                </a:lnTo>
                <a:lnTo>
                  <a:pt x="1525" y="4090"/>
                </a:lnTo>
                <a:lnTo>
                  <a:pt x="1543" y="4072"/>
                </a:lnTo>
                <a:lnTo>
                  <a:pt x="1561" y="4044"/>
                </a:lnTo>
                <a:lnTo>
                  <a:pt x="1552" y="4017"/>
                </a:lnTo>
                <a:lnTo>
                  <a:pt x="1543" y="3999"/>
                </a:lnTo>
                <a:lnTo>
                  <a:pt x="1507" y="4026"/>
                </a:lnTo>
                <a:lnTo>
                  <a:pt x="1488" y="4035"/>
                </a:lnTo>
                <a:lnTo>
                  <a:pt x="1470" y="4063"/>
                </a:lnTo>
                <a:lnTo>
                  <a:pt x="1461" y="4072"/>
                </a:lnTo>
                <a:lnTo>
                  <a:pt x="1461" y="4090"/>
                </a:lnTo>
                <a:lnTo>
                  <a:pt x="1470" y="4144"/>
                </a:lnTo>
                <a:lnTo>
                  <a:pt x="1470" y="4190"/>
                </a:lnTo>
                <a:lnTo>
                  <a:pt x="1470" y="4226"/>
                </a:lnTo>
                <a:lnTo>
                  <a:pt x="1443" y="4226"/>
                </a:lnTo>
                <a:lnTo>
                  <a:pt x="1416" y="4217"/>
                </a:lnTo>
                <a:lnTo>
                  <a:pt x="1398" y="4199"/>
                </a:lnTo>
                <a:lnTo>
                  <a:pt x="1389" y="4163"/>
                </a:lnTo>
                <a:lnTo>
                  <a:pt x="1380" y="4153"/>
                </a:lnTo>
                <a:lnTo>
                  <a:pt x="1352" y="4144"/>
                </a:lnTo>
                <a:lnTo>
                  <a:pt x="1216" y="4144"/>
                </a:lnTo>
                <a:lnTo>
                  <a:pt x="1180" y="4144"/>
                </a:lnTo>
                <a:lnTo>
                  <a:pt x="1144" y="4153"/>
                </a:lnTo>
                <a:lnTo>
                  <a:pt x="1107" y="4163"/>
                </a:lnTo>
                <a:lnTo>
                  <a:pt x="1071" y="4153"/>
                </a:lnTo>
                <a:lnTo>
                  <a:pt x="1035" y="4163"/>
                </a:lnTo>
                <a:lnTo>
                  <a:pt x="1017" y="4190"/>
                </a:lnTo>
                <a:lnTo>
                  <a:pt x="1007" y="4217"/>
                </a:lnTo>
                <a:lnTo>
                  <a:pt x="998" y="4244"/>
                </a:lnTo>
                <a:lnTo>
                  <a:pt x="971" y="4262"/>
                </a:lnTo>
                <a:lnTo>
                  <a:pt x="944" y="4262"/>
                </a:lnTo>
                <a:lnTo>
                  <a:pt x="926" y="4253"/>
                </a:lnTo>
                <a:lnTo>
                  <a:pt x="889" y="4262"/>
                </a:lnTo>
                <a:lnTo>
                  <a:pt x="853" y="4281"/>
                </a:lnTo>
                <a:lnTo>
                  <a:pt x="826" y="4290"/>
                </a:lnTo>
                <a:lnTo>
                  <a:pt x="799" y="4272"/>
                </a:lnTo>
                <a:lnTo>
                  <a:pt x="781" y="4253"/>
                </a:lnTo>
                <a:lnTo>
                  <a:pt x="735" y="4262"/>
                </a:lnTo>
                <a:lnTo>
                  <a:pt x="699" y="4290"/>
                </a:lnTo>
                <a:lnTo>
                  <a:pt x="672" y="4317"/>
                </a:lnTo>
                <a:lnTo>
                  <a:pt x="626" y="4353"/>
                </a:lnTo>
                <a:lnTo>
                  <a:pt x="617" y="4399"/>
                </a:lnTo>
                <a:lnTo>
                  <a:pt x="599" y="4435"/>
                </a:lnTo>
                <a:lnTo>
                  <a:pt x="572" y="4435"/>
                </a:lnTo>
                <a:lnTo>
                  <a:pt x="536" y="4435"/>
                </a:lnTo>
                <a:lnTo>
                  <a:pt x="499" y="4453"/>
                </a:lnTo>
                <a:lnTo>
                  <a:pt x="463" y="4472"/>
                </a:lnTo>
                <a:lnTo>
                  <a:pt x="408" y="4481"/>
                </a:lnTo>
                <a:lnTo>
                  <a:pt x="390" y="4462"/>
                </a:lnTo>
                <a:lnTo>
                  <a:pt x="390" y="4444"/>
                </a:lnTo>
                <a:lnTo>
                  <a:pt x="399" y="4426"/>
                </a:lnTo>
                <a:lnTo>
                  <a:pt x="408" y="4408"/>
                </a:lnTo>
                <a:lnTo>
                  <a:pt x="418" y="4381"/>
                </a:lnTo>
                <a:lnTo>
                  <a:pt x="408" y="4362"/>
                </a:lnTo>
                <a:lnTo>
                  <a:pt x="381" y="4353"/>
                </a:lnTo>
                <a:lnTo>
                  <a:pt x="363" y="4335"/>
                </a:lnTo>
                <a:lnTo>
                  <a:pt x="318" y="4335"/>
                </a:lnTo>
                <a:lnTo>
                  <a:pt x="290" y="4335"/>
                </a:lnTo>
                <a:lnTo>
                  <a:pt x="127" y="4344"/>
                </a:lnTo>
                <a:lnTo>
                  <a:pt x="154" y="4281"/>
                </a:lnTo>
                <a:lnTo>
                  <a:pt x="154" y="4262"/>
                </a:lnTo>
                <a:lnTo>
                  <a:pt x="173" y="4244"/>
                </a:lnTo>
                <a:lnTo>
                  <a:pt x="173" y="4226"/>
                </a:lnTo>
                <a:lnTo>
                  <a:pt x="182" y="4208"/>
                </a:lnTo>
                <a:lnTo>
                  <a:pt x="173" y="4190"/>
                </a:lnTo>
                <a:lnTo>
                  <a:pt x="163" y="4172"/>
                </a:lnTo>
                <a:lnTo>
                  <a:pt x="154" y="4144"/>
                </a:lnTo>
                <a:lnTo>
                  <a:pt x="145" y="4135"/>
                </a:lnTo>
                <a:lnTo>
                  <a:pt x="127" y="4117"/>
                </a:lnTo>
                <a:lnTo>
                  <a:pt x="118" y="4099"/>
                </a:lnTo>
                <a:lnTo>
                  <a:pt x="136" y="4090"/>
                </a:lnTo>
                <a:lnTo>
                  <a:pt x="154" y="4081"/>
                </a:lnTo>
                <a:lnTo>
                  <a:pt x="182" y="4090"/>
                </a:lnTo>
                <a:lnTo>
                  <a:pt x="200" y="4099"/>
                </a:lnTo>
                <a:lnTo>
                  <a:pt x="209" y="4099"/>
                </a:lnTo>
                <a:lnTo>
                  <a:pt x="227" y="4081"/>
                </a:lnTo>
                <a:lnTo>
                  <a:pt x="236" y="4053"/>
                </a:lnTo>
                <a:lnTo>
                  <a:pt x="218" y="4035"/>
                </a:lnTo>
                <a:lnTo>
                  <a:pt x="191" y="4017"/>
                </a:lnTo>
                <a:lnTo>
                  <a:pt x="173" y="3999"/>
                </a:lnTo>
                <a:lnTo>
                  <a:pt x="163" y="3963"/>
                </a:lnTo>
                <a:lnTo>
                  <a:pt x="173" y="3917"/>
                </a:lnTo>
                <a:lnTo>
                  <a:pt x="182" y="3872"/>
                </a:lnTo>
                <a:lnTo>
                  <a:pt x="209" y="3844"/>
                </a:lnTo>
                <a:lnTo>
                  <a:pt x="218" y="3817"/>
                </a:lnTo>
                <a:lnTo>
                  <a:pt x="245" y="3790"/>
                </a:lnTo>
                <a:lnTo>
                  <a:pt x="281" y="3763"/>
                </a:lnTo>
                <a:lnTo>
                  <a:pt x="345" y="3735"/>
                </a:lnTo>
                <a:lnTo>
                  <a:pt x="399" y="3708"/>
                </a:lnTo>
                <a:lnTo>
                  <a:pt x="427" y="3699"/>
                </a:lnTo>
                <a:lnTo>
                  <a:pt x="481" y="3690"/>
                </a:lnTo>
                <a:lnTo>
                  <a:pt x="499" y="3699"/>
                </a:lnTo>
                <a:lnTo>
                  <a:pt x="508" y="3708"/>
                </a:lnTo>
                <a:lnTo>
                  <a:pt x="536" y="3717"/>
                </a:lnTo>
                <a:lnTo>
                  <a:pt x="554" y="3726"/>
                </a:lnTo>
                <a:lnTo>
                  <a:pt x="581" y="3726"/>
                </a:lnTo>
                <a:lnTo>
                  <a:pt x="590" y="3708"/>
                </a:lnTo>
                <a:lnTo>
                  <a:pt x="608" y="3681"/>
                </a:lnTo>
                <a:lnTo>
                  <a:pt x="635" y="3654"/>
                </a:lnTo>
                <a:lnTo>
                  <a:pt x="644" y="3617"/>
                </a:lnTo>
                <a:lnTo>
                  <a:pt x="663" y="3563"/>
                </a:lnTo>
                <a:lnTo>
                  <a:pt x="663" y="3526"/>
                </a:lnTo>
                <a:lnTo>
                  <a:pt x="672" y="3508"/>
                </a:lnTo>
                <a:lnTo>
                  <a:pt x="699" y="3472"/>
                </a:lnTo>
                <a:lnTo>
                  <a:pt x="717" y="3435"/>
                </a:lnTo>
                <a:lnTo>
                  <a:pt x="744" y="3417"/>
                </a:lnTo>
                <a:lnTo>
                  <a:pt x="762" y="3390"/>
                </a:lnTo>
                <a:lnTo>
                  <a:pt x="799" y="3354"/>
                </a:lnTo>
                <a:lnTo>
                  <a:pt x="781" y="3326"/>
                </a:lnTo>
                <a:lnTo>
                  <a:pt x="735" y="3290"/>
                </a:lnTo>
                <a:lnTo>
                  <a:pt x="681" y="3263"/>
                </a:lnTo>
                <a:lnTo>
                  <a:pt x="644" y="3272"/>
                </a:lnTo>
                <a:lnTo>
                  <a:pt x="590" y="3272"/>
                </a:lnTo>
                <a:lnTo>
                  <a:pt x="572" y="3281"/>
                </a:lnTo>
                <a:lnTo>
                  <a:pt x="572" y="3254"/>
                </a:lnTo>
                <a:lnTo>
                  <a:pt x="563" y="3245"/>
                </a:lnTo>
                <a:lnTo>
                  <a:pt x="563" y="3235"/>
                </a:lnTo>
                <a:lnTo>
                  <a:pt x="526" y="3226"/>
                </a:lnTo>
                <a:lnTo>
                  <a:pt x="472" y="3217"/>
                </a:lnTo>
                <a:lnTo>
                  <a:pt x="427" y="3226"/>
                </a:lnTo>
                <a:lnTo>
                  <a:pt x="381" y="3226"/>
                </a:lnTo>
                <a:lnTo>
                  <a:pt x="336" y="3226"/>
                </a:lnTo>
                <a:lnTo>
                  <a:pt x="290" y="3226"/>
                </a:lnTo>
                <a:lnTo>
                  <a:pt x="227" y="3226"/>
                </a:lnTo>
                <a:lnTo>
                  <a:pt x="163" y="3226"/>
                </a:lnTo>
                <a:lnTo>
                  <a:pt x="109" y="3226"/>
                </a:lnTo>
                <a:lnTo>
                  <a:pt x="73" y="3226"/>
                </a:lnTo>
                <a:lnTo>
                  <a:pt x="36" y="3208"/>
                </a:lnTo>
                <a:lnTo>
                  <a:pt x="27" y="3199"/>
                </a:lnTo>
                <a:lnTo>
                  <a:pt x="18" y="3181"/>
                </a:lnTo>
                <a:lnTo>
                  <a:pt x="9" y="3163"/>
                </a:lnTo>
                <a:lnTo>
                  <a:pt x="0" y="3135"/>
                </a:lnTo>
                <a:lnTo>
                  <a:pt x="27" y="3045"/>
                </a:lnTo>
                <a:lnTo>
                  <a:pt x="55" y="3026"/>
                </a:lnTo>
                <a:lnTo>
                  <a:pt x="55" y="3017"/>
                </a:lnTo>
                <a:lnTo>
                  <a:pt x="55" y="2990"/>
                </a:lnTo>
                <a:lnTo>
                  <a:pt x="36" y="2963"/>
                </a:lnTo>
                <a:lnTo>
                  <a:pt x="45" y="2926"/>
                </a:lnTo>
                <a:lnTo>
                  <a:pt x="73" y="2890"/>
                </a:lnTo>
                <a:lnTo>
                  <a:pt x="100" y="2845"/>
                </a:lnTo>
                <a:lnTo>
                  <a:pt x="118" y="2817"/>
                </a:lnTo>
                <a:lnTo>
                  <a:pt x="136" y="2781"/>
                </a:lnTo>
                <a:lnTo>
                  <a:pt x="136" y="2763"/>
                </a:lnTo>
                <a:lnTo>
                  <a:pt x="136" y="2745"/>
                </a:lnTo>
                <a:lnTo>
                  <a:pt x="127" y="2708"/>
                </a:lnTo>
                <a:lnTo>
                  <a:pt x="127" y="2681"/>
                </a:lnTo>
                <a:lnTo>
                  <a:pt x="136" y="2654"/>
                </a:lnTo>
                <a:lnTo>
                  <a:pt x="145" y="2627"/>
                </a:lnTo>
                <a:lnTo>
                  <a:pt x="173" y="2617"/>
                </a:lnTo>
                <a:lnTo>
                  <a:pt x="200" y="2617"/>
                </a:lnTo>
                <a:lnTo>
                  <a:pt x="236" y="2608"/>
                </a:lnTo>
                <a:lnTo>
                  <a:pt x="281" y="2599"/>
                </a:lnTo>
                <a:lnTo>
                  <a:pt x="309" y="2599"/>
                </a:lnTo>
                <a:lnTo>
                  <a:pt x="345" y="2599"/>
                </a:lnTo>
                <a:lnTo>
                  <a:pt x="363" y="2599"/>
                </a:lnTo>
                <a:lnTo>
                  <a:pt x="381" y="2590"/>
                </a:lnTo>
                <a:lnTo>
                  <a:pt x="390" y="2563"/>
                </a:lnTo>
                <a:lnTo>
                  <a:pt x="381" y="2527"/>
                </a:lnTo>
                <a:lnTo>
                  <a:pt x="418" y="2490"/>
                </a:lnTo>
                <a:lnTo>
                  <a:pt x="445" y="2463"/>
                </a:lnTo>
                <a:lnTo>
                  <a:pt x="499" y="2445"/>
                </a:lnTo>
                <a:lnTo>
                  <a:pt x="536" y="2417"/>
                </a:lnTo>
                <a:lnTo>
                  <a:pt x="563" y="2336"/>
                </a:lnTo>
                <a:lnTo>
                  <a:pt x="572" y="2318"/>
                </a:lnTo>
                <a:lnTo>
                  <a:pt x="617" y="2308"/>
                </a:lnTo>
                <a:lnTo>
                  <a:pt x="672" y="2290"/>
                </a:lnTo>
                <a:lnTo>
                  <a:pt x="672" y="2245"/>
                </a:lnTo>
                <a:lnTo>
                  <a:pt x="672" y="2181"/>
                </a:lnTo>
                <a:lnTo>
                  <a:pt x="653" y="2118"/>
                </a:lnTo>
                <a:lnTo>
                  <a:pt x="590" y="2063"/>
                </a:lnTo>
                <a:lnTo>
                  <a:pt x="545" y="1999"/>
                </a:lnTo>
                <a:lnTo>
                  <a:pt x="536" y="1927"/>
                </a:lnTo>
                <a:lnTo>
                  <a:pt x="526" y="1890"/>
                </a:lnTo>
                <a:lnTo>
                  <a:pt x="481" y="1845"/>
                </a:lnTo>
                <a:lnTo>
                  <a:pt x="427" y="1809"/>
                </a:lnTo>
                <a:lnTo>
                  <a:pt x="418" y="1754"/>
                </a:lnTo>
                <a:lnTo>
                  <a:pt x="436" y="1672"/>
                </a:lnTo>
                <a:lnTo>
                  <a:pt x="445" y="1627"/>
                </a:lnTo>
                <a:lnTo>
                  <a:pt x="454" y="1600"/>
                </a:lnTo>
                <a:lnTo>
                  <a:pt x="445" y="1554"/>
                </a:lnTo>
                <a:lnTo>
                  <a:pt x="445" y="1554"/>
                </a:lnTo>
                <a:lnTo>
                  <a:pt x="481" y="1472"/>
                </a:lnTo>
                <a:lnTo>
                  <a:pt x="481" y="1445"/>
                </a:lnTo>
                <a:lnTo>
                  <a:pt x="490" y="1427"/>
                </a:lnTo>
                <a:lnTo>
                  <a:pt x="481" y="1409"/>
                </a:lnTo>
                <a:lnTo>
                  <a:pt x="472" y="1381"/>
                </a:lnTo>
                <a:lnTo>
                  <a:pt x="445" y="1372"/>
                </a:lnTo>
                <a:lnTo>
                  <a:pt x="408" y="1363"/>
                </a:lnTo>
                <a:lnTo>
                  <a:pt x="381" y="1345"/>
                </a:lnTo>
                <a:lnTo>
                  <a:pt x="354" y="1345"/>
                </a:lnTo>
                <a:lnTo>
                  <a:pt x="336" y="1336"/>
                </a:lnTo>
                <a:lnTo>
                  <a:pt x="327" y="1309"/>
                </a:lnTo>
                <a:lnTo>
                  <a:pt x="336" y="1272"/>
                </a:lnTo>
                <a:lnTo>
                  <a:pt x="354" y="1209"/>
                </a:lnTo>
                <a:lnTo>
                  <a:pt x="372" y="1172"/>
                </a:lnTo>
                <a:lnTo>
                  <a:pt x="381" y="1136"/>
                </a:lnTo>
                <a:lnTo>
                  <a:pt x="408" y="1081"/>
                </a:lnTo>
                <a:lnTo>
                  <a:pt x="418" y="1045"/>
                </a:lnTo>
                <a:lnTo>
                  <a:pt x="427" y="1018"/>
                </a:lnTo>
                <a:lnTo>
                  <a:pt x="418" y="991"/>
                </a:lnTo>
                <a:lnTo>
                  <a:pt x="418" y="972"/>
                </a:lnTo>
                <a:lnTo>
                  <a:pt x="399" y="963"/>
                </a:lnTo>
                <a:lnTo>
                  <a:pt x="381" y="972"/>
                </a:lnTo>
                <a:lnTo>
                  <a:pt x="363" y="981"/>
                </a:lnTo>
                <a:lnTo>
                  <a:pt x="345" y="1009"/>
                </a:lnTo>
                <a:lnTo>
                  <a:pt x="336" y="1018"/>
                </a:lnTo>
                <a:lnTo>
                  <a:pt x="318" y="1018"/>
                </a:lnTo>
                <a:lnTo>
                  <a:pt x="263" y="1009"/>
                </a:lnTo>
                <a:lnTo>
                  <a:pt x="245" y="1027"/>
                </a:lnTo>
                <a:lnTo>
                  <a:pt x="209" y="1018"/>
                </a:lnTo>
                <a:lnTo>
                  <a:pt x="163" y="1018"/>
                </a:lnTo>
                <a:lnTo>
                  <a:pt x="145" y="1009"/>
                </a:lnTo>
                <a:lnTo>
                  <a:pt x="127" y="1009"/>
                </a:lnTo>
                <a:lnTo>
                  <a:pt x="118" y="1000"/>
                </a:lnTo>
                <a:lnTo>
                  <a:pt x="109" y="981"/>
                </a:lnTo>
                <a:lnTo>
                  <a:pt x="100" y="954"/>
                </a:lnTo>
                <a:lnTo>
                  <a:pt x="73" y="927"/>
                </a:lnTo>
                <a:lnTo>
                  <a:pt x="64" y="900"/>
                </a:lnTo>
                <a:lnTo>
                  <a:pt x="64" y="872"/>
                </a:lnTo>
                <a:lnTo>
                  <a:pt x="73" y="854"/>
                </a:lnTo>
                <a:lnTo>
                  <a:pt x="91" y="836"/>
                </a:lnTo>
                <a:lnTo>
                  <a:pt x="118" y="827"/>
                </a:lnTo>
                <a:lnTo>
                  <a:pt x="145" y="827"/>
                </a:lnTo>
                <a:lnTo>
                  <a:pt x="191" y="827"/>
                </a:lnTo>
                <a:lnTo>
                  <a:pt x="236" y="827"/>
                </a:lnTo>
                <a:lnTo>
                  <a:pt x="254" y="827"/>
                </a:lnTo>
                <a:lnTo>
                  <a:pt x="281" y="827"/>
                </a:lnTo>
                <a:lnTo>
                  <a:pt x="290" y="827"/>
                </a:lnTo>
                <a:lnTo>
                  <a:pt x="309" y="818"/>
                </a:lnTo>
                <a:lnTo>
                  <a:pt x="336" y="772"/>
                </a:lnTo>
                <a:lnTo>
                  <a:pt x="336" y="727"/>
                </a:lnTo>
                <a:lnTo>
                  <a:pt x="354" y="663"/>
                </a:lnTo>
                <a:lnTo>
                  <a:pt x="363" y="609"/>
                </a:lnTo>
                <a:lnTo>
                  <a:pt x="372" y="572"/>
                </a:lnTo>
                <a:lnTo>
                  <a:pt x="399" y="536"/>
                </a:lnTo>
                <a:lnTo>
                  <a:pt x="418" y="509"/>
                </a:lnTo>
                <a:lnTo>
                  <a:pt x="445" y="482"/>
                </a:lnTo>
                <a:lnTo>
                  <a:pt x="445" y="463"/>
                </a:lnTo>
                <a:lnTo>
                  <a:pt x="445" y="436"/>
                </a:lnTo>
                <a:lnTo>
                  <a:pt x="445" y="391"/>
                </a:lnTo>
                <a:lnTo>
                  <a:pt x="445" y="354"/>
                </a:lnTo>
                <a:lnTo>
                  <a:pt x="463" y="309"/>
                </a:lnTo>
                <a:lnTo>
                  <a:pt x="472" y="291"/>
                </a:lnTo>
                <a:lnTo>
                  <a:pt x="472" y="273"/>
                </a:lnTo>
                <a:close/>
              </a:path>
            </a:pathLst>
          </a:custGeom>
          <a:gradFill rotWithShape="1">
            <a:gsLst>
              <a:gs pos="0">
                <a:srgbClr val="076D30">
                  <a:alpha val="0"/>
                </a:srgbClr>
              </a:gs>
              <a:gs pos="50000">
                <a:srgbClr val="B2F090"/>
              </a:gs>
              <a:gs pos="100000">
                <a:srgbClr val="076D30">
                  <a:alpha val="0"/>
                </a:srgbClr>
              </a:gs>
            </a:gsLst>
            <a:lin ang="2700000" scaled="1"/>
          </a:gradFill>
          <a:ln w="22225">
            <a:solidFill>
              <a:srgbClr val="8AD28D">
                <a:alpha val="92999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055" name="Rectangle 16"/>
          <p:cNvSpPr>
            <a:spLocks noChangeArrowheads="1"/>
          </p:cNvSpPr>
          <p:nvPr/>
        </p:nvSpPr>
        <p:spPr bwMode="auto">
          <a:xfrm>
            <a:off x="1009651" y="1366246"/>
            <a:ext cx="8162924" cy="4336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/>
            <a:endParaRPr lang="ru-RU" altLang="ru-RU" b="1" dirty="0" smtClean="0">
              <a:solidFill>
                <a:srgbClr val="007033"/>
              </a:solidFill>
              <a:latin typeface="+mj-lt"/>
            </a:endParaRPr>
          </a:p>
          <a:p>
            <a:pPr algn="ctr" eaLnBrk="1"/>
            <a:r>
              <a:rPr lang="ru-RU" altLang="ru-RU" sz="3400" b="1" smtClean="0">
                <a:solidFill>
                  <a:srgbClr val="7030A0"/>
                </a:solidFill>
                <a:latin typeface="+mj-lt"/>
              </a:rPr>
              <a:t>Организация </a:t>
            </a:r>
            <a:r>
              <a:rPr lang="ru-RU" altLang="ru-RU" sz="3400" b="1" dirty="0" smtClean="0">
                <a:solidFill>
                  <a:srgbClr val="7030A0"/>
                </a:solidFill>
                <a:latin typeface="+mj-lt"/>
              </a:rPr>
              <a:t>работы по противодействию коррупции в государственных органах Кировской области и органах местного самоуправления муниципальных образований Кировской области</a:t>
            </a:r>
            <a:endParaRPr lang="ru-RU" altLang="ru-RU" sz="3400" b="1" dirty="0">
              <a:solidFill>
                <a:srgbClr val="7030A0"/>
              </a:solidFill>
              <a:latin typeface="+mj-lt"/>
            </a:endParaRPr>
          </a:p>
          <a:p>
            <a:pPr algn="ctr" eaLnBrk="1"/>
            <a:r>
              <a:rPr lang="ru-RU" altLang="ru-RU" sz="3600" b="1" dirty="0" smtClean="0">
                <a:solidFill>
                  <a:srgbClr val="7030A0"/>
                </a:solidFill>
                <a:latin typeface="+mj-lt"/>
              </a:rPr>
              <a:t>  </a:t>
            </a:r>
            <a:r>
              <a:rPr lang="ru-RU" altLang="ru-RU" sz="4500" b="1" dirty="0" smtClean="0">
                <a:solidFill>
                  <a:srgbClr val="007033"/>
                </a:solidFill>
                <a:latin typeface="+mj-lt"/>
              </a:rPr>
              <a:t/>
            </a:r>
            <a:br>
              <a:rPr lang="ru-RU" altLang="ru-RU" sz="4500" b="1" dirty="0" smtClean="0">
                <a:solidFill>
                  <a:srgbClr val="007033"/>
                </a:solidFill>
                <a:latin typeface="+mj-lt"/>
              </a:rPr>
            </a:br>
            <a:endParaRPr lang="ru-RU" altLang="ru-RU" sz="4500" b="1" dirty="0">
              <a:solidFill>
                <a:srgbClr val="007033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4188" y="5534292"/>
            <a:ext cx="9096375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/>
            <a:r>
              <a:rPr lang="ru-RU" altLang="ru-RU" sz="2000" b="1" dirty="0" smtClean="0">
                <a:solidFill>
                  <a:srgbClr val="7030A0"/>
                </a:solidFill>
                <a:latin typeface="+mj-lt"/>
              </a:rPr>
              <a:t>презентация подготовлена </a:t>
            </a:r>
            <a:br>
              <a:rPr lang="ru-RU" altLang="ru-RU" sz="2000" b="1" dirty="0" smtClean="0">
                <a:solidFill>
                  <a:srgbClr val="7030A0"/>
                </a:solidFill>
                <a:latin typeface="+mj-lt"/>
              </a:rPr>
            </a:br>
            <a:r>
              <a:rPr lang="ru-RU" altLang="ru-RU" sz="2000" b="1" dirty="0" smtClean="0">
                <a:solidFill>
                  <a:srgbClr val="7030A0"/>
                </a:solidFill>
                <a:latin typeface="+mj-lt"/>
              </a:rPr>
              <a:t>управлением профилактики коррупционных и иных правонарушений администрации Губернатора и Правительства Кировской области</a:t>
            </a:r>
          </a:p>
          <a:p>
            <a:pPr algn="ctr" eaLnBrk="1"/>
            <a:endParaRPr lang="ru-RU" altLang="ru-RU" sz="2000" b="1" dirty="0">
              <a:solidFill>
                <a:srgbClr val="7030A0"/>
              </a:solidFill>
              <a:latin typeface="+mj-lt"/>
            </a:endParaRPr>
          </a:p>
          <a:p>
            <a:pPr algn="ctr" eaLnBrk="1"/>
            <a:r>
              <a:rPr lang="ru-RU" altLang="ru-RU" sz="2000" b="1" dirty="0" smtClean="0">
                <a:solidFill>
                  <a:srgbClr val="7030A0"/>
                </a:solidFill>
                <a:latin typeface="+mj-lt"/>
              </a:rPr>
              <a:t>2025 год</a:t>
            </a:r>
            <a:endParaRPr lang="ru-RU" altLang="ru-RU" sz="2000" b="1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Исполнение плана мероприятий </a:t>
            </a:r>
            <a:br>
              <a:rPr lang="ru-RU" sz="2600" dirty="0" smtClean="0">
                <a:solidFill>
                  <a:srgbClr val="7030A0"/>
                </a:solidFill>
                <a:latin typeface="+mj-lt"/>
              </a:rPr>
            </a:br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по противодействию коррупции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10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662608"/>
              </p:ext>
            </p:extLst>
          </p:nvPr>
        </p:nvGraphicFramePr>
        <p:xfrm>
          <a:off x="838199" y="1887537"/>
          <a:ext cx="8591550" cy="4855845"/>
        </p:xfrm>
        <a:graphic>
          <a:graphicData uri="http://schemas.openxmlformats.org/drawingml/2006/table">
            <a:tbl>
              <a:tblPr firstRow="1" firstCol="1" bandRow="1"/>
              <a:tblGrid>
                <a:gridCol w="2006835"/>
                <a:gridCol w="4441591"/>
                <a:gridCol w="2143124"/>
              </a:tblGrid>
              <a:tr h="4114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Пункт Перечня мероприятий по реализации Программы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по противодействию коррупции в Кировской области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на 2025 – 2028 годы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Документ, 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который необходимо подготовить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Срок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3.6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справка об участии лиц, впервые поступивших на службу, </a:t>
                      </a:r>
                      <a:endParaRPr lang="ru-RU" sz="13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в </a:t>
                      </a: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мероприятиях по профессиональному развитию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20.12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4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3.7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справка об участии служащих, в должностные обязанности которых входит участие в проведении закупок, </a:t>
                      </a:r>
                      <a:endParaRPr lang="ru-RU" sz="13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в </a:t>
                      </a: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мероприятиях по профессиональному развитию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20.12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4.6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справка о результатах проверки в подведомственном учреждении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не реже 1 раза в 3 года в соответствии с планами проверок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4.8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актуальные профили служащих, участвующих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в закупочной деятельности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ежегодно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4.9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реестр (карта) коррупционных рисков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и план (реестр) мер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ежегодно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4.10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доклад о результатах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реализации </a:t>
                      </a: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плана </a:t>
                      </a: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реестра) </a:t>
                      </a: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мер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20.12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5.1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информация о результатах рассмотрения обращений граждан и организаций о фактах коррупции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ежеквартально,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до 15-го числа месяца, следующего за отчетным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4050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904875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+mj-lt"/>
              </a:rPr>
              <a:t>Формирование плана мероприятий </a:t>
            </a:r>
            <a:br>
              <a:rPr lang="ru-RU" sz="3200" dirty="0" smtClean="0">
                <a:solidFill>
                  <a:srgbClr val="7030A0"/>
                </a:solidFill>
                <a:latin typeface="+mj-lt"/>
              </a:rPr>
            </a:br>
            <a:r>
              <a:rPr lang="ru-RU" sz="3200" dirty="0" smtClean="0">
                <a:solidFill>
                  <a:srgbClr val="7030A0"/>
                </a:solidFill>
                <a:latin typeface="+mj-lt"/>
              </a:rPr>
              <a:t>по противодействию коррупции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11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2396922"/>
            <a:ext cx="8877300" cy="3707233"/>
          </a:xfrm>
          <a:prstGeom prst="rect">
            <a:avLst/>
          </a:prstGeom>
          <a:solidFill>
            <a:srgbClr val="E7EEF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/>
              </a:rPr>
              <a:t>Письмо </a:t>
            </a:r>
            <a:r>
              <a:rPr lang="ru-RU" sz="3600" dirty="0">
                <a:latin typeface="Times New Roman"/>
              </a:rPr>
              <a:t>Минтруда России от 14.05.2024 </a:t>
            </a:r>
            <a:endParaRPr lang="ru-RU" sz="3600" dirty="0" smtClean="0">
              <a:latin typeface="Times New Roman"/>
            </a:endParaRPr>
          </a:p>
          <a:p>
            <a:pPr algn="ctr"/>
            <a:r>
              <a:rPr lang="ru-RU" sz="3600" dirty="0" smtClean="0">
                <a:latin typeface="Times New Roman"/>
              </a:rPr>
              <a:t>№ </a:t>
            </a:r>
            <a:r>
              <a:rPr lang="ru-RU" sz="3600" dirty="0">
                <a:latin typeface="Times New Roman"/>
              </a:rPr>
              <a:t>28-6/10/В-7702</a:t>
            </a:r>
          </a:p>
          <a:p>
            <a:pPr algn="ctr"/>
            <a:r>
              <a:rPr lang="ru-RU" sz="3600" dirty="0" smtClean="0">
                <a:latin typeface="Times New Roman"/>
              </a:rPr>
              <a:t>«О </a:t>
            </a:r>
            <a:r>
              <a:rPr lang="ru-RU" sz="3600" dirty="0">
                <a:latin typeface="Times New Roman"/>
              </a:rPr>
              <a:t>Методических рекомендациях по вопросам формирования и оценки реализации плана по противодействию коррупции федерального органа исполнительной </a:t>
            </a:r>
            <a:r>
              <a:rPr lang="ru-RU" sz="3600" dirty="0" smtClean="0">
                <a:latin typeface="Times New Roman"/>
              </a:rPr>
              <a:t>власти»</a:t>
            </a:r>
            <a:endParaRPr lang="ru-RU" sz="3600" dirty="0">
              <a:latin typeface="Times New Roman"/>
            </a:endParaRPr>
          </a:p>
          <a:p>
            <a:pPr algn="ctr">
              <a:buSzPct val="100000"/>
            </a:pPr>
            <a:endParaRPr lang="ru-RU" sz="1800" b="1" dirty="0" smtClean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20489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Рекомендуемая структура раздела </a:t>
            </a:r>
            <a:br>
              <a:rPr lang="ru-RU" sz="2600" dirty="0" smtClean="0">
                <a:solidFill>
                  <a:srgbClr val="7030A0"/>
                </a:solidFill>
                <a:latin typeface="+mj-lt"/>
              </a:rPr>
            </a:br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«</a:t>
            </a:r>
            <a:r>
              <a:rPr lang="ru-RU" sz="2600" dirty="0">
                <a:solidFill>
                  <a:srgbClr val="7030A0"/>
                </a:solidFill>
                <a:latin typeface="+mj-lt"/>
              </a:rPr>
              <a:t>П</a:t>
            </a:r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ротиводействие коррупции» </a:t>
            </a:r>
            <a:br>
              <a:rPr lang="ru-RU" sz="2600" dirty="0" smtClean="0">
                <a:solidFill>
                  <a:srgbClr val="7030A0"/>
                </a:solidFill>
                <a:latin typeface="+mj-lt"/>
              </a:rPr>
            </a:br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официального сайта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12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4863" y="2007849"/>
            <a:ext cx="8891588" cy="471090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300" dirty="0" smtClean="0">
                <a:latin typeface="Times New Roman"/>
                <a:ea typeface="Times New Roman"/>
              </a:rPr>
              <a:t>Нормативные </a:t>
            </a:r>
            <a:r>
              <a:rPr lang="ru-RU" sz="2300" dirty="0">
                <a:latin typeface="Times New Roman"/>
                <a:ea typeface="Times New Roman"/>
              </a:rPr>
              <a:t>правовые и иные акты в сфере противодействия </a:t>
            </a:r>
            <a:r>
              <a:rPr lang="ru-RU" sz="2300" dirty="0" smtClean="0">
                <a:latin typeface="Times New Roman"/>
                <a:ea typeface="Times New Roman"/>
              </a:rPr>
              <a:t>коррупции 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300" dirty="0" smtClean="0">
                <a:latin typeface="Times New Roman"/>
                <a:ea typeface="Times New Roman"/>
              </a:rPr>
              <a:t>Антикоррупционная экспертиза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300" dirty="0" smtClean="0">
                <a:latin typeface="Times New Roman"/>
                <a:ea typeface="Times New Roman"/>
              </a:rPr>
              <a:t>Методические материалы 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300" dirty="0" smtClean="0">
                <a:latin typeface="Times New Roman"/>
                <a:ea typeface="Times New Roman"/>
              </a:rPr>
              <a:t>Формы </a:t>
            </a:r>
            <a:r>
              <a:rPr lang="ru-RU" sz="2300" dirty="0">
                <a:latin typeface="Times New Roman"/>
                <a:ea typeface="Times New Roman"/>
              </a:rPr>
              <a:t>документов, связанных с противодействием коррупции, для </a:t>
            </a:r>
            <a:r>
              <a:rPr lang="ru-RU" sz="2300" dirty="0" smtClean="0">
                <a:latin typeface="Times New Roman"/>
                <a:ea typeface="Times New Roman"/>
              </a:rPr>
              <a:t>заполнения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300" dirty="0" smtClean="0">
                <a:latin typeface="Times New Roman"/>
                <a:ea typeface="Times New Roman"/>
              </a:rPr>
              <a:t>Сведения </a:t>
            </a:r>
            <a:r>
              <a:rPr lang="ru-RU" sz="2300" dirty="0">
                <a:latin typeface="Times New Roman"/>
                <a:ea typeface="Times New Roman"/>
              </a:rPr>
              <a:t>о доходах, расходах, об имуществе и обязательствах имущественного </a:t>
            </a:r>
            <a:r>
              <a:rPr lang="ru-RU" sz="2300" dirty="0" smtClean="0">
                <a:latin typeface="Times New Roman"/>
                <a:ea typeface="Times New Roman"/>
              </a:rPr>
              <a:t>характера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300" dirty="0" smtClean="0">
                <a:latin typeface="Times New Roman"/>
                <a:ea typeface="Times New Roman"/>
              </a:rPr>
              <a:t>Комиссия </a:t>
            </a:r>
            <a:r>
              <a:rPr lang="ru-RU" sz="2300" dirty="0">
                <a:latin typeface="Times New Roman"/>
                <a:ea typeface="Times New Roman"/>
              </a:rPr>
              <a:t>по соблюдению требований к служебному поведению и урегулированию конфликта </a:t>
            </a:r>
            <a:r>
              <a:rPr lang="ru-RU" sz="2300" dirty="0" smtClean="0">
                <a:latin typeface="Times New Roman"/>
                <a:ea typeface="Times New Roman"/>
              </a:rPr>
              <a:t>интересов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300" dirty="0">
                <a:latin typeface="Times New Roman"/>
                <a:ea typeface="Times New Roman"/>
              </a:rPr>
              <a:t>Межведомственная комиссия по противодействию </a:t>
            </a:r>
            <a:r>
              <a:rPr lang="ru-RU" sz="2300" dirty="0" smtClean="0">
                <a:latin typeface="Times New Roman"/>
                <a:ea typeface="Times New Roman"/>
              </a:rPr>
              <a:t>коррупции (при наличии)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300" dirty="0" smtClean="0">
                <a:latin typeface="Times New Roman"/>
                <a:ea typeface="Times New Roman"/>
              </a:rPr>
              <a:t>Результаты работы в сфере противодействия коррупции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300" dirty="0" smtClean="0">
                <a:latin typeface="Times New Roman"/>
                <a:ea typeface="Times New Roman"/>
              </a:rPr>
              <a:t>Обратная </a:t>
            </a:r>
            <a:r>
              <a:rPr lang="ru-RU" sz="2300" dirty="0">
                <a:latin typeface="Times New Roman"/>
                <a:ea typeface="Times New Roman"/>
              </a:rPr>
              <a:t>связь для сообщений о фактах </a:t>
            </a:r>
            <a:r>
              <a:rPr lang="ru-RU" sz="2300" dirty="0" smtClean="0">
                <a:latin typeface="Times New Roman"/>
                <a:ea typeface="Times New Roman"/>
              </a:rPr>
              <a:t>коррупции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300" dirty="0" smtClean="0">
                <a:solidFill>
                  <a:schemeClr val="tx1"/>
                </a:solidFill>
                <a:latin typeface="Times New Roman"/>
              </a:rPr>
              <a:t>Информация для подведомственных учреждений</a:t>
            </a:r>
            <a:endParaRPr lang="ru-RU" sz="2300" dirty="0" smtClean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99276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Заполнение справок о доходах, расходах, об имуществе и обязательствах имущественного характера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13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09525"/>
              </p:ext>
            </p:extLst>
          </p:nvPr>
        </p:nvGraphicFramePr>
        <p:xfrm>
          <a:off x="838198" y="1924050"/>
          <a:ext cx="8753476" cy="5109139"/>
        </p:xfrm>
        <a:graphic>
          <a:graphicData uri="http://schemas.openxmlformats.org/drawingml/2006/table">
            <a:tbl>
              <a:tblPr firstRow="1" firstCol="1" bandRow="1"/>
              <a:tblGrid>
                <a:gridCol w="1171577"/>
                <a:gridCol w="7581899"/>
              </a:tblGrid>
              <a:tr h="4187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</a:rPr>
                        <a:t>Раздел 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</a:rPr>
                        <a:t>справки 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</a:rPr>
                        <a:t>о доходах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</a:rPr>
                        <a:t>Замечания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96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неверно 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Times New Roman"/>
                        </a:rPr>
                        <a:t>указан </a:t>
                      </a: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размер полученного дохода</a:t>
                      </a: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9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доход указан за вычетом налогов</a:t>
                      </a: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3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в поле «Доход по основному месту работы» 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Times New Roman"/>
                        </a:rPr>
                        <a:t>суммированы </a:t>
                      </a: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доходы, полученные по всем местам работы, где осуществлялась трудовая деятельность в отчетном периоде</a:t>
                      </a: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7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в разделе 2 справки о доходах за 2023 год ошибочно указаны сведения о сделке по приобретению жилого дома, совершенной в 2022 году</a:t>
                      </a: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не заполнен раздел 2 при наличии оснований для его заполнения (в отчетном периоде совершена сделка по приобретению жилого помещения, стоимость которого превысила совокупный доход супругов за три года)</a:t>
                      </a: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не указаны конкретные суммы дохода по всем источникам, за счет которых приобретено имущество, или указаны не все источники получения средств, за счет которых приобретено имущество</a:t>
                      </a: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438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effectLst/>
                          <a:latin typeface="Times New Roman"/>
                          <a:ea typeface="Times New Roman"/>
                        </a:rPr>
                        <a:t>3.1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не 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Times New Roman"/>
                        </a:rPr>
                        <a:t>указаны </a:t>
                      </a: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объекты недвижимого имущества, находящиеся в собственности (земельный участок, жилое помещение)</a:t>
                      </a: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не полностью указан адрес местонахождения земельного участка 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Times New Roman"/>
                        </a:rPr>
                        <a:t>(отсутствует улица</a:t>
                      </a: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, номер дома)</a:t>
                      </a: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не указаны основания приобретения жилого помещения</a:t>
                      </a: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</a:rPr>
                        <a:t>неверно указаны площадь земельного участка, жилого помещения, размер доли в праве собственности, вид собственности (например, вместо долевой указана индивидуальная)</a:t>
                      </a:r>
                    </a:p>
                  </a:txBody>
                  <a:tcPr marL="36960" marR="36960" marT="710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99232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Заполнение справок о доходах, расходах, об имуществе и обязательствах имущественного характера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14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57644"/>
              </p:ext>
            </p:extLst>
          </p:nvPr>
        </p:nvGraphicFramePr>
        <p:xfrm>
          <a:off x="819149" y="1885949"/>
          <a:ext cx="8715375" cy="4101465"/>
        </p:xfrm>
        <a:graphic>
          <a:graphicData uri="http://schemas.openxmlformats.org/drawingml/2006/table">
            <a:tbl>
              <a:tblPr firstRow="1" firstCol="1" bandRow="1"/>
              <a:tblGrid>
                <a:gridCol w="1211741"/>
                <a:gridCol w="7503634"/>
              </a:tblGrid>
              <a:tr h="7807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/>
                          <a:ea typeface="Times New Roman"/>
                        </a:rPr>
                        <a:t>Раздел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/>
                          <a:ea typeface="Times New Roman"/>
                        </a:rPr>
                        <a:t>справки 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/>
                          <a:ea typeface="Times New Roman"/>
                        </a:rPr>
                        <a:t>о доходах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effectLst/>
                          <a:latin typeface="Times New Roman"/>
                          <a:ea typeface="Times New Roman"/>
                        </a:rPr>
                        <a:t>Замечания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/>
                          <a:ea typeface="Times New Roman"/>
                        </a:rPr>
                        <a:t>3.2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/>
                          <a:ea typeface="Times New Roman"/>
                        </a:rPr>
                        <a:t>не указаны прицепы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042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/>
                          <a:ea typeface="Times New Roman"/>
                        </a:rPr>
                        <a:t>не указаны банковские счета, открытые служащему и его супругу (супруге)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2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/>
                          <a:ea typeface="Times New Roman"/>
                        </a:rPr>
                        <a:t>кадровой службой (ответственным лицом) не проведен анализ законности поступления денежных средства на счета служащего и членов его семьи в случае заполнения графы 6 раздела 4 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0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/>
                          <a:ea typeface="Times New Roman"/>
                        </a:rPr>
                        <a:t>служащий не мог пояснить источник поступления денежных средств на банковский счет, который не отразил в справке о доходах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/>
                          <a:ea typeface="Times New Roman"/>
                        </a:rPr>
                        <a:t>6.1</a:t>
                      </a:r>
                      <a:endParaRPr lang="ru-RU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/>
                          <a:ea typeface="Times New Roman"/>
                        </a:rPr>
                        <a:t>излишне указаны в пользовании земельный участок и квартира, которые отражены в разделе 3.1 справки о доходах и находятся в индивидуальной собственности</a:t>
                      </a:r>
                    </a:p>
                  </a:txBody>
                  <a:tcPr marL="49530" marR="4953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04862" y="6187872"/>
            <a:ext cx="8739188" cy="815223"/>
          </a:xfrm>
          <a:prstGeom prst="rect">
            <a:avLst/>
          </a:prstGeom>
          <a:solidFill>
            <a:srgbClr val="FEECE6"/>
          </a:solidFill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latin typeface="Times New Roman"/>
                <a:ea typeface="Times New Roman"/>
              </a:rPr>
              <a:t>В 2025 </a:t>
            </a:r>
            <a:r>
              <a:rPr lang="ru-RU" sz="1800" dirty="0">
                <a:latin typeface="Times New Roman"/>
                <a:ea typeface="Times New Roman"/>
              </a:rPr>
              <a:t>году один руководитель муниципального учреждения вообще не представил справку о доходах, другой руководитель представил справку в июне вместо установленного срока – до 30 </a:t>
            </a:r>
            <a:r>
              <a:rPr lang="ru-RU" sz="1800" dirty="0" smtClean="0">
                <a:latin typeface="Times New Roman"/>
                <a:ea typeface="Times New Roman"/>
              </a:rPr>
              <a:t>апреля.</a:t>
            </a:r>
            <a:endParaRPr lang="ru-RU" sz="1800" b="1" dirty="0" smtClean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60439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904875"/>
            <a:ext cx="8239125" cy="11430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dirty="0">
                <a:solidFill>
                  <a:srgbClr val="7030A0"/>
                </a:solidFill>
                <a:latin typeface="+mj-lt"/>
              </a:rPr>
              <a:t>П</a:t>
            </a:r>
            <a:r>
              <a:rPr lang="ru-RU" sz="3200" dirty="0" smtClean="0">
                <a:solidFill>
                  <a:srgbClr val="7030A0"/>
                </a:solidFill>
                <a:latin typeface="+mj-lt"/>
              </a:rPr>
              <a:t>ри применении взысканий за коррупционные правонарушения руководствуемся: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15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2396922"/>
            <a:ext cx="8877300" cy="4189032"/>
          </a:xfrm>
          <a:prstGeom prst="rect">
            <a:avLst/>
          </a:prstGeom>
          <a:solidFill>
            <a:srgbClr val="E7EEF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400" dirty="0">
                <a:latin typeface="Times New Roman"/>
              </a:rPr>
              <a:t>Обзором практики привлечения к ответственности государственных (муниципальных) служащих за несоблюдение ограничений и запретов, неисполнение обязанностей, установленных в целях противодействия коррупции </a:t>
            </a:r>
            <a:endParaRPr lang="ru-RU" sz="3400" dirty="0" smtClean="0">
              <a:latin typeface="Times New Roman"/>
            </a:endParaRPr>
          </a:p>
          <a:p>
            <a:pPr algn="ctr"/>
            <a:r>
              <a:rPr lang="ru-RU" sz="3400" dirty="0" smtClean="0">
                <a:latin typeface="Times New Roman"/>
              </a:rPr>
              <a:t>(</a:t>
            </a:r>
            <a:r>
              <a:rPr lang="ru-RU" sz="3400" dirty="0">
                <a:latin typeface="Times New Roman"/>
              </a:rPr>
              <a:t>версия 2.0</a:t>
            </a:r>
            <a:r>
              <a:rPr lang="ru-RU" sz="3400" dirty="0" smtClean="0">
                <a:latin typeface="Times New Roman"/>
              </a:rPr>
              <a:t>)</a:t>
            </a:r>
          </a:p>
          <a:p>
            <a:pPr algn="ctr"/>
            <a:r>
              <a:rPr lang="ru-RU" sz="3400" dirty="0" smtClean="0">
                <a:latin typeface="Times New Roman"/>
              </a:rPr>
              <a:t>(письмо Минтруда </a:t>
            </a:r>
            <a:r>
              <a:rPr lang="ru-RU" sz="3400" dirty="0">
                <a:latin typeface="Times New Roman"/>
              </a:rPr>
              <a:t>России от 15.04.2022 </a:t>
            </a:r>
            <a:endParaRPr lang="ru-RU" sz="3400" dirty="0" smtClean="0">
              <a:latin typeface="Times New Roman"/>
            </a:endParaRPr>
          </a:p>
          <a:p>
            <a:pPr algn="ctr"/>
            <a:r>
              <a:rPr lang="ru-RU" sz="3400" dirty="0" smtClean="0">
                <a:latin typeface="Times New Roman"/>
              </a:rPr>
              <a:t>№ 28-6/10/П-2479)</a:t>
            </a:r>
            <a:endParaRPr lang="ru-RU" sz="3400" b="1" dirty="0" smtClean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75103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Передача имущества в доверительное управление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16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4511472"/>
            <a:ext cx="8877300" cy="220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SzPct val="100000"/>
            </a:pPr>
            <a:r>
              <a:rPr lang="ru-RU" sz="1800" b="1" dirty="0" smtClean="0">
                <a:solidFill>
                  <a:srgbClr val="0070C0"/>
                </a:solidFill>
                <a:latin typeface="+mj-lt"/>
              </a:rPr>
              <a:t>ПРАВИЛЬНЫЕ ДЕЙСТВИЯ: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000" dirty="0">
                <a:latin typeface="+mj-lt"/>
              </a:rPr>
              <a:t>Д</a:t>
            </a:r>
            <a:r>
              <a:rPr lang="ru-RU" sz="2000" dirty="0" smtClean="0">
                <a:latin typeface="+mj-lt"/>
              </a:rPr>
              <a:t>ля </a:t>
            </a:r>
            <a:r>
              <a:rPr lang="ru-RU" sz="2000" dirty="0">
                <a:latin typeface="+mj-lt"/>
              </a:rPr>
              <a:t>внесения в ЕГРЮЛ сведений о передаче доли в доверительное управление в соответствии со статьей 1012 Гражданского кодекса Российской Федерации в регистрирующий орган представляется «Заявление о государственной регистрации изменений, внесенных в учредительный документ юридического лица, и (или) о внесении изменений в сведения о юридическом лице, содержащиеся в Едином государственном реестре юридических лиц» (форма № </a:t>
            </a:r>
            <a:r>
              <a:rPr lang="ru-RU" sz="2000" dirty="0" smtClean="0">
                <a:latin typeface="+mj-lt"/>
              </a:rPr>
              <a:t>Р 13014).</a:t>
            </a:r>
            <a:endParaRPr lang="ru-RU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4863" y="2112624"/>
            <a:ext cx="8891588" cy="22611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/>
              <a:t> </a:t>
            </a:r>
            <a:r>
              <a:rPr lang="ru-RU" sz="1800" b="1" dirty="0" smtClean="0">
                <a:solidFill>
                  <a:srgbClr val="FF0000"/>
                </a:solidFill>
                <a:latin typeface="+mj-lt"/>
              </a:rPr>
              <a:t>НАРУШЕНИЕ: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/>
                <a:ea typeface="Times New Roman"/>
              </a:rPr>
              <a:t>Г</a:t>
            </a:r>
            <a:r>
              <a:rPr lang="ru-RU" sz="2400" dirty="0" smtClean="0">
                <a:latin typeface="Times New Roman"/>
                <a:ea typeface="Times New Roman"/>
              </a:rPr>
              <a:t>лавой </a:t>
            </a:r>
            <a:r>
              <a:rPr lang="ru-RU" sz="2400" dirty="0">
                <a:latin typeface="Times New Roman"/>
                <a:ea typeface="Times New Roman"/>
              </a:rPr>
              <a:t>администрации муниципального образования передана в доверительное управление доля участия в коммерческой организации – обществе с ограниченной ответственностью (заключен договор доверительного управления). При этом договор перехода доли участия в коммерческой организации в ЕГРЮЛ не был </a:t>
            </a:r>
            <a:r>
              <a:rPr lang="ru-RU" sz="2400" dirty="0" smtClean="0">
                <a:latin typeface="Times New Roman"/>
                <a:ea typeface="Times New Roman"/>
              </a:rPr>
              <a:t>зарегистрирован.</a:t>
            </a:r>
            <a:endParaRPr lang="ru-RU" sz="2400" dirty="0" smtClean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31112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199815" y="312341"/>
            <a:ext cx="4701096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2800" dirty="0">
                <a:solidFill>
                  <a:srgbClr val="7030A0"/>
                </a:solidFill>
                <a:latin typeface="+mn-lt"/>
              </a:rPr>
              <a:t>Получение </a:t>
            </a:r>
            <a:r>
              <a:rPr lang="ru-RU" sz="2800" dirty="0" smtClean="0">
                <a:solidFill>
                  <a:srgbClr val="7030A0"/>
                </a:solidFill>
                <a:latin typeface="+mn-lt"/>
              </a:rPr>
              <a:t>подарков</a:t>
            </a:r>
            <a:endParaRPr lang="ru-RU" sz="28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6824334" y="5062428"/>
            <a:ext cx="355239" cy="615346"/>
          </a:xfrm>
          <a:prstGeom prst="downArrow">
            <a:avLst/>
          </a:prstGeom>
          <a:solidFill>
            <a:schemeClr val="bg1"/>
          </a:solidFill>
          <a:ln w="317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09750" y="1016637"/>
            <a:ext cx="74079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Действия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служащего при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получении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подарка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в связи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с протокольными мероприятиями, служебными командировками и другими официальными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мероприятиями: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53306" y="2388638"/>
            <a:ext cx="7447144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SzPct val="100000"/>
            </a:pPr>
            <a:r>
              <a:rPr lang="ru-RU" sz="1800" dirty="0">
                <a:solidFill>
                  <a:schemeClr val="tx1"/>
                </a:solidFill>
              </a:rPr>
              <a:t>Уведомить </a:t>
            </a:r>
            <a:r>
              <a:rPr lang="ru-RU" sz="1800" b="1" dirty="0" smtClean="0">
                <a:solidFill>
                  <a:schemeClr val="tx1"/>
                </a:solidFill>
              </a:rPr>
              <a:t>уполномоченное структурное подразделение (уполномоченное должностное лицо) </a:t>
            </a:r>
            <a:r>
              <a:rPr lang="ru-RU" sz="1800" dirty="0" smtClean="0">
                <a:solidFill>
                  <a:schemeClr val="tx1"/>
                </a:solidFill>
              </a:rPr>
              <a:t>органа власти не позднее 3 </a:t>
            </a:r>
            <a:r>
              <a:rPr lang="ru-RU" sz="1800" dirty="0">
                <a:solidFill>
                  <a:schemeClr val="tx1"/>
                </a:solidFill>
              </a:rPr>
              <a:t>рабочих </a:t>
            </a:r>
            <a:r>
              <a:rPr lang="ru-RU" sz="1800" dirty="0" smtClean="0">
                <a:solidFill>
                  <a:schemeClr val="tx1"/>
                </a:solidFill>
              </a:rPr>
              <a:t>дней со </a:t>
            </a:r>
            <a:r>
              <a:rPr lang="ru-RU" sz="1800" dirty="0">
                <a:solidFill>
                  <a:schemeClr val="tx1"/>
                </a:solidFill>
              </a:rPr>
              <a:t>дня получения подарка (возвращения </a:t>
            </a:r>
            <a:r>
              <a:rPr lang="ru-RU" sz="1800" dirty="0" smtClean="0">
                <a:solidFill>
                  <a:schemeClr val="tx1"/>
                </a:solidFill>
              </a:rPr>
              <a:t>из </a:t>
            </a:r>
            <a:r>
              <a:rPr lang="ru-RU" sz="1800" dirty="0">
                <a:solidFill>
                  <a:schemeClr val="tx1"/>
                </a:solidFill>
              </a:rPr>
              <a:t>служебной командировки)</a:t>
            </a:r>
          </a:p>
        </p:txBody>
      </p:sp>
      <p:sp>
        <p:nvSpPr>
          <p:cNvPr id="13" name="Стрелка вниз 12"/>
          <p:cNvSpPr/>
          <p:nvPr/>
        </p:nvSpPr>
        <p:spPr bwMode="auto">
          <a:xfrm>
            <a:off x="5206131" y="3602076"/>
            <a:ext cx="323849" cy="507224"/>
          </a:xfrm>
          <a:prstGeom prst="downArrow">
            <a:avLst/>
          </a:prstGeom>
          <a:solidFill>
            <a:schemeClr val="bg1"/>
          </a:solidFill>
          <a:ln w="317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84460" y="4114239"/>
            <a:ext cx="8405809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SzPct val="100000"/>
            </a:pPr>
            <a:r>
              <a:rPr lang="ru-RU" sz="1800" dirty="0">
                <a:solidFill>
                  <a:schemeClr val="tx1"/>
                </a:solidFill>
              </a:rPr>
              <a:t>Приложить документы (при наличии), подтверждающие стоимость подарка (кассовый чек, товарный чек, иной документ об оплате (приобретении) подарка)</a:t>
            </a:r>
          </a:p>
        </p:txBody>
      </p:sp>
      <p:sp>
        <p:nvSpPr>
          <p:cNvPr id="15" name="Стрелка вниз 14"/>
          <p:cNvSpPr/>
          <p:nvPr/>
        </p:nvSpPr>
        <p:spPr bwMode="auto">
          <a:xfrm>
            <a:off x="2841264" y="5062428"/>
            <a:ext cx="355239" cy="615346"/>
          </a:xfrm>
          <a:prstGeom prst="downArrow">
            <a:avLst/>
          </a:prstGeom>
          <a:solidFill>
            <a:schemeClr val="bg1"/>
          </a:solidFill>
          <a:ln w="317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9725" y="5708693"/>
            <a:ext cx="3995737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SzPct val="100000"/>
            </a:pPr>
            <a:r>
              <a:rPr lang="ru-RU" sz="1800" dirty="0">
                <a:solidFill>
                  <a:schemeClr val="tx1"/>
                </a:solidFill>
              </a:rPr>
              <a:t>Подарок стоимостью до 3 тыс. руб. </a:t>
            </a:r>
            <a:r>
              <a:rPr lang="ru-RU" sz="1800" dirty="0" smtClean="0">
                <a:solidFill>
                  <a:schemeClr val="tx1"/>
                </a:solidFill>
              </a:rPr>
              <a:t>остается у служащего (в отношении министра КО, главы МО такой порядок отсутствует)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06443" y="5706349"/>
            <a:ext cx="5094468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SzPct val="100000"/>
            </a:pPr>
            <a:r>
              <a:rPr lang="ru-RU" sz="1800" dirty="0">
                <a:solidFill>
                  <a:schemeClr val="tx1"/>
                </a:solidFill>
              </a:rPr>
              <a:t>Подарок стоимостью более 3 тыс. руб. включается в реестр </a:t>
            </a:r>
            <a:r>
              <a:rPr lang="ru-RU" sz="1800" dirty="0" smtClean="0">
                <a:solidFill>
                  <a:schemeClr val="tx1"/>
                </a:solidFill>
              </a:rPr>
              <a:t>имущества и </a:t>
            </a:r>
            <a:r>
              <a:rPr lang="ru-RU" sz="1800" dirty="0">
                <a:solidFill>
                  <a:schemeClr val="tx1"/>
                </a:solidFill>
              </a:rPr>
              <a:t>может быть выкуплен </a:t>
            </a:r>
            <a:r>
              <a:rPr lang="ru-RU" sz="1800" dirty="0" smtClean="0">
                <a:solidFill>
                  <a:schemeClr val="tx1"/>
                </a:solidFill>
              </a:rPr>
              <a:t>лицом, его получившим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17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61030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Порядок уведомления о намерении выполнять иную оплачиваемую работу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18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4387647"/>
            <a:ext cx="8877300" cy="22610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SzPct val="100000"/>
            </a:pPr>
            <a:r>
              <a:rPr lang="ru-RU" sz="1800" b="1" dirty="0" smtClean="0">
                <a:solidFill>
                  <a:srgbClr val="0070C0"/>
                </a:solidFill>
                <a:latin typeface="+mj-lt"/>
              </a:rPr>
              <a:t>ПРАВИЛЬНЫЕ ДЕЙСТВИЯ: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+mj-lt"/>
                <a:ea typeface="Times New Roman"/>
              </a:rPr>
              <a:t>государственный </a:t>
            </a:r>
            <a:r>
              <a:rPr lang="ru-RU" sz="1800" dirty="0">
                <a:latin typeface="+mj-lt"/>
                <a:ea typeface="Times New Roman"/>
              </a:rPr>
              <a:t>гражданский (муниципальный) служащий вправе выполнять иную оплачиваемую работу, в том числе выполнение работ, оказание услуг по гражданско-правовому договору, с предварительным письменным уведомлением представителя нанимателя (работодателя</a:t>
            </a:r>
            <a:r>
              <a:rPr lang="ru-RU" sz="1800" dirty="0" smtClean="0">
                <a:latin typeface="+mj-lt"/>
                <a:ea typeface="Times New Roman"/>
              </a:rPr>
              <a:t>);</a:t>
            </a:r>
            <a:endParaRPr lang="ru-RU" sz="1800" dirty="0" smtClean="0">
              <a:latin typeface="+mj-lt"/>
            </a:endParaRP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+mj-lt"/>
              </a:rPr>
              <a:t>уведомление </a:t>
            </a:r>
            <a:r>
              <a:rPr lang="ru-RU" sz="1800" dirty="0">
                <a:latin typeface="+mj-lt"/>
              </a:rPr>
              <a:t>необходимо представлять до начала выполнения </a:t>
            </a:r>
            <a:r>
              <a:rPr lang="ru-RU" sz="1800" dirty="0" smtClean="0">
                <a:latin typeface="+mj-lt"/>
              </a:rPr>
              <a:t>работы;</a:t>
            </a:r>
            <a:r>
              <a:rPr lang="ru-RU" sz="1800" dirty="0" smtClean="0">
                <a:latin typeface="Times New Roman"/>
                <a:ea typeface="Times New Roman"/>
              </a:rPr>
              <a:t> 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Times New Roman"/>
                <a:ea typeface="Times New Roman"/>
              </a:rPr>
              <a:t>в </a:t>
            </a:r>
            <a:r>
              <a:rPr lang="ru-RU" sz="1800" dirty="0">
                <a:latin typeface="Times New Roman"/>
                <a:ea typeface="Times New Roman"/>
              </a:rPr>
              <a:t>локальных правовых актах установлена форма уведомления о намерении выполнять иную оплачиваемую работу. Поэтому при приеме такого уведомления кадровикам необходимо проанализировать наличие всех необходимых </a:t>
            </a:r>
            <a:r>
              <a:rPr lang="ru-RU" sz="1800" dirty="0" smtClean="0">
                <a:latin typeface="Times New Roman"/>
                <a:ea typeface="Times New Roman"/>
              </a:rPr>
              <a:t>сведений</a:t>
            </a:r>
            <a:endParaRPr lang="ru-RU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4863" y="2093574"/>
            <a:ext cx="8891588" cy="20200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/>
              <a:t> </a:t>
            </a:r>
            <a:r>
              <a:rPr lang="ru-RU" sz="1800" b="1" dirty="0" smtClean="0">
                <a:solidFill>
                  <a:srgbClr val="FF0000"/>
                </a:solidFill>
                <a:latin typeface="+mj-lt"/>
              </a:rPr>
              <a:t>НАРУШЕНИЯ: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Times New Roman"/>
                <a:ea typeface="Times New Roman"/>
              </a:rPr>
              <a:t>служащим </a:t>
            </a:r>
            <a:r>
              <a:rPr lang="ru-RU" sz="1800" dirty="0">
                <a:latin typeface="Times New Roman"/>
                <a:ea typeface="Times New Roman"/>
              </a:rPr>
              <a:t>оказывались услуги в соответствии с агентским договором, заключенным со страховой компанией. При этом служащим не </a:t>
            </a:r>
            <a:r>
              <a:rPr lang="ru-RU" sz="1800" dirty="0" smtClean="0">
                <a:latin typeface="Times New Roman"/>
                <a:ea typeface="Times New Roman"/>
              </a:rPr>
              <a:t>было направлено </a:t>
            </a:r>
            <a:r>
              <a:rPr lang="ru-RU" sz="1800" dirty="0">
                <a:latin typeface="Times New Roman"/>
                <a:ea typeface="Times New Roman"/>
              </a:rPr>
              <a:t>представителю нанимателя уведомление о выполнении иной оплачиваемой </a:t>
            </a:r>
            <a:r>
              <a:rPr lang="ru-RU" sz="1800" dirty="0" smtClean="0">
                <a:latin typeface="Times New Roman"/>
                <a:ea typeface="Times New Roman"/>
              </a:rPr>
              <a:t>работы</a:t>
            </a:r>
            <a:r>
              <a:rPr lang="ru-RU" sz="1800" dirty="0">
                <a:latin typeface="Times New Roman"/>
                <a:ea typeface="Times New Roman"/>
              </a:rPr>
              <a:t>;</a:t>
            </a:r>
            <a:r>
              <a:rPr lang="ru-RU" sz="1800" dirty="0" smtClean="0">
                <a:latin typeface="Times New Roman"/>
                <a:ea typeface="Times New Roman"/>
              </a:rPr>
              <a:t> 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/>
                <a:ea typeface="Times New Roman"/>
              </a:rPr>
              <a:t>с</a:t>
            </a:r>
            <a:r>
              <a:rPr lang="ru-RU" sz="1800" dirty="0" smtClean="0">
                <a:latin typeface="Times New Roman"/>
                <a:ea typeface="Times New Roman"/>
              </a:rPr>
              <a:t>лужащим </a:t>
            </a:r>
            <a:r>
              <a:rPr lang="ru-RU" sz="1800" dirty="0">
                <a:latin typeface="Times New Roman"/>
                <a:ea typeface="Times New Roman"/>
              </a:rPr>
              <a:t>несвоевременно представлено уведомление о намерении выполнять иную оплачиваемую работу – в день начала выполнения иной </a:t>
            </a:r>
            <a:r>
              <a:rPr lang="ru-RU" sz="1800" dirty="0" smtClean="0">
                <a:latin typeface="Times New Roman"/>
                <a:ea typeface="Times New Roman"/>
              </a:rPr>
              <a:t>работы;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/>
                <a:ea typeface="Times New Roman"/>
              </a:rPr>
              <a:t>в</a:t>
            </a:r>
            <a:r>
              <a:rPr lang="ru-RU" sz="1800" dirty="0" smtClean="0">
                <a:latin typeface="Times New Roman"/>
                <a:ea typeface="Times New Roman"/>
              </a:rPr>
              <a:t> уведомлениях отсутствовали сведения </a:t>
            </a:r>
            <a:r>
              <a:rPr lang="ru-RU" sz="1800" dirty="0">
                <a:latin typeface="Times New Roman"/>
                <a:ea typeface="Times New Roman"/>
              </a:rPr>
              <a:t>о дате окончания иной оплачиваемой работы, режиме рабочего времени, размере оплаты </a:t>
            </a:r>
            <a:r>
              <a:rPr lang="ru-RU" sz="1800" dirty="0" smtClean="0">
                <a:latin typeface="Times New Roman"/>
                <a:ea typeface="Times New Roman"/>
              </a:rPr>
              <a:t>труда и др.  </a:t>
            </a:r>
            <a:endParaRPr lang="ru-RU" sz="1800" dirty="0" smtClean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69365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738" y="952500"/>
            <a:ext cx="7438211" cy="83058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ea typeface="+mn-ea"/>
                <a:cs typeface="+mn-cs"/>
              </a:rPr>
              <a:t>Замечания в организации работы по противодействию коррупции в государственных (муниципальных) учреждениях </a:t>
            </a:r>
            <a:endParaRPr lang="ru-RU" dirty="0">
              <a:solidFill>
                <a:srgbClr val="7030A0"/>
              </a:solidFill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5210" y="2036795"/>
            <a:ext cx="8670740" cy="2341667"/>
          </a:xfrm>
          <a:prstGeom prst="rect">
            <a:avLst/>
          </a:prstGeom>
          <a:solidFill>
            <a:srgbClr val="FFFFCC"/>
          </a:solidFill>
          <a:ln>
            <a:solidFill>
              <a:srgbClr val="0033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100" dirty="0" smtClean="0">
                <a:latin typeface="Times New Roman"/>
                <a:ea typeface="Times New Roman"/>
              </a:rPr>
              <a:t>План </a:t>
            </a:r>
            <a:r>
              <a:rPr lang="ru-RU" sz="2100" dirty="0">
                <a:latin typeface="Times New Roman"/>
                <a:ea typeface="Times New Roman"/>
              </a:rPr>
              <a:t>мероприятий по противодействию коррупции в учреждении исполняется формально, без анализа и исполнения запланированных мероприятий (не сформированы профили работников, не заполнены декларации о возможной личной заинтересованности сотрудников, участвующих в закупочной деятельности, не проведен анализ закупочной деятельности, поступающие на работу работники не знакомятся с локальные актами учреждения по вопросам противодействия коррупции и др.). </a:t>
            </a:r>
            <a:endParaRPr lang="ru-RU" sz="21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5210" y="4530646"/>
            <a:ext cx="8670739" cy="654666"/>
          </a:xfrm>
          <a:prstGeom prst="rect">
            <a:avLst/>
          </a:prstGeom>
          <a:solidFill>
            <a:srgbClr val="FFFFCC"/>
          </a:solidFill>
          <a:ln>
            <a:solidFill>
              <a:srgbClr val="0F2AB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100" dirty="0" smtClean="0">
                <a:latin typeface="Times New Roman"/>
                <a:ea typeface="Times New Roman"/>
              </a:rPr>
              <a:t>Не </a:t>
            </a:r>
            <a:r>
              <a:rPr lang="ru-RU" sz="2100" dirty="0">
                <a:latin typeface="Times New Roman"/>
                <a:ea typeface="Times New Roman"/>
              </a:rPr>
              <a:t>актуализирован состав комиссии по противодействию коррупции, созданной в </a:t>
            </a:r>
            <a:r>
              <a:rPr lang="ru-RU" sz="2100" dirty="0" smtClean="0">
                <a:latin typeface="Times New Roman"/>
                <a:ea typeface="Times New Roman"/>
              </a:rPr>
              <a:t>учреждении.</a:t>
            </a:r>
            <a:endParaRPr lang="ru-RU" sz="21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5210" y="5308796"/>
            <a:ext cx="8737415" cy="1498167"/>
          </a:xfrm>
          <a:prstGeom prst="rect">
            <a:avLst/>
          </a:prstGeom>
          <a:solidFill>
            <a:srgbClr val="FFFFCC"/>
          </a:solidFill>
          <a:ln>
            <a:solidFill>
              <a:srgbClr val="0F2AB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100" dirty="0" smtClean="0">
                <a:latin typeface="Times New Roman"/>
                <a:ea typeface="Times New Roman"/>
              </a:rPr>
              <a:t>Ответственная </a:t>
            </a:r>
            <a:r>
              <a:rPr lang="ru-RU" sz="2100" dirty="0">
                <a:latin typeface="Times New Roman"/>
                <a:ea typeface="Times New Roman"/>
              </a:rPr>
              <a:t>за выполнение некоторых мероприятий плана по противодействию коррупции фактически не работала в учреждении </a:t>
            </a:r>
            <a:r>
              <a:rPr lang="ru-RU" sz="2100" dirty="0" smtClean="0">
                <a:latin typeface="Times New Roman"/>
                <a:ea typeface="Times New Roman"/>
              </a:rPr>
              <a:t>(находилась </a:t>
            </a:r>
            <a:r>
              <a:rPr lang="ru-RU" sz="2100" dirty="0">
                <a:latin typeface="Times New Roman"/>
                <a:ea typeface="Times New Roman"/>
              </a:rPr>
              <a:t>в отпуске по уходу за ребенком</a:t>
            </a:r>
            <a:r>
              <a:rPr lang="ru-RU" sz="2100" dirty="0" smtClean="0">
                <a:latin typeface="Times New Roman"/>
                <a:ea typeface="Times New Roman"/>
              </a:rPr>
              <a:t>), что свидетельствует о </a:t>
            </a:r>
            <a:r>
              <a:rPr lang="ru-RU" sz="2100" dirty="0">
                <a:latin typeface="Times New Roman"/>
                <a:ea typeface="Times New Roman"/>
              </a:rPr>
              <a:t>формальном подходе учреждения к планированию и реализации антикоррупционных </a:t>
            </a:r>
            <a:r>
              <a:rPr lang="ru-RU" sz="2100" dirty="0" smtClean="0">
                <a:latin typeface="Times New Roman"/>
                <a:ea typeface="Times New Roman"/>
              </a:rPr>
              <a:t>мероприятий.</a:t>
            </a:r>
            <a:endParaRPr lang="ru-RU" sz="21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19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21567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048625" cy="10287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200" dirty="0" smtClean="0">
                <a:solidFill>
                  <a:srgbClr val="7030A0"/>
                </a:solidFill>
                <a:latin typeface="+mj-lt"/>
              </a:rPr>
              <a:t>Порядок работы кадровой службы </a:t>
            </a:r>
            <a:br>
              <a:rPr lang="ru-RU" sz="2200" dirty="0" smtClean="0">
                <a:solidFill>
                  <a:srgbClr val="7030A0"/>
                </a:solidFill>
                <a:latin typeface="+mj-lt"/>
              </a:rPr>
            </a:br>
            <a:r>
              <a:rPr lang="ru-RU" sz="2200" dirty="0" smtClean="0">
                <a:solidFill>
                  <a:srgbClr val="7030A0"/>
                </a:solidFill>
                <a:latin typeface="+mj-lt"/>
              </a:rPr>
              <a:t>с уведомлениями служащих о намерении </a:t>
            </a:r>
            <a:br>
              <a:rPr lang="ru-RU" sz="2200" dirty="0" smtClean="0">
                <a:solidFill>
                  <a:srgbClr val="7030A0"/>
                </a:solidFill>
                <a:latin typeface="+mj-lt"/>
              </a:rPr>
            </a:br>
            <a:r>
              <a:rPr lang="ru-RU" sz="2200" dirty="0" smtClean="0">
                <a:solidFill>
                  <a:srgbClr val="7030A0"/>
                </a:solidFill>
                <a:latin typeface="+mj-lt"/>
              </a:rPr>
              <a:t>выполнять иную оплачиваемую работу</a:t>
            </a:r>
            <a:endParaRPr lang="ru-RU" sz="2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2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4320972"/>
            <a:ext cx="8877300" cy="27429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SzPct val="100000"/>
            </a:pPr>
            <a:r>
              <a:rPr lang="ru-RU" sz="1800" b="1" dirty="0" smtClean="0">
                <a:solidFill>
                  <a:srgbClr val="0070C0"/>
                </a:solidFill>
                <a:latin typeface="+mj-lt"/>
              </a:rPr>
              <a:t>ПРАВИЛЬНЫЕ ДЕЙСТВИЯ:</a:t>
            </a:r>
            <a:endParaRPr lang="ru-RU" sz="1800" b="1" dirty="0">
              <a:solidFill>
                <a:srgbClr val="0070C0"/>
              </a:solidFill>
              <a:latin typeface="+mj-lt"/>
            </a:endParaRP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+mj-lt"/>
              </a:rPr>
              <a:t>по </a:t>
            </a:r>
            <a:r>
              <a:rPr lang="ru-RU" sz="1800" dirty="0">
                <a:latin typeface="+mj-lt"/>
              </a:rPr>
              <a:t>результатам предварительного рассмотрения уведомления подразделением кадровой службы (ответственным лицом) подготавливается мотивированное заключение по существу уведомления, которое вместе с уведомлением направляется представителю </a:t>
            </a:r>
            <a:r>
              <a:rPr lang="ru-RU" sz="1800" dirty="0" smtClean="0">
                <a:latin typeface="+mj-lt"/>
              </a:rPr>
              <a:t>нанимателя; 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>
                <a:latin typeface="+mj-lt"/>
              </a:rPr>
              <a:t>у</a:t>
            </a:r>
            <a:r>
              <a:rPr lang="ru-RU" sz="1800" dirty="0" smtClean="0">
                <a:latin typeface="+mj-lt"/>
              </a:rPr>
              <a:t>ведомление </a:t>
            </a:r>
            <a:r>
              <a:rPr lang="ru-RU" sz="1800" dirty="0">
                <a:latin typeface="+mj-lt"/>
              </a:rPr>
              <a:t>с отметкой об ознакомлении с ним представителя нанимателя возвращается в подразделение кадровой службы (ответственному лицу</a:t>
            </a:r>
            <a:r>
              <a:rPr lang="ru-RU" sz="1800" dirty="0" smtClean="0">
                <a:latin typeface="+mj-lt"/>
              </a:rPr>
              <a:t>); 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+mj-lt"/>
              </a:rPr>
              <a:t>копия </a:t>
            </a:r>
            <a:r>
              <a:rPr lang="ru-RU" sz="1800" dirty="0">
                <a:latin typeface="+mj-lt"/>
              </a:rPr>
              <a:t>зарегистрированного уведомления с отметкой об ознакомлении представителя нанимателя в течение 3 рабочих дней с момента ознакомления представителя нанимателя выдается служащему на руки либо направляется по почте с уведомлением о </a:t>
            </a:r>
            <a:r>
              <a:rPr lang="ru-RU" sz="1800" dirty="0" smtClean="0">
                <a:latin typeface="+mj-lt"/>
              </a:rPr>
              <a:t>получении</a:t>
            </a:r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4863" y="1969749"/>
            <a:ext cx="8891588" cy="22076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/>
              <a:t> </a:t>
            </a:r>
            <a:r>
              <a:rPr lang="ru-RU" sz="1800" b="1" dirty="0" smtClean="0">
                <a:solidFill>
                  <a:srgbClr val="FF0000"/>
                </a:solidFill>
                <a:latin typeface="+mj-lt"/>
              </a:rPr>
              <a:t>НАРУШЕНИЯ:</a:t>
            </a:r>
            <a:endParaRPr lang="ru-RU" sz="1800" b="1" dirty="0">
              <a:solidFill>
                <a:srgbClr val="FF0000"/>
              </a:solidFill>
              <a:latin typeface="+mj-lt"/>
            </a:endParaRP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+mj-lt"/>
              </a:rPr>
              <a:t>ответственным </a:t>
            </a:r>
            <a:r>
              <a:rPr lang="ru-RU" sz="2000" dirty="0">
                <a:latin typeface="+mj-lt"/>
              </a:rPr>
              <a:t>лицом кадровой службы не составлялись мотивированные заключения по результатам рассмотрения уведомлений о намерении выполнять иную оплачиваемую работу; 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+mj-lt"/>
              </a:rPr>
              <a:t>отсутствовала </a:t>
            </a:r>
            <a:r>
              <a:rPr lang="ru-RU" sz="2000" dirty="0">
                <a:latin typeface="+mj-lt"/>
              </a:rPr>
              <a:t>отметка об ознакомлении с уведомлением руководителя органа;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000" dirty="0">
                <a:latin typeface="+mj-lt"/>
              </a:rPr>
              <a:t>служащий не ознакомлен с результатами рассмотрения направленного им </a:t>
            </a:r>
            <a:r>
              <a:rPr lang="ru-RU" sz="2000" dirty="0" smtClean="0">
                <a:latin typeface="+mj-lt"/>
              </a:rPr>
              <a:t>уведомления</a:t>
            </a:r>
            <a:endParaRPr lang="ru-RU" sz="1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4239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738" y="952500"/>
            <a:ext cx="7438211" cy="83058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ea typeface="+mn-ea"/>
                <a:cs typeface="+mn-cs"/>
              </a:rPr>
              <a:t>Ситуации конфликта интересов, которые </a:t>
            </a:r>
            <a:br>
              <a:rPr lang="ru-RU" dirty="0" smtClean="0">
                <a:solidFill>
                  <a:srgbClr val="7030A0"/>
                </a:solidFill>
                <a:ea typeface="+mn-ea"/>
                <a:cs typeface="+mn-cs"/>
              </a:rPr>
            </a:br>
            <a:r>
              <a:rPr lang="ru-RU" dirty="0" smtClean="0">
                <a:solidFill>
                  <a:srgbClr val="7030A0"/>
                </a:solidFill>
                <a:ea typeface="+mn-ea"/>
                <a:cs typeface="+mn-cs"/>
              </a:rPr>
              <a:t>не были урегулированы в установленном порядке </a:t>
            </a:r>
            <a:br>
              <a:rPr lang="ru-RU" dirty="0" smtClean="0">
                <a:solidFill>
                  <a:srgbClr val="7030A0"/>
                </a:solidFill>
                <a:ea typeface="+mn-ea"/>
                <a:cs typeface="+mn-cs"/>
              </a:rPr>
            </a:br>
            <a:r>
              <a:rPr lang="ru-RU" dirty="0" smtClean="0">
                <a:solidFill>
                  <a:srgbClr val="7030A0"/>
                </a:solidFill>
                <a:ea typeface="+mn-ea"/>
                <a:cs typeface="+mn-cs"/>
              </a:rPr>
              <a:t>в государственных (муниципальных) учреждениях </a:t>
            </a:r>
            <a:endParaRPr lang="ru-RU" dirty="0">
              <a:solidFill>
                <a:srgbClr val="7030A0"/>
              </a:solidFill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5210" y="2103470"/>
            <a:ext cx="8670740" cy="1591718"/>
          </a:xfrm>
          <a:prstGeom prst="rect">
            <a:avLst/>
          </a:prstGeom>
          <a:solidFill>
            <a:srgbClr val="FFFFCC"/>
          </a:solidFill>
          <a:ln>
            <a:solidFill>
              <a:srgbClr val="0033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/>
                <a:ea typeface="Times New Roman"/>
              </a:rPr>
              <a:t>Директор </a:t>
            </a:r>
            <a:r>
              <a:rPr lang="ru-RU" sz="2800" dirty="0">
                <a:latin typeface="Times New Roman"/>
                <a:ea typeface="Times New Roman"/>
              </a:rPr>
              <a:t>муниципального учреждения приняла себя на должность преподавателя данного учреждения, подписывала в отношении себя приказы о премировании, табели учета рабочего времени. </a:t>
            </a:r>
            <a:endParaRPr lang="ru-RU" sz="28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5210" y="3940096"/>
            <a:ext cx="8670739" cy="842025"/>
          </a:xfrm>
          <a:prstGeom prst="rect">
            <a:avLst/>
          </a:prstGeom>
          <a:solidFill>
            <a:srgbClr val="FFFFCC"/>
          </a:solidFill>
          <a:ln>
            <a:solidFill>
              <a:srgbClr val="0F2AB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/>
                <a:ea typeface="Times New Roman"/>
              </a:rPr>
              <a:t>В </a:t>
            </a:r>
            <a:r>
              <a:rPr lang="ru-RU" sz="2800" dirty="0">
                <a:latin typeface="Times New Roman"/>
                <a:ea typeface="Times New Roman"/>
              </a:rPr>
              <a:t>учреждении по трудовому договору работает супруг </a:t>
            </a:r>
            <a:r>
              <a:rPr lang="ru-RU" sz="2800" dirty="0" smtClean="0">
                <a:latin typeface="Times New Roman"/>
                <a:ea typeface="Times New Roman"/>
              </a:rPr>
              <a:t>директора.</a:t>
            </a:r>
            <a:endParaRPr lang="ru-RU" sz="28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5210" y="5061146"/>
            <a:ext cx="8737415" cy="1216872"/>
          </a:xfrm>
          <a:prstGeom prst="rect">
            <a:avLst/>
          </a:prstGeom>
          <a:solidFill>
            <a:srgbClr val="FFFFCC"/>
          </a:solidFill>
          <a:ln>
            <a:solidFill>
              <a:srgbClr val="0F2AB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/>
                <a:ea typeface="Times New Roman"/>
              </a:rPr>
              <a:t>Приказом </a:t>
            </a:r>
            <a:r>
              <a:rPr lang="ru-RU" sz="2800" dirty="0">
                <a:latin typeface="Times New Roman"/>
                <a:ea typeface="Times New Roman"/>
              </a:rPr>
              <a:t>директора школы предоставлено право на получение компенсации коммунальных расходов директору школы и его </a:t>
            </a:r>
            <a:r>
              <a:rPr lang="ru-RU" sz="2800" dirty="0" smtClean="0">
                <a:latin typeface="Times New Roman"/>
                <a:ea typeface="Times New Roman"/>
              </a:rPr>
              <a:t>родственнику.</a:t>
            </a:r>
            <a:endParaRPr lang="ru-RU" sz="28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20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019919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+mj-lt"/>
              </a:rPr>
              <a:t>Порядок сообщения о заключении трудового договора  </a:t>
            </a:r>
            <a:br>
              <a:rPr lang="ru-RU" dirty="0" smtClean="0">
                <a:solidFill>
                  <a:srgbClr val="7030A0"/>
                </a:solidFill>
                <a:latin typeface="+mj-lt"/>
              </a:rPr>
            </a:br>
            <a:r>
              <a:rPr lang="ru-RU" dirty="0" smtClean="0">
                <a:solidFill>
                  <a:srgbClr val="7030A0"/>
                </a:solidFill>
                <a:latin typeface="+mj-lt"/>
              </a:rPr>
              <a:t>с гражданином, замещавшим должности государственной или муниципальной службы</a:t>
            </a:r>
            <a:endParaRPr lang="ru-RU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21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4863897"/>
            <a:ext cx="8877300" cy="18326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SzPct val="100000"/>
            </a:pPr>
            <a:r>
              <a:rPr lang="ru-RU" sz="1800" b="1" dirty="0" smtClean="0">
                <a:solidFill>
                  <a:srgbClr val="0070C0"/>
                </a:solidFill>
                <a:latin typeface="+mj-lt"/>
              </a:rPr>
              <a:t>РЕКОМЕНДАЦИИ: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800" dirty="0">
                <a:latin typeface="+mj-lt"/>
              </a:rPr>
              <a:t>В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>
                <a:latin typeface="+mj-lt"/>
              </a:rPr>
              <a:t>случае получения неполной информации от работодателей государственным органам и органам местного самоуправления необходимо сообщать об этом в органы прокуратуры в письменной </a:t>
            </a:r>
            <a:r>
              <a:rPr lang="ru-RU" sz="2800" dirty="0" smtClean="0">
                <a:latin typeface="+mj-lt"/>
              </a:rPr>
              <a:t>форме.</a:t>
            </a:r>
            <a:endParaRPr lang="ru-RU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4863" y="2007849"/>
            <a:ext cx="8891588" cy="25824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/>
              <a:t> </a:t>
            </a:r>
            <a:r>
              <a:rPr lang="ru-RU" sz="1800" b="1" dirty="0" smtClean="0">
                <a:solidFill>
                  <a:srgbClr val="FF0000"/>
                </a:solidFill>
                <a:latin typeface="+mj-lt"/>
              </a:rPr>
              <a:t>НАРУШЕНИЯ: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/>
                <a:ea typeface="Times New Roman"/>
              </a:rPr>
              <a:t>в</a:t>
            </a:r>
            <a:r>
              <a:rPr lang="ru-RU" sz="2400" dirty="0" smtClean="0">
                <a:latin typeface="Times New Roman"/>
                <a:ea typeface="Times New Roman"/>
              </a:rPr>
              <a:t> уведомлениях </a:t>
            </a:r>
            <a:r>
              <a:rPr lang="ru-RU" sz="2400" dirty="0">
                <a:latin typeface="Times New Roman"/>
                <a:ea typeface="Times New Roman"/>
              </a:rPr>
              <a:t>о трудоустройстве бывшего государственного (муниципального) </a:t>
            </a:r>
            <a:r>
              <a:rPr lang="ru-RU" sz="2400" dirty="0" smtClean="0">
                <a:latin typeface="Times New Roman"/>
                <a:ea typeface="Times New Roman"/>
              </a:rPr>
              <a:t>служащего </a:t>
            </a:r>
            <a:r>
              <a:rPr lang="ru-RU" sz="2400" dirty="0">
                <a:latin typeface="Times New Roman"/>
                <a:ea typeface="Times New Roman"/>
              </a:rPr>
              <a:t>не содержатся сведения о его месте рождения, не указана прежняя фамилия служащего, отсутствует печать организации или кадровой </a:t>
            </a:r>
            <a:r>
              <a:rPr lang="ru-RU" sz="2400" dirty="0" smtClean="0">
                <a:latin typeface="Times New Roman"/>
                <a:ea typeface="Times New Roman"/>
              </a:rPr>
              <a:t>службы;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/>
                <a:ea typeface="Times New Roman"/>
              </a:rPr>
              <a:t>учреждением не было направлено уведомление </a:t>
            </a:r>
            <a:r>
              <a:rPr lang="ru-RU" sz="2400" dirty="0">
                <a:latin typeface="Times New Roman"/>
                <a:ea typeface="Times New Roman"/>
              </a:rPr>
              <a:t>о трудоустройстве бывшего государственного служащего в государственный орган по месту его службы</a:t>
            </a:r>
            <a:endParaRPr lang="ru-RU" sz="2400" dirty="0" smtClean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73541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1009650"/>
            <a:ext cx="8239125" cy="11430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  <a:latin typeface="+mj-lt"/>
              </a:rPr>
              <a:t>П</a:t>
            </a:r>
            <a:r>
              <a:rPr lang="ru-RU" dirty="0" smtClean="0">
                <a:solidFill>
                  <a:srgbClr val="7030A0"/>
                </a:solidFill>
                <a:latin typeface="+mj-lt"/>
              </a:rPr>
              <a:t>исьмом </a:t>
            </a:r>
            <a:r>
              <a:rPr lang="ru-RU" dirty="0">
                <a:solidFill>
                  <a:srgbClr val="7030A0"/>
                </a:solidFill>
                <a:latin typeface="+mj-lt"/>
              </a:rPr>
              <a:t>управления профилактики коррупционных </a:t>
            </a:r>
            <a:r>
              <a:rPr lang="ru-RU" dirty="0" smtClean="0">
                <a:solidFill>
                  <a:srgbClr val="7030A0"/>
                </a:solidFill>
                <a:latin typeface="+mj-lt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+mj-lt"/>
              </a:rPr>
            </a:br>
            <a:r>
              <a:rPr lang="ru-RU" dirty="0" smtClean="0">
                <a:solidFill>
                  <a:srgbClr val="7030A0"/>
                </a:solidFill>
                <a:latin typeface="+mj-lt"/>
              </a:rPr>
              <a:t>и </a:t>
            </a:r>
            <a:r>
              <a:rPr lang="ru-RU" dirty="0">
                <a:solidFill>
                  <a:srgbClr val="7030A0"/>
                </a:solidFill>
                <a:latin typeface="+mj-lt"/>
              </a:rPr>
              <a:t>иных правонарушений от 16.05.2025 № 32916-11-38-л </a:t>
            </a:r>
            <a:r>
              <a:rPr lang="ru-RU" dirty="0" smtClean="0">
                <a:solidFill>
                  <a:srgbClr val="7030A0"/>
                </a:solidFill>
                <a:latin typeface="+mj-lt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+mj-lt"/>
              </a:rPr>
            </a:br>
            <a:r>
              <a:rPr lang="ru-RU" dirty="0" smtClean="0">
                <a:solidFill>
                  <a:srgbClr val="7030A0"/>
                </a:solidFill>
                <a:latin typeface="+mj-lt"/>
              </a:rPr>
              <a:t>в </a:t>
            </a:r>
            <a:r>
              <a:rPr lang="ru-RU" dirty="0">
                <a:solidFill>
                  <a:srgbClr val="7030A0"/>
                </a:solidFill>
                <a:latin typeface="+mj-lt"/>
              </a:rPr>
              <a:t>исполнительные органы </a:t>
            </a:r>
            <a:r>
              <a:rPr lang="ru-RU" dirty="0" smtClean="0">
                <a:solidFill>
                  <a:srgbClr val="7030A0"/>
                </a:solidFill>
                <a:latin typeface="+mj-lt"/>
              </a:rPr>
              <a:t>Кировской области </a:t>
            </a:r>
            <a:r>
              <a:rPr lang="ru-RU" dirty="0">
                <a:solidFill>
                  <a:srgbClr val="7030A0"/>
                </a:solidFill>
                <a:latin typeface="+mj-lt"/>
              </a:rPr>
              <a:t>и органы местного самоуправления </a:t>
            </a:r>
            <a:r>
              <a:rPr lang="ru-RU" dirty="0" smtClean="0">
                <a:solidFill>
                  <a:srgbClr val="7030A0"/>
                </a:solidFill>
                <a:latin typeface="+mj-lt"/>
              </a:rPr>
              <a:t>направлено: </a:t>
            </a:r>
            <a:endParaRPr lang="ru-RU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22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2596947"/>
            <a:ext cx="8877300" cy="3733843"/>
          </a:xfrm>
          <a:prstGeom prst="rect">
            <a:avLst/>
          </a:prstGeom>
          <a:solidFill>
            <a:srgbClr val="E7EEF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400" dirty="0" smtClean="0">
                <a:latin typeface="Times New Roman"/>
              </a:rPr>
              <a:t>Информационное </a:t>
            </a:r>
            <a:r>
              <a:rPr lang="ru-RU" sz="3400" dirty="0">
                <a:latin typeface="Times New Roman"/>
              </a:rPr>
              <a:t>письмо по вопросам, связанным с возможностью распространения запретов, ограничений и требований, установленных в целях противодействия коррупции, на работников отдельных организаций субъектов Российской Федерации</a:t>
            </a:r>
            <a:endParaRPr lang="ru-RU" sz="3400" dirty="0" smtClean="0">
              <a:latin typeface="Times New Roman"/>
            </a:endParaRPr>
          </a:p>
          <a:p>
            <a:pPr algn="ctr"/>
            <a:r>
              <a:rPr lang="ru-RU" sz="3400" dirty="0" smtClean="0">
                <a:latin typeface="Times New Roman"/>
              </a:rPr>
              <a:t>(письмо Минтруда России </a:t>
            </a:r>
            <a:r>
              <a:rPr lang="ru-RU" sz="3400" dirty="0">
                <a:latin typeface="Times New Roman"/>
              </a:rPr>
              <a:t>от 21.03.2025 </a:t>
            </a:r>
            <a:endParaRPr lang="ru-RU" sz="3400" dirty="0" smtClean="0">
              <a:latin typeface="Times New Roman"/>
            </a:endParaRPr>
          </a:p>
          <a:p>
            <a:pPr algn="ctr"/>
            <a:r>
              <a:rPr lang="ru-RU" sz="3400" dirty="0" smtClean="0">
                <a:latin typeface="Times New Roman"/>
              </a:rPr>
              <a:t>№ 28-7/10/В-5044)</a:t>
            </a:r>
            <a:endParaRPr lang="ru-RU" sz="3400" b="1" dirty="0" smtClean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16747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66776"/>
            <a:ext cx="8239125" cy="657224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+mj-lt"/>
              </a:rPr>
              <a:t>Письмо </a:t>
            </a:r>
            <a:r>
              <a:rPr lang="ru-RU" dirty="0">
                <a:solidFill>
                  <a:srgbClr val="7030A0"/>
                </a:solidFill>
                <a:latin typeface="+mj-lt"/>
              </a:rPr>
              <a:t>Минтруда России от 21.03.2025 </a:t>
            </a:r>
            <a:r>
              <a:rPr lang="ru-RU" dirty="0" smtClean="0">
                <a:solidFill>
                  <a:srgbClr val="7030A0"/>
                </a:solidFill>
                <a:latin typeface="+mj-lt"/>
              </a:rPr>
              <a:t> № 28-7/10/В-5044 «О направлении Информационного письма…» (пункт 4)</a:t>
            </a:r>
            <a:endParaRPr lang="ru-RU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23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1863522"/>
            <a:ext cx="8877300" cy="2234458"/>
          </a:xfrm>
          <a:prstGeom prst="rect">
            <a:avLst/>
          </a:prstGeom>
          <a:solidFill>
            <a:srgbClr val="E7EEF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latin typeface="Times New Roman"/>
              </a:rPr>
              <a:t>      </a:t>
            </a:r>
            <a:r>
              <a:rPr lang="ru-RU" sz="2000" dirty="0" smtClean="0">
                <a:latin typeface="Times New Roman"/>
              </a:rPr>
              <a:t>Статьей </a:t>
            </a:r>
            <a:r>
              <a:rPr lang="ru-RU" sz="2000" dirty="0">
                <a:latin typeface="Times New Roman"/>
              </a:rPr>
              <a:t>575 Гражданского кодекса Российской Федерации </a:t>
            </a:r>
            <a:r>
              <a:rPr lang="ru-RU" sz="2000" dirty="0" smtClean="0">
                <a:latin typeface="Times New Roman"/>
              </a:rPr>
              <a:t>не </a:t>
            </a:r>
            <a:r>
              <a:rPr lang="ru-RU" sz="2000" dirty="0">
                <a:latin typeface="Times New Roman"/>
              </a:rPr>
              <a:t>установлен запрет на получение работникам региональных подведомственных организаций в связи с исполнением должностных обязанностей вознаграждения от физических и юридических лиц (</a:t>
            </a:r>
            <a:r>
              <a:rPr lang="ru-RU" sz="2000" u="sng" dirty="0">
                <a:latin typeface="Times New Roman"/>
              </a:rPr>
              <a:t>за исключением указанных в данной статье случаев</a:t>
            </a:r>
            <a:r>
              <a:rPr lang="ru-RU" sz="2000" dirty="0">
                <a:latin typeface="Times New Roman"/>
              </a:rPr>
              <a:t>).</a:t>
            </a:r>
          </a:p>
          <a:p>
            <a:pPr algn="just"/>
            <a:r>
              <a:rPr lang="ru-RU" sz="2000" dirty="0" smtClean="0">
                <a:latin typeface="Times New Roman"/>
              </a:rPr>
              <a:t>      Нормативными </a:t>
            </a:r>
            <a:r>
              <a:rPr lang="ru-RU" sz="2000" dirty="0">
                <a:latin typeface="Times New Roman"/>
              </a:rPr>
              <a:t>правовыми актами субъекта Российской Федерации и локальными актами региональной подведомственной организации устанавливать данный запрет не допускается</a:t>
            </a:r>
            <a:r>
              <a:rPr lang="ru-RU" sz="2000" dirty="0" smtClean="0">
                <a:latin typeface="Times New Roman"/>
              </a:rPr>
              <a:t>.</a:t>
            </a:r>
            <a:r>
              <a:rPr lang="ru-RU" sz="1700" dirty="0" smtClean="0">
                <a:latin typeface="Times New Roman"/>
              </a:rPr>
              <a:t>      </a:t>
            </a:r>
            <a:endParaRPr lang="ru-RU" sz="1700" b="1" dirty="0" smtClean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32" y="4654346"/>
            <a:ext cx="8877300" cy="1966692"/>
          </a:xfrm>
          <a:prstGeom prst="rect">
            <a:avLst/>
          </a:prstGeom>
          <a:solidFill>
            <a:srgbClr val="E7EEF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latin typeface="Times New Roman"/>
              </a:rPr>
              <a:t>      </a:t>
            </a:r>
            <a:r>
              <a:rPr lang="ru-RU" sz="2000" dirty="0" smtClean="0">
                <a:latin typeface="Times New Roman"/>
              </a:rPr>
              <a:t>Учреждениям необходимо внести изменения в приказ (распоряжение) «О мерах по предупреждению коррупции в учреждении» (должен быть принят учреждениями в 2024 году в соответствии с модельным актом): </a:t>
            </a:r>
          </a:p>
          <a:p>
            <a:pPr algn="just"/>
            <a:r>
              <a:rPr lang="ru-RU" sz="2000" dirty="0" smtClean="0">
                <a:latin typeface="Times New Roman"/>
              </a:rPr>
              <a:t>      1) исключить Порядок сообщения о получении подарка (приложение № 7 к приказу)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</a:rPr>
              <a:t>;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/>
              </a:rPr>
              <a:t>      2) утвердить Правила обмена деловыми подарками </a:t>
            </a:r>
            <a:r>
              <a:rPr lang="ru-RU" sz="2000" dirty="0" smtClean="0">
                <a:latin typeface="Times New Roman"/>
                <a:ea typeface="Calibri"/>
              </a:rPr>
              <a:t>и </a:t>
            </a:r>
            <a:r>
              <a:rPr lang="ru-RU" sz="2000" dirty="0">
                <a:latin typeface="Times New Roman"/>
                <a:ea typeface="Calibri"/>
              </a:rPr>
              <a:t>знаками делового гостеприимства 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</a:rPr>
              <a:t> (в случае  необходимости).</a:t>
            </a:r>
            <a:endParaRPr lang="ru-RU" sz="20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Стрелка вниз 2"/>
          <p:cNvSpPr/>
          <p:nvPr/>
        </p:nvSpPr>
        <p:spPr bwMode="auto">
          <a:xfrm>
            <a:off x="4715446" y="4133850"/>
            <a:ext cx="484632" cy="489204"/>
          </a:xfrm>
          <a:prstGeom prst="downArrow">
            <a:avLst/>
          </a:prstGeom>
          <a:solidFill>
            <a:schemeClr val="tx2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7057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3951" y="1406655"/>
            <a:ext cx="8220074" cy="3796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>
              <a:solidFill>
                <a:schemeClr val="tx1"/>
              </a:solidFill>
            </a:endParaRPr>
          </a:p>
          <a:p>
            <a:pPr lvl="0" algn="ctr" defTabSz="914268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Телефон </a:t>
            </a:r>
            <a:endParaRPr lang="ru-RU" b="1" dirty="0">
              <a:solidFill>
                <a:srgbClr val="C00000"/>
              </a:solidFill>
              <a:latin typeface="+mj-lt"/>
            </a:endParaRPr>
          </a:p>
          <a:p>
            <a:pPr lvl="0" algn="ctr" defTabSz="914268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b="1" dirty="0">
                <a:solidFill>
                  <a:srgbClr val="C00000"/>
                </a:solidFill>
                <a:latin typeface="+mj-lt"/>
              </a:rPr>
              <a:t>управления </a:t>
            </a:r>
            <a:r>
              <a:rPr lang="ru-RU" b="1">
                <a:solidFill>
                  <a:srgbClr val="C00000"/>
                </a:solidFill>
                <a:latin typeface="+mj-lt"/>
              </a:rPr>
              <a:t>профилактики </a:t>
            </a:r>
            <a:r>
              <a:rPr lang="ru-RU" b="1" smtClean="0">
                <a:solidFill>
                  <a:srgbClr val="C00000"/>
                </a:solidFill>
                <a:latin typeface="+mj-lt"/>
              </a:rPr>
              <a:t>коррупционных и </a:t>
            </a:r>
            <a:r>
              <a:rPr lang="ru-RU" b="1" dirty="0">
                <a:solidFill>
                  <a:srgbClr val="C00000"/>
                </a:solidFill>
                <a:latin typeface="+mj-lt"/>
              </a:rPr>
              <a:t>иных правонарушений администрации Губернатора </a:t>
            </a:r>
            <a:r>
              <a:rPr lang="ru-RU" b="1" dirty="0" smtClean="0">
                <a:solidFill>
                  <a:srgbClr val="C00000"/>
                </a:solidFill>
                <a:latin typeface="+mj-lt"/>
              </a:rPr>
              <a:t>и </a:t>
            </a:r>
            <a:r>
              <a:rPr lang="ru-RU" b="1">
                <a:solidFill>
                  <a:srgbClr val="C00000"/>
                </a:solidFill>
                <a:latin typeface="+mj-lt"/>
              </a:rPr>
              <a:t>Правительства </a:t>
            </a:r>
            <a:r>
              <a:rPr lang="ru-RU" b="1" smtClean="0">
                <a:solidFill>
                  <a:srgbClr val="C00000"/>
                </a:solidFill>
                <a:latin typeface="+mj-lt"/>
              </a:rPr>
              <a:t>Кировской </a:t>
            </a:r>
            <a:r>
              <a:rPr lang="ru-RU" b="1" dirty="0">
                <a:solidFill>
                  <a:srgbClr val="C00000"/>
                </a:solidFill>
                <a:latin typeface="+mj-lt"/>
              </a:rPr>
              <a:t>области:</a:t>
            </a:r>
          </a:p>
          <a:p>
            <a:pPr lvl="0" algn="ctr" defTabSz="914268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b="1" smtClean="0">
                <a:solidFill>
                  <a:srgbClr val="C00000"/>
                </a:solidFill>
                <a:latin typeface="+mj-lt"/>
              </a:rPr>
              <a:t>(</a:t>
            </a:r>
            <a:r>
              <a:rPr lang="ru-RU" b="1" dirty="0">
                <a:solidFill>
                  <a:srgbClr val="C00000"/>
                </a:solidFill>
                <a:latin typeface="+mj-lt"/>
              </a:rPr>
              <a:t>8332) 27-27-69</a:t>
            </a:r>
          </a:p>
          <a:p>
            <a:pPr algn="ctr"/>
            <a:endParaRPr lang="ru-RU" sz="2000" dirty="0">
              <a:solidFill>
                <a:schemeClr val="tx1"/>
              </a:solidFill>
            </a:endParaRPr>
          </a:p>
          <a:p>
            <a:pPr algn="ctr"/>
            <a:endParaRPr lang="ru-RU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736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24050" y="965886"/>
            <a:ext cx="6537130" cy="409576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Перечни должностей государственной гражданской (муниципальной) службы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224689"/>
              </p:ext>
            </p:extLst>
          </p:nvPr>
        </p:nvGraphicFramePr>
        <p:xfrm>
          <a:off x="1019176" y="1771649"/>
          <a:ext cx="8682608" cy="47186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90935"/>
                <a:gridCol w="387363"/>
                <a:gridCol w="4204310"/>
              </a:tblGrid>
              <a:tr h="3143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Нарушения</a:t>
                      </a:r>
                      <a:endParaRPr lang="ru-RU" sz="1900" b="1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9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Нормативный правовой акт</a:t>
                      </a:r>
                      <a:endParaRPr lang="ru-RU" sz="19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8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В перечень должностей, при назначении на которые граждане и при замещении которых служащие обязаны представлять сведения о доходах, расходах, об имуществе и обязательствах имущественного характера, не были включены должности служащих, в обязанности которых входят коррупционно-опасные функции</a:t>
                      </a:r>
                      <a:endParaRPr lang="ru-RU" sz="17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solidFill>
                          <a:srgbClr val="0070C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раздел III Перечня должностей …, утвержденного Указом Президента Российской Федерации от 18.05.2009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№ 557</a:t>
                      </a:r>
                      <a:endParaRPr lang="ru-RU" sz="19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248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Не</a:t>
                      </a:r>
                      <a:r>
                        <a:rPr lang="ru-RU" sz="170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 утвержден </a:t>
                      </a:r>
                      <a:r>
                        <a:rPr lang="ru-RU" sz="170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Перечень должностей (не определены должности), замещение которых влечет за собой размещение сведений о доходах, расходах, об имуществе и обязательствах имущественного характера на официальном информационном сайте органа власти </a:t>
                      </a:r>
                      <a:endParaRPr lang="ru-RU" sz="17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900" dirty="0">
                        <a:solidFill>
                          <a:srgbClr val="0070C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пункт 7 Указа Президента Российской Федерации от 08.07.2013 № 613 «Вопросы противодействия коррупции»,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Требования к должностям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 …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, утвержденные приказом Минтруда России от 07.10.2013 № 530н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Стрелка вправо 5"/>
          <p:cNvSpPr/>
          <p:nvPr/>
        </p:nvSpPr>
        <p:spPr bwMode="auto">
          <a:xfrm>
            <a:off x="5112447" y="5500306"/>
            <a:ext cx="405195" cy="356235"/>
          </a:xfrm>
          <a:prstGeom prst="rightArrow">
            <a:avLst/>
          </a:prstGeom>
          <a:solidFill>
            <a:srgbClr val="C00000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 bwMode="auto">
          <a:xfrm>
            <a:off x="5121971" y="2815590"/>
            <a:ext cx="405195" cy="356235"/>
          </a:xfrm>
          <a:prstGeom prst="rightArrow">
            <a:avLst/>
          </a:prstGeom>
          <a:solidFill>
            <a:srgbClr val="C00000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36868" y="688593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3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12230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24050" y="1223061"/>
            <a:ext cx="6877050" cy="409576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Перечень должностей, замещение которых влечет за собой размещение сведений </a:t>
            </a:r>
            <a:br>
              <a:rPr lang="ru-RU" sz="2600" dirty="0" smtClean="0">
                <a:solidFill>
                  <a:srgbClr val="7030A0"/>
                </a:solidFill>
                <a:latin typeface="+mj-lt"/>
              </a:rPr>
            </a:br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о доходах на официальном сайте, включает: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36868" y="688593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4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4862" y="2234997"/>
            <a:ext cx="8877300" cy="42162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200" dirty="0" smtClean="0">
                <a:latin typeface="Times New Roman"/>
                <a:ea typeface="Times New Roman"/>
              </a:rPr>
              <a:t>должности </a:t>
            </a:r>
            <a:r>
              <a:rPr lang="ru-RU" sz="2200" dirty="0">
                <a:latin typeface="Times New Roman"/>
                <a:ea typeface="Times New Roman"/>
              </a:rPr>
              <a:t>высшей группы </a:t>
            </a:r>
            <a:r>
              <a:rPr lang="ru-RU" sz="2200" dirty="0" smtClean="0">
                <a:latin typeface="Times New Roman"/>
                <a:ea typeface="Times New Roman"/>
              </a:rPr>
              <a:t>должностей;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200" dirty="0">
                <a:latin typeface="Times New Roman"/>
                <a:ea typeface="Times New Roman"/>
              </a:rPr>
              <a:t>должности </a:t>
            </a:r>
            <a:r>
              <a:rPr lang="ru-RU" sz="2200" dirty="0" smtClean="0">
                <a:latin typeface="Times New Roman"/>
                <a:ea typeface="Times New Roman"/>
              </a:rPr>
              <a:t>высшей </a:t>
            </a:r>
            <a:r>
              <a:rPr lang="ru-RU" sz="2200" dirty="0">
                <a:latin typeface="Times New Roman"/>
                <a:ea typeface="Times New Roman"/>
              </a:rPr>
              <a:t>и главной группы категорий </a:t>
            </a:r>
            <a:r>
              <a:rPr lang="ru-RU" sz="2200" dirty="0" smtClean="0">
                <a:latin typeface="Times New Roman"/>
                <a:ea typeface="Times New Roman"/>
              </a:rPr>
              <a:t>«руководители», «помощники </a:t>
            </a:r>
            <a:r>
              <a:rPr lang="ru-RU" sz="2200" dirty="0">
                <a:latin typeface="Times New Roman"/>
                <a:ea typeface="Times New Roman"/>
              </a:rPr>
              <a:t>(советники</a:t>
            </a:r>
            <a:r>
              <a:rPr lang="ru-RU" sz="2200" dirty="0" smtClean="0">
                <a:latin typeface="Times New Roman"/>
                <a:ea typeface="Times New Roman"/>
              </a:rPr>
              <a:t>)», «специалисты», </a:t>
            </a:r>
            <a:r>
              <a:rPr lang="ru-RU" sz="2200" dirty="0">
                <a:latin typeface="Times New Roman"/>
                <a:ea typeface="Times New Roman"/>
              </a:rPr>
              <a:t>включенные в перечни должностей, замещение которых связано с коррупционными рисками, утвержденные </a:t>
            </a:r>
            <a:r>
              <a:rPr lang="ru-RU" sz="2200" dirty="0" smtClean="0">
                <a:latin typeface="Times New Roman"/>
                <a:ea typeface="Times New Roman"/>
              </a:rPr>
              <a:t>в </a:t>
            </a:r>
            <a:r>
              <a:rPr lang="ru-RU" sz="2200" dirty="0">
                <a:latin typeface="Times New Roman"/>
                <a:ea typeface="Times New Roman"/>
              </a:rPr>
              <a:t>соответствии с разделом III Перечня, утвержденного Указом Президента Российской Федерации </a:t>
            </a:r>
            <a:r>
              <a:rPr lang="ru-RU" sz="2200" dirty="0" smtClean="0">
                <a:latin typeface="Times New Roman"/>
                <a:ea typeface="Times New Roman"/>
              </a:rPr>
              <a:t>№ </a:t>
            </a:r>
            <a:r>
              <a:rPr lang="ru-RU" sz="2200" dirty="0">
                <a:latin typeface="Times New Roman"/>
                <a:ea typeface="Times New Roman"/>
              </a:rPr>
              <a:t>557</a:t>
            </a:r>
            <a:r>
              <a:rPr lang="ru-RU" sz="2200" dirty="0" smtClean="0">
                <a:latin typeface="Times New Roman"/>
                <a:ea typeface="Times New Roman"/>
              </a:rPr>
              <a:t>; 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200" dirty="0" smtClean="0">
                <a:latin typeface="Times New Roman"/>
                <a:ea typeface="Times New Roman"/>
              </a:rPr>
              <a:t>должности</a:t>
            </a:r>
            <a:r>
              <a:rPr lang="ru-RU" sz="2200" dirty="0">
                <a:latin typeface="Times New Roman"/>
                <a:ea typeface="Times New Roman"/>
              </a:rPr>
              <a:t>, исполнение должностных обязанностей по которым предусматривает участие в качестве председателя, заместителя председателя, секретаря, члена коллегиального органа, образованного в государственном (муниципальном) органе, в полномочия которого </a:t>
            </a:r>
            <a:r>
              <a:rPr lang="ru-RU" sz="2200" dirty="0" smtClean="0">
                <a:latin typeface="Times New Roman"/>
                <a:ea typeface="Times New Roman"/>
              </a:rPr>
              <a:t>входит:</a:t>
            </a:r>
          </a:p>
          <a:p>
            <a:pPr algn="just">
              <a:buSzPct val="100000"/>
            </a:pPr>
            <a:r>
              <a:rPr lang="ru-RU" sz="2200" dirty="0">
                <a:latin typeface="Times New Roman"/>
                <a:ea typeface="Times New Roman"/>
              </a:rPr>
              <a:t> </a:t>
            </a:r>
            <a:r>
              <a:rPr lang="ru-RU" sz="2200" dirty="0" smtClean="0">
                <a:latin typeface="Times New Roman"/>
                <a:ea typeface="Times New Roman"/>
              </a:rPr>
              <a:t>   распределение </a:t>
            </a:r>
            <a:r>
              <a:rPr lang="ru-RU" sz="2200" dirty="0">
                <a:latin typeface="Times New Roman"/>
                <a:ea typeface="Times New Roman"/>
              </a:rPr>
              <a:t>бюджетных ассигнований, субсидий, межбюджетных </a:t>
            </a:r>
            <a:r>
              <a:rPr lang="ru-RU" sz="2200" dirty="0" smtClean="0">
                <a:latin typeface="Times New Roman"/>
                <a:ea typeface="Times New Roman"/>
              </a:rPr>
              <a:t>трансфертов;</a:t>
            </a:r>
          </a:p>
          <a:p>
            <a:pPr algn="just">
              <a:buSzPct val="100000"/>
            </a:pPr>
            <a:r>
              <a:rPr lang="ru-RU" sz="2200" dirty="0">
                <a:latin typeface="Times New Roman"/>
                <a:ea typeface="Times New Roman"/>
              </a:rPr>
              <a:t> </a:t>
            </a:r>
            <a:r>
              <a:rPr lang="ru-RU" sz="2200" dirty="0" smtClean="0">
                <a:latin typeface="Times New Roman"/>
                <a:ea typeface="Times New Roman"/>
              </a:rPr>
              <a:t>   осуществление </a:t>
            </a:r>
            <a:r>
              <a:rPr lang="ru-RU" sz="2200" dirty="0">
                <a:latin typeface="Times New Roman"/>
                <a:ea typeface="Times New Roman"/>
              </a:rPr>
              <a:t>государственных закупок и др</a:t>
            </a:r>
            <a:r>
              <a:rPr lang="ru-RU" sz="2200" dirty="0" smtClean="0">
                <a:latin typeface="Times New Roman"/>
                <a:ea typeface="Times New Roman"/>
              </a:rPr>
              <a:t>.</a:t>
            </a:r>
            <a:endParaRPr lang="ru-RU" sz="2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36943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68722" y="1409700"/>
            <a:ext cx="8165777" cy="1009434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+mj-lt"/>
              </a:rPr>
              <a:t>Примерный перечень правовых актов в сфере противодействия коррупции, который должен быть разработан и принят</a:t>
            </a:r>
            <a:endParaRPr lang="ru-RU" sz="28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36868" y="688593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5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1999" y="3143250"/>
            <a:ext cx="9220201" cy="37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buSzPct val="100000"/>
              <a:buFont typeface="Wingdings" panose="05000000000000000000" pitchFamily="2" charset="2"/>
              <a:buChar char="v"/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764261" y="2936999"/>
            <a:ext cx="8915399" cy="1109791"/>
          </a:xfrm>
          <a:prstGeom prst="rect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kern="0" dirty="0">
                <a:solidFill>
                  <a:srgbClr val="C00000"/>
                </a:solidFill>
                <a:latin typeface="Times New Roman"/>
              </a:rPr>
              <a:t>В</a:t>
            </a:r>
            <a:r>
              <a:rPr lang="ru-RU" sz="2800" b="1" kern="0" dirty="0" smtClean="0">
                <a:solidFill>
                  <a:srgbClr val="C00000"/>
                </a:solidFill>
                <a:latin typeface="Times New Roman"/>
              </a:rPr>
              <a:t> государственном органе - </a:t>
            </a:r>
          </a:p>
          <a:p>
            <a:pPr algn="ctr"/>
            <a:endParaRPr lang="ru-RU" sz="2400" dirty="0">
              <a:solidFill>
                <a:srgbClr val="0070C0"/>
              </a:solidFill>
              <a:latin typeface="Times New Roman" pitchFamily="18" charset="0"/>
              <a:hlinkClick r:id="rId3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761999" y="4614222"/>
            <a:ext cx="8915399" cy="1431097"/>
          </a:xfrm>
          <a:prstGeom prst="rect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kern="0" dirty="0">
                <a:solidFill>
                  <a:srgbClr val="C00000"/>
                </a:solidFill>
                <a:latin typeface="Times New Roman"/>
              </a:rPr>
              <a:t>В</a:t>
            </a:r>
            <a:r>
              <a:rPr lang="ru-RU" sz="2800" b="1" kern="0" dirty="0" smtClean="0">
                <a:solidFill>
                  <a:srgbClr val="C00000"/>
                </a:solidFill>
                <a:latin typeface="Times New Roman"/>
              </a:rPr>
              <a:t> органе </a:t>
            </a:r>
            <a:r>
              <a:rPr lang="ru-RU" sz="2800" b="1" kern="0" dirty="0">
                <a:solidFill>
                  <a:srgbClr val="C00000"/>
                </a:solidFill>
                <a:latin typeface="Times New Roman"/>
              </a:rPr>
              <a:t>местного </a:t>
            </a:r>
            <a:r>
              <a:rPr lang="ru-RU" sz="2800" b="1" kern="0" dirty="0" smtClean="0">
                <a:solidFill>
                  <a:srgbClr val="C00000"/>
                </a:solidFill>
                <a:latin typeface="Times New Roman"/>
              </a:rPr>
              <a:t>самоуправления -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hlinkClick r:id="rId4"/>
            </a:endParaRPr>
          </a:p>
          <a:p>
            <a:pPr algn="just"/>
            <a:endParaRPr lang="ru-RU" sz="2400" dirty="0" smtClean="0">
              <a:solidFill>
                <a:schemeClr val="tx1"/>
              </a:solidFill>
              <a:latin typeface="Times New Roman" pitchFamily="18" charset="0"/>
              <a:hlinkClick r:id="rId4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2400" b="1" u="sng" dirty="0">
                <a:solidFill>
                  <a:schemeClr val="tx1"/>
                </a:solidFill>
                <a:latin typeface="Times New Roman" pitchFamily="18" charset="0"/>
              </a:rPr>
              <a:t>https://</a:t>
            </a:r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</a:rPr>
              <a:t>www.kirovreg.ru/power/korrup/MSU_metod.php</a:t>
            </a:r>
            <a:endParaRPr lang="ru-RU" sz="2400" b="1" u="sng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ctr"/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516686"/>
            <a:ext cx="6343650" cy="321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6599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Порядок проведения антикоррупционной экспертизы нормативных правовых актов и их проектов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6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4320972"/>
            <a:ext cx="8877300" cy="25019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SzPct val="100000"/>
            </a:pPr>
            <a:r>
              <a:rPr lang="ru-RU" sz="1800" b="1" dirty="0" smtClean="0">
                <a:solidFill>
                  <a:srgbClr val="0070C0"/>
                </a:solidFill>
                <a:latin typeface="+mj-lt"/>
              </a:rPr>
              <a:t>ПРАВИЛЬНЫЕ ДЕЙСТВИЯ:</a:t>
            </a:r>
            <a:endParaRPr lang="ru-RU" sz="1800" b="1" dirty="0">
              <a:solidFill>
                <a:srgbClr val="0070C0"/>
              </a:solidFill>
              <a:latin typeface="+mj-lt"/>
            </a:endParaRP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+mj-lt"/>
              </a:rPr>
              <a:t>антикоррупционная </a:t>
            </a:r>
            <a:r>
              <a:rPr lang="ru-RU" sz="1800" dirty="0">
                <a:latin typeface="+mj-lt"/>
              </a:rPr>
              <a:t>экспертиза нормативных правовых актов и проектов нормативных правовых актов проводится прокуратурой Российской </a:t>
            </a:r>
            <a:r>
              <a:rPr lang="ru-RU" sz="1800" dirty="0" smtClean="0">
                <a:latin typeface="+mj-lt"/>
              </a:rPr>
              <a:t>Федерации; 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>
                <a:latin typeface="+mj-lt"/>
              </a:rPr>
              <a:t>т</a:t>
            </a:r>
            <a:r>
              <a:rPr lang="ru-RU" sz="1800" dirty="0" smtClean="0">
                <a:latin typeface="+mj-lt"/>
              </a:rPr>
              <a:t>акже </a:t>
            </a:r>
            <a:r>
              <a:rPr lang="ru-RU" sz="1800" dirty="0">
                <a:latin typeface="+mj-lt"/>
              </a:rPr>
              <a:t>органы, организации, их должностные лица проводят антикоррупционную экспертизу принятых ими нормативных правовых актов (проектов нормативных правовых актов) при проведении их правовой экспертизы и мониторинге их </a:t>
            </a:r>
            <a:r>
              <a:rPr lang="ru-RU" sz="1800" dirty="0" smtClean="0">
                <a:latin typeface="+mj-lt"/>
              </a:rPr>
              <a:t>применения</a:t>
            </a:r>
            <a:r>
              <a:rPr lang="ru-RU" sz="1800" dirty="0">
                <a:latin typeface="+mj-lt"/>
              </a:rPr>
              <a:t>;</a:t>
            </a:r>
            <a:endParaRPr lang="ru-RU" sz="1800" dirty="0" smtClean="0">
              <a:latin typeface="+mj-lt"/>
            </a:endParaRP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1800" dirty="0">
                <a:latin typeface="+mj-lt"/>
              </a:rPr>
              <a:t>в</a:t>
            </a:r>
            <a:r>
              <a:rPr lang="ru-RU" sz="1800" dirty="0" smtClean="0">
                <a:latin typeface="+mj-lt"/>
              </a:rPr>
              <a:t>ыявленные </a:t>
            </a:r>
            <a:r>
              <a:rPr lang="ru-RU" sz="1800" dirty="0">
                <a:latin typeface="+mj-lt"/>
              </a:rPr>
              <a:t>в нормативных правовых актах (проектах нормативных правовых актов) коррупциогенные факторы отражаются в заключении, составляемом при проведении антикоррупционной экспертизы </a:t>
            </a:r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4863" y="1903074"/>
            <a:ext cx="8891588" cy="21005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/>
              <a:t> </a:t>
            </a:r>
            <a:r>
              <a:rPr lang="ru-RU" sz="1800" b="1" dirty="0" smtClean="0">
                <a:solidFill>
                  <a:srgbClr val="FF0000"/>
                </a:solidFill>
                <a:latin typeface="+mj-lt"/>
              </a:rPr>
              <a:t>НАРУШЕНИЯ:</a:t>
            </a:r>
            <a:endParaRPr lang="ru-RU" sz="1800" b="1" dirty="0">
              <a:solidFill>
                <a:srgbClr val="FF0000"/>
              </a:solidFill>
              <a:latin typeface="+mj-lt"/>
            </a:endParaRP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+mj-lt"/>
              </a:rPr>
              <a:t>администрацией </a:t>
            </a:r>
            <a:r>
              <a:rPr lang="ru-RU" sz="2000" dirty="0">
                <a:latin typeface="+mj-lt"/>
              </a:rPr>
              <a:t>муниципального образования не направлялись проекты нормативных правовых актов в прокуратуру для экспертизы и получения отзыва; 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000" dirty="0">
                <a:latin typeface="+mj-lt"/>
              </a:rPr>
              <a:t>администрацией муниципального образования антикоррупционная экспертиза нормативных правовых актов и их проектов не проводилась, заключения о проведении экспертизы не </a:t>
            </a:r>
            <a:r>
              <a:rPr lang="ru-RU" sz="2000" dirty="0" smtClean="0">
                <a:latin typeface="+mj-lt"/>
              </a:rPr>
              <a:t>составлялись</a:t>
            </a:r>
            <a:endParaRPr lang="ru-RU" sz="2000" dirty="0">
              <a:latin typeface="+mj-lt"/>
            </a:endParaRP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endParaRPr lang="ru-RU" sz="1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5102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Направление протокола заседания комиссии по конфликту интересов руководителю </a:t>
            </a:r>
            <a:br>
              <a:rPr lang="ru-RU" sz="2600" dirty="0" smtClean="0">
                <a:solidFill>
                  <a:srgbClr val="7030A0"/>
                </a:solidFill>
                <a:latin typeface="+mj-lt"/>
              </a:rPr>
            </a:br>
            <a:r>
              <a:rPr lang="ru-RU" sz="2600" dirty="0">
                <a:solidFill>
                  <a:srgbClr val="7030A0"/>
                </a:solidFill>
                <a:latin typeface="+mj-lt"/>
              </a:rPr>
              <a:t>г</a:t>
            </a:r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осударственного (муниципального) органа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7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4578147"/>
            <a:ext cx="8877300" cy="19398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SzPct val="100000"/>
            </a:pPr>
            <a:r>
              <a:rPr lang="ru-RU" sz="1800" b="1" dirty="0" smtClean="0">
                <a:solidFill>
                  <a:srgbClr val="0070C0"/>
                </a:solidFill>
                <a:latin typeface="+mj-lt"/>
              </a:rPr>
              <a:t>ПРАВИЛЬНЫЕ ДЕЙСТВИЯ:</a:t>
            </a:r>
            <a:endParaRPr lang="ru-RU" sz="1800" b="1" dirty="0">
              <a:solidFill>
                <a:srgbClr val="0070C0"/>
              </a:solidFill>
              <a:latin typeface="+mj-lt"/>
            </a:endParaRP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400" dirty="0">
                <a:latin typeface="+mj-lt"/>
              </a:rPr>
              <a:t>К</a:t>
            </a:r>
            <a:r>
              <a:rPr lang="ru-RU" sz="2400" dirty="0" smtClean="0">
                <a:latin typeface="+mj-lt"/>
              </a:rPr>
              <a:t>опия </a:t>
            </a:r>
            <a:r>
              <a:rPr lang="ru-RU" sz="2400" dirty="0">
                <a:latin typeface="+mj-lt"/>
              </a:rPr>
              <a:t>протокола заседания комиссии не позднее семи календарных дней со дня заседания комиссии направляется руководителю органа, который обязан рассмотреть протокол заседания комиссии и вправе учесть в пределах своей компетенции содержащиеся в нем </a:t>
            </a:r>
            <a:r>
              <a:rPr lang="ru-RU" sz="2400" dirty="0" smtClean="0">
                <a:latin typeface="+mj-lt"/>
              </a:rPr>
              <a:t>рекомендации.</a:t>
            </a:r>
            <a:endParaRPr lang="ru-RU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4863" y="2045949"/>
            <a:ext cx="8891588" cy="22611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/>
              <a:t> </a:t>
            </a:r>
            <a:r>
              <a:rPr lang="ru-RU" sz="1800" b="1" dirty="0" smtClean="0">
                <a:solidFill>
                  <a:srgbClr val="FF0000"/>
                </a:solidFill>
                <a:latin typeface="+mj-lt"/>
              </a:rPr>
              <a:t>НАРУШЕНИЕ:</a:t>
            </a:r>
            <a:endParaRPr lang="ru-RU" sz="1800" b="1" dirty="0">
              <a:solidFill>
                <a:srgbClr val="FF0000"/>
              </a:solidFill>
              <a:latin typeface="+mj-lt"/>
            </a:endParaRP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Н</a:t>
            </a:r>
            <a:r>
              <a:rPr lang="ru-RU" sz="2400" dirty="0" smtClean="0">
                <a:solidFill>
                  <a:schemeClr val="tx1"/>
                </a:solidFill>
                <a:latin typeface="+mj-lt"/>
              </a:rPr>
              <a:t>е 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был направлен на рассмотрение руководителю органа власти протокол заседания комиссии по рассмотрению уведомлений о конфликте интересов руководителей учреждений о возникновении личной заинтересованности при исполнении должностных обязанностей, которая приводит или может привести к конфликту </a:t>
            </a:r>
            <a:r>
              <a:rPr lang="ru-RU" sz="2400" dirty="0" smtClean="0">
                <a:solidFill>
                  <a:schemeClr val="tx1"/>
                </a:solidFill>
                <a:latin typeface="+mj-lt"/>
              </a:rPr>
              <a:t>интересов.</a:t>
            </a:r>
          </a:p>
        </p:txBody>
      </p:sp>
    </p:spTree>
    <p:extLst>
      <p:ext uri="{BB962C8B-B14F-4D97-AF65-F5344CB8AC3E}">
        <p14:creationId xmlns:p14="http://schemas.microsoft.com/office/powerpoint/2010/main" val="33190331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Исполнение плана мероприятий </a:t>
            </a:r>
            <a:br>
              <a:rPr lang="ru-RU" sz="2600" dirty="0" smtClean="0">
                <a:solidFill>
                  <a:srgbClr val="7030A0"/>
                </a:solidFill>
                <a:latin typeface="+mj-lt"/>
              </a:rPr>
            </a:br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по противодействию коррупции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8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862" y="4320972"/>
            <a:ext cx="8877300" cy="20738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SzPct val="100000"/>
            </a:pPr>
            <a:r>
              <a:rPr lang="ru-RU" sz="1800" b="1" dirty="0" smtClean="0">
                <a:solidFill>
                  <a:srgbClr val="0070C0"/>
                </a:solidFill>
                <a:latin typeface="+mj-lt"/>
              </a:rPr>
              <a:t>ПРАВИЛЬНЫЕ ДЕЙСТВИЯ: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600" dirty="0">
                <a:latin typeface="+mj-lt"/>
              </a:rPr>
              <a:t>О</a:t>
            </a:r>
            <a:r>
              <a:rPr lang="ru-RU" sz="2600" dirty="0" smtClean="0">
                <a:latin typeface="+mj-lt"/>
              </a:rPr>
              <a:t>тветственными </a:t>
            </a:r>
            <a:r>
              <a:rPr lang="ru-RU" sz="2600" dirty="0">
                <a:latin typeface="+mj-lt"/>
              </a:rPr>
              <a:t>лицами должны составляться аналитические справки, </a:t>
            </a:r>
            <a:r>
              <a:rPr lang="ru-RU" sz="2600" dirty="0" smtClean="0">
                <a:latin typeface="+mj-lt"/>
              </a:rPr>
              <a:t>доклады, информации </a:t>
            </a:r>
            <a:r>
              <a:rPr lang="ru-RU" sz="2600" dirty="0">
                <a:latin typeface="+mj-lt"/>
              </a:rPr>
              <a:t>по результатам проведения мероприятий по противодействию коррупции в случаях, указанных в постановлении Правительства Кировской области от 22.04.2025 № </a:t>
            </a:r>
            <a:r>
              <a:rPr lang="ru-RU" sz="2600" dirty="0" smtClean="0">
                <a:latin typeface="+mj-lt"/>
              </a:rPr>
              <a:t>210-П.</a:t>
            </a:r>
            <a:endParaRPr lang="ru-RU"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4863" y="2045949"/>
            <a:ext cx="8891588" cy="183268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/>
              <a:t> </a:t>
            </a:r>
            <a:r>
              <a:rPr lang="ru-RU" sz="1800" b="1" dirty="0" smtClean="0">
                <a:solidFill>
                  <a:srgbClr val="FF0000"/>
                </a:solidFill>
                <a:latin typeface="+mj-lt"/>
              </a:rPr>
              <a:t>НАРУШЕНИЕ:</a:t>
            </a:r>
          </a:p>
          <a:p>
            <a:pPr marL="285750" indent="-285750" algn="just">
              <a:buSzPct val="100000"/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chemeClr val="tx1"/>
                </a:solidFill>
                <a:latin typeface="+mj-lt"/>
              </a:rPr>
              <a:t>О</a:t>
            </a:r>
            <a:r>
              <a:rPr lang="ru-RU" sz="2800" dirty="0" smtClean="0">
                <a:solidFill>
                  <a:schemeClr val="tx1"/>
                </a:solidFill>
                <a:latin typeface="+mj-lt"/>
              </a:rPr>
              <a:t>тветственными </a:t>
            </a:r>
            <a:r>
              <a:rPr lang="ru-RU" sz="2800" dirty="0">
                <a:solidFill>
                  <a:schemeClr val="tx1"/>
                </a:solidFill>
                <a:latin typeface="+mj-lt"/>
              </a:rPr>
              <a:t>лицами кадровой службы не составлялись аналитические записки (справки) об исполнении мероприятий по противодействию </a:t>
            </a:r>
            <a:r>
              <a:rPr lang="ru-RU" sz="2800" dirty="0" smtClean="0">
                <a:solidFill>
                  <a:schemeClr val="tx1"/>
                </a:solidFill>
                <a:latin typeface="+mj-lt"/>
              </a:rPr>
              <a:t>коррупции.</a:t>
            </a:r>
          </a:p>
        </p:txBody>
      </p:sp>
    </p:spTree>
    <p:extLst>
      <p:ext uri="{BB962C8B-B14F-4D97-AF65-F5344CB8AC3E}">
        <p14:creationId xmlns:p14="http://schemas.microsoft.com/office/powerpoint/2010/main" val="22258583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2100" y="857250"/>
            <a:ext cx="8239125" cy="952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Исполнение плана мероприятий </a:t>
            </a:r>
            <a:br>
              <a:rPr lang="ru-RU" sz="2600" dirty="0" smtClean="0">
                <a:solidFill>
                  <a:srgbClr val="7030A0"/>
                </a:solidFill>
                <a:latin typeface="+mj-lt"/>
              </a:rPr>
            </a:br>
            <a:r>
              <a:rPr lang="ru-RU" sz="2600" dirty="0" smtClean="0">
                <a:solidFill>
                  <a:srgbClr val="7030A0"/>
                </a:solidFill>
                <a:latin typeface="+mj-lt"/>
              </a:rPr>
              <a:t>по противодействию коррупции</a:t>
            </a:r>
            <a:endParaRPr lang="ru-RU" sz="2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8695" y="7019280"/>
            <a:ext cx="441146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fld id="{E11FDC97-7B10-4F86-8386-6B11CD16AFFC}" type="slidenum">
              <a:rPr lang="ru-RU" sz="2000" b="1">
                <a:solidFill>
                  <a:srgbClr val="00B0F0"/>
                </a:solidFill>
                <a:latin typeface="+mj-lt"/>
              </a:rPr>
              <a:pPr lvl="0" algn="just">
                <a:lnSpc>
                  <a:spcPct val="120000"/>
                </a:lnSpc>
              </a:pPr>
              <a:t>9</a:t>
            </a:fld>
            <a:endParaRPr lang="ru-RU" sz="2000" b="1" dirty="0">
              <a:solidFill>
                <a:srgbClr val="00B0F0"/>
              </a:solidFill>
              <a:latin typeface="+mj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49632"/>
              </p:ext>
            </p:extLst>
          </p:nvPr>
        </p:nvGraphicFramePr>
        <p:xfrm>
          <a:off x="799815" y="1873250"/>
          <a:ext cx="8658510" cy="4960656"/>
        </p:xfrm>
        <a:graphic>
          <a:graphicData uri="http://schemas.openxmlformats.org/drawingml/2006/table">
            <a:tbl>
              <a:tblPr firstRow="1" firstCol="1" bandRow="1"/>
              <a:tblGrid>
                <a:gridCol w="1974389"/>
                <a:gridCol w="5645512"/>
                <a:gridCol w="1038609"/>
              </a:tblGrid>
              <a:tr h="1023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Пункт Перечня мероприятий по реализации Программы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по противодействию коррупции в Кировской области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на 2025 – 2028 годы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260" marR="41260" marT="79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Документ, 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который необходимо подготовить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/>
                          <a:ea typeface="Times New Roman"/>
                        </a:rPr>
                        <a:t>Срок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1.6</a:t>
                      </a:r>
                    </a:p>
                  </a:txBody>
                  <a:tcPr marL="41260" marR="41260" marT="79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аналитическая справка об оценке состояния антикоррупционной работы, проводимой в подведомственных учреждениях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30.06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20.12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1.7</a:t>
                      </a:r>
                    </a:p>
                  </a:txBody>
                  <a:tcPr marL="41260" marR="41260" marT="79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заполненная форма </a:t>
                      </a: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критериев оценки эффективности деятельности по профилактике коррупционных и иных правонарушений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01.02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2.6</a:t>
                      </a:r>
                    </a:p>
                  </a:txBody>
                  <a:tcPr marL="41260" marR="41260" marT="79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аналитическая справка о результатах проведения оценки коррупционных </a:t>
                      </a: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рисков, перечень </a:t>
                      </a: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должностей, замещение которых связано с коррупционными рисками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01.12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2.10</a:t>
                      </a:r>
                    </a:p>
                  </a:txBody>
                  <a:tcPr marL="41260" marR="41260" marT="79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аналитическая справка об итогах декларационной кампании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30.09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2.13</a:t>
                      </a:r>
                    </a:p>
                  </a:txBody>
                  <a:tcPr marL="41260" marR="41260" marT="79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аналитическая справка о результатах мониторинга участия в управлении коммерческими и некоммерческими организациями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20.12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2.17</a:t>
                      </a:r>
                    </a:p>
                  </a:txBody>
                  <a:tcPr marL="41260" marR="41260" marT="79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аналитическая справка о результатах анализа сведений о близких родственниках, а также их </a:t>
                      </a: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аффилированности</a:t>
                      </a:r>
                      <a:r>
                        <a:rPr lang="ru-RU" sz="13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300" dirty="0" smtClean="0">
                          <a:effectLst/>
                          <a:latin typeface="Times New Roman"/>
                          <a:ea typeface="Times New Roman"/>
                        </a:rPr>
                        <a:t>коммерческим </a:t>
                      </a: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организациям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01.12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3.1</a:t>
                      </a:r>
                    </a:p>
                  </a:txBody>
                  <a:tcPr marL="41260" marR="41260" marT="79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справка об организации участия служащих, в должностные обязанности которых входит участие в противодействии коррупции, в мероприятиях по профессиональному развитию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20.12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3.4</a:t>
                      </a:r>
                    </a:p>
                  </a:txBody>
                  <a:tcPr marL="41260" marR="41260" marT="79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Times New Roman"/>
                        </a:rPr>
                        <a:t>справка об участии служащих, руководителей учреждений в мероприятиях по разъяснению ограничений и запретов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20.12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5664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36086</TotalTime>
  <Words>2026</Words>
  <Application>Microsoft Office PowerPoint</Application>
  <PresentationFormat>Произвольный</PresentationFormat>
  <Paragraphs>265</Paragraphs>
  <Slides>24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Оформление по умолчанию</vt:lpstr>
      <vt:lpstr>      </vt:lpstr>
      <vt:lpstr>Порядок работы кадровой службы  с уведомлениями служащих о намерении  выполнять иную оплачиваемую работу</vt:lpstr>
      <vt:lpstr>Перечни должностей государственной гражданской (муниципальной) службы</vt:lpstr>
      <vt:lpstr>Перечень должностей, замещение которых влечет за собой размещение сведений  о доходах на официальном сайте, включает:</vt:lpstr>
      <vt:lpstr>Примерный перечень правовых актов в сфере противодействия коррупции, который должен быть разработан и принят</vt:lpstr>
      <vt:lpstr>Порядок проведения антикоррупционной экспертизы нормативных правовых актов и их проектов</vt:lpstr>
      <vt:lpstr>Направление протокола заседания комиссии по конфликту интересов руководителю  государственного (муниципального) органа</vt:lpstr>
      <vt:lpstr>Исполнение плана мероприятий  по противодействию коррупции</vt:lpstr>
      <vt:lpstr>Исполнение плана мероприятий  по противодействию коррупции</vt:lpstr>
      <vt:lpstr>Исполнение плана мероприятий  по противодействию коррупции</vt:lpstr>
      <vt:lpstr>Формирование плана мероприятий  по противодействию коррупции</vt:lpstr>
      <vt:lpstr>Рекомендуемая структура раздела  «Противодействие коррупции»  официального сайта</vt:lpstr>
      <vt:lpstr>Заполнение справок о доходах, расходах, об имуществе и обязательствах имущественного характера</vt:lpstr>
      <vt:lpstr>Заполнение справок о доходах, расходах, об имуществе и обязательствах имущественного характера</vt:lpstr>
      <vt:lpstr>При применении взысканий за коррупционные правонарушения руководствуемся:</vt:lpstr>
      <vt:lpstr>Передача имущества в доверительное управление</vt:lpstr>
      <vt:lpstr>Презентация PowerPoint</vt:lpstr>
      <vt:lpstr>Порядок уведомления о намерении выполнять иную оплачиваемую работу</vt:lpstr>
      <vt:lpstr>Замечания в организации работы по противодействию коррупции в государственных (муниципальных) учреждениях </vt:lpstr>
      <vt:lpstr>Ситуации конфликта интересов, которые  не были урегулированы в установленном порядке  в государственных (муниципальных) учреждениях </vt:lpstr>
      <vt:lpstr>Порядок сообщения о заключении трудового договора   с гражданином, замещавшим должности государственной или муниципальной службы</vt:lpstr>
      <vt:lpstr>Письмом управления профилактики коррупционных  и иных правонарушений от 16.05.2025 № 32916-11-38-л  в исполнительные органы Кировской области и органы местного самоуправления направлено: </vt:lpstr>
      <vt:lpstr>Письмо Минтруда России от 21.03.2025  № 28-7/10/В-5044 «О направлении Информационного письма…» (пункт 4)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  Кировской области: приглашение к сотрудничеству  Шаров Сергей Иванович  начальник управления  развития народных промыслов и ремесел  23 марта 2006 г. г. Киров</dc:title>
  <dc:creator>Евгения Э. Пшеничникова</dc:creator>
  <cp:lastModifiedBy>Ирина В. Сипатова</cp:lastModifiedBy>
  <cp:revision>1870</cp:revision>
  <cp:lastPrinted>2022-02-10T14:35:59Z</cp:lastPrinted>
  <dcterms:modified xsi:type="dcterms:W3CDTF">2025-07-01T13:23:20Z</dcterms:modified>
</cp:coreProperties>
</file>