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613" r:id="rId2"/>
    <p:sldId id="616" r:id="rId3"/>
    <p:sldId id="618" r:id="rId4"/>
    <p:sldId id="620" r:id="rId5"/>
    <p:sldId id="615" r:id="rId6"/>
    <p:sldId id="603" r:id="rId7"/>
    <p:sldId id="409" r:id="rId8"/>
    <p:sldId id="499" r:id="rId9"/>
    <p:sldId id="621" r:id="rId10"/>
    <p:sldId id="622" r:id="rId11"/>
    <p:sldId id="623" r:id="rId12"/>
    <p:sldId id="624" r:id="rId13"/>
    <p:sldId id="625" r:id="rId14"/>
    <p:sldId id="628" r:id="rId15"/>
    <p:sldId id="626" r:id="rId16"/>
    <p:sldId id="627" r:id="rId17"/>
    <p:sldId id="630" r:id="rId18"/>
    <p:sldId id="631" r:id="rId19"/>
    <p:sldId id="634" r:id="rId20"/>
    <p:sldId id="633" r:id="rId21"/>
    <p:sldId id="640" r:id="rId22"/>
    <p:sldId id="635" r:id="rId23"/>
    <p:sldId id="639" r:id="rId24"/>
    <p:sldId id="638" r:id="rId25"/>
    <p:sldId id="611" r:id="rId26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8" autoAdjust="0"/>
    <p:restoredTop sz="91239" autoAdjust="0"/>
  </p:normalViewPr>
  <p:slideViewPr>
    <p:cSldViewPr snapToGrid="0">
      <p:cViewPr>
        <p:scale>
          <a:sx n="75" d="100"/>
          <a:sy n="75" d="100"/>
        </p:scale>
        <p:origin x="-2262" y="-69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979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07.08.2025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11218561" y="341317"/>
            <a:ext cx="368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138561" y="1466074"/>
            <a:ext cx="10968959" cy="34707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r>
              <a:rPr lang="ru-RU" altLang="ru-RU" sz="2800" i="1" dirty="0" smtClean="0"/>
              <a:t/>
            </a:r>
            <a:br>
              <a:rPr lang="ru-RU" altLang="ru-RU" sz="2800" i="1" dirty="0" smtClean="0"/>
            </a:br>
            <a:endParaRPr lang="ru-RU" altLang="ru-RU" sz="2800" i="1" dirty="0" smtClean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3262078" y="1015967"/>
            <a:ext cx="5648640" cy="5044849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1168400" y="1672236"/>
            <a:ext cx="1005016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endParaRPr 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Вопросы реализации мер по предупреждению коррупции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учреждении</a:t>
            </a:r>
            <a:endParaRPr lang="ru-RU" altLang="ru-RU" sz="3600" b="1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5601" y="4755936"/>
            <a:ext cx="11001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/>
            <a:r>
              <a:rPr lang="ru-RU" altLang="ru-RU" sz="2400" b="1" i="1" dirty="0" smtClean="0">
                <a:solidFill>
                  <a:srgbClr val="0070C0"/>
                </a:solidFill>
                <a:latin typeface="+mn-lt"/>
              </a:rPr>
              <a:t>презентация подготовлена </a:t>
            </a:r>
            <a:br>
              <a:rPr lang="ru-RU" altLang="ru-RU" sz="2400" b="1" i="1" dirty="0" smtClean="0">
                <a:solidFill>
                  <a:srgbClr val="0070C0"/>
                </a:solidFill>
                <a:latin typeface="+mn-lt"/>
              </a:rPr>
            </a:br>
            <a:r>
              <a:rPr lang="ru-RU" altLang="ru-RU" sz="2400" b="1" i="1" dirty="0" smtClean="0">
                <a:solidFill>
                  <a:srgbClr val="0070C0"/>
                </a:solidFill>
                <a:latin typeface="+mn-lt"/>
              </a:rPr>
              <a:t>управлением профилактики коррупционных и иных правонарушений администрации Губернатора и Правительства Кировской области</a:t>
            </a:r>
          </a:p>
          <a:p>
            <a:pPr algn="ctr" eaLnBrk="1"/>
            <a:endParaRPr lang="ru-RU" altLang="ru-RU" sz="2000" b="1" i="1" dirty="0">
              <a:solidFill>
                <a:srgbClr val="0070C0"/>
              </a:solidFill>
              <a:latin typeface="+mn-lt"/>
            </a:endParaRPr>
          </a:p>
          <a:p>
            <a:pPr algn="ctr" eaLnBrk="1"/>
            <a:r>
              <a:rPr lang="ru-RU" altLang="ru-RU" sz="2000" b="1" i="1" dirty="0" smtClean="0">
                <a:solidFill>
                  <a:srgbClr val="0070C0"/>
                </a:solidFill>
                <a:latin typeface="+mn-lt"/>
              </a:rPr>
              <a:t>2023 год</a:t>
            </a:r>
            <a:endParaRPr lang="ru-RU" altLang="ru-RU" sz="2000" b="1" i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10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Закрепленные в локальных нормативных актах учреждения понятия не соответствуют понятиям, определенным законодательством Российской Федерации </a:t>
            </a: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</a:rPr>
              <a:t>например, «взятка» и «коммерческий подкуп» - Уголовному кодексу  Российской Федерации, «конфликт интересов»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и «личная заинтересованность» - Федеральному закону «О противодействии коррупции»)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400" b="1" dirty="0" smtClean="0">
                <a:solidFill>
                  <a:srgbClr val="0070C0"/>
                </a:solidFill>
              </a:rPr>
              <a:t>Локальные нормативные акты учреждения по вопросам противодействия коррупции привести в соответствие с действующим законодательством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11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Не все работники учреждения ознакомлены с локальными нормативными актами учреждения (в том числе с изменениями в приказы) по вопросам противодействия коррупции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Обеспечить ознакомление под подпись</a:t>
            </a:r>
            <a:r>
              <a:rPr lang="en-US" sz="2900" b="1" dirty="0" smtClean="0">
                <a:solidFill>
                  <a:srgbClr val="0070C0"/>
                </a:solidFill>
              </a:rPr>
              <a:t> </a:t>
            </a:r>
            <a:r>
              <a:rPr lang="ru-RU" sz="2900" b="1" dirty="0" smtClean="0">
                <a:solidFill>
                  <a:srgbClr val="0070C0"/>
                </a:solidFill>
              </a:rPr>
              <a:t>всех работников учреждения, в том числе при приеме на работу, с локальными нормативными актами по вопросам противодействия коррупции и систематическое проведение обучающих мероприятий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12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Отсутствует документальное подтверждение проведения учреждением  </a:t>
            </a:r>
            <a:r>
              <a:rPr lang="ru-RU" sz="3000" b="1" dirty="0" err="1" smtClean="0">
                <a:solidFill>
                  <a:srgbClr val="FF0000"/>
                </a:solidFill>
              </a:rPr>
              <a:t>антикоррупционных</a:t>
            </a:r>
            <a:r>
              <a:rPr lang="ru-RU" sz="3000" b="1" dirty="0" smtClean="0">
                <a:solidFill>
                  <a:srgbClr val="FF0000"/>
                </a:solidFill>
              </a:rPr>
              <a:t> мероприятий, указанных в </a:t>
            </a:r>
            <a:r>
              <a:rPr lang="ru-RU" sz="3000" b="1" dirty="0" err="1" smtClean="0">
                <a:solidFill>
                  <a:srgbClr val="FF0000"/>
                </a:solidFill>
              </a:rPr>
              <a:t>Антикоррупционной</a:t>
            </a:r>
            <a:r>
              <a:rPr lang="ru-RU" sz="3000" b="1" dirty="0" smtClean="0">
                <a:solidFill>
                  <a:srgbClr val="FF0000"/>
                </a:solidFill>
              </a:rPr>
              <a:t> политике, плане мероприятий и др. актах учреждения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По результатам проведения </a:t>
            </a:r>
            <a:r>
              <a:rPr lang="ru-RU" sz="2900" b="1" dirty="0" err="1" smtClean="0">
                <a:solidFill>
                  <a:srgbClr val="0070C0"/>
                </a:solidFill>
              </a:rPr>
              <a:t>антикоррупционных</a:t>
            </a:r>
            <a:r>
              <a:rPr lang="ru-RU" sz="2900" b="1" dirty="0" smtClean="0">
                <a:solidFill>
                  <a:srgbClr val="0070C0"/>
                </a:solidFill>
              </a:rPr>
              <a:t> мероприятий оформлять соответствующие документы (например, заполнение и представление работниками деклараций о возможной личной заинтересованности </a:t>
            </a: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и др.)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13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План мероприятий учреждения по противодействию коррупции не соответствует модельному акту «Об утверждении Плана мероприятий по противодействию коррупции»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При подготовке плана мероприятий руководствоваться модельным актом, который был направлен письмом управления от 17.11.2022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№ 11073-11-21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«О направлении модельного акта»</a:t>
            </a: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14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 отчете о выполнении Плана по противодействию коррупции отсутствует информация о выполнении некоторых мероприятий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 отчет о выполнении плана мероприятий включать информацию о выполнении всех мероприятий. При этом руководствоваться формой отчета – приложение к модельному акту «Об утверждении Плана мероприятий по противодействию коррупции»</a:t>
            </a:r>
          </a:p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15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FF0000"/>
                </a:solidFill>
              </a:rPr>
              <a:t>В сообщениях учреждения о приеме на работу бывших государственных и муниципальных служащих, направляемых представителю нанимателя (работодателю) по последнему месту их службы, отсутствуют необходимые сведения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100" b="1" dirty="0" smtClean="0">
                <a:solidFill>
                  <a:srgbClr val="0070C0"/>
                </a:solidFill>
              </a:rPr>
              <a:t>При подготовке сообщений руководствоваться Правилами сообщения работодателем о заключении трудового или гражданско-правового договора </a:t>
            </a:r>
            <a:br>
              <a:rPr lang="ru-RU" sz="2100" b="1" dirty="0" smtClean="0">
                <a:solidFill>
                  <a:srgbClr val="0070C0"/>
                </a:solidFill>
              </a:rPr>
            </a:br>
            <a:r>
              <a:rPr lang="ru-RU" sz="2100" b="1" dirty="0" smtClean="0">
                <a:solidFill>
                  <a:srgbClr val="0070C0"/>
                </a:solidFill>
              </a:rPr>
              <a:t>на выполнение работ (оказание услуг) с гражданином, замещавшим должности государственной или муниципальной службы, перечень которых устанавливается нормативными правовыми актами Российской Федерации, утвержденными постановлением Правительства Российской Федерации от 21.01.2015 № 29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16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endParaRPr lang="ru-RU" sz="2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FF0000"/>
                </a:solidFill>
              </a:rPr>
              <a:t>В локальных нормативных актах по вопросам противодействия коррупции не определены сроки выполнения действий должностными лицами учреждения, что является </a:t>
            </a:r>
            <a:r>
              <a:rPr lang="ru-RU" sz="2600" b="1" dirty="0" err="1" smtClean="0">
                <a:solidFill>
                  <a:srgbClr val="FF0000"/>
                </a:solidFill>
              </a:rPr>
              <a:t>коррупциогенным</a:t>
            </a:r>
            <a:r>
              <a:rPr lang="ru-RU" sz="2600" b="1" dirty="0" smtClean="0">
                <a:solidFill>
                  <a:srgbClr val="FF0000"/>
                </a:solidFill>
              </a:rPr>
              <a:t> фактором (отсутствие или неопределенность сроков – широта дискреционных полномочий)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В локальных нормативных актах устанавливать конкретные сроки выполнения действий должностными лицами</a:t>
            </a:r>
          </a:p>
          <a:p>
            <a:pPr algn="just"/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17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FF0000"/>
              </a:solidFill>
            </a:endParaRPr>
          </a:p>
          <a:p>
            <a:pPr algn="ctr"/>
            <a:endParaRPr lang="ru-RU" sz="2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 учреждении не реализуются мероприятия,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направленные на повышение эффективности работы по предупреждению коррупции при осуществлении закупок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900" b="1" dirty="0" smtClean="0">
                <a:solidFill>
                  <a:srgbClr val="0070C0"/>
                </a:solidFill>
              </a:rPr>
              <a:t>При проведении мероприятий по предупреждению коррупции при осуществлении закупок руководствоваться методическими рекомендациями Министерства труда и социальной защиты Российской Федерации</a:t>
            </a:r>
          </a:p>
          <a:p>
            <a:pPr algn="just"/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18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4000" y="1955800"/>
            <a:ext cx="11088915" cy="3293193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Методические рекомендации по выявлению и минимизации коррупционных рисков при осуществлении закупок товаров, работ, услуг для обеспечения государственных или муниципальных нужд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(письмо Минтруда России от 30.09.2020 № 18-2/10/П-9716)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(далее – Методические рекомендации № 1)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19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4000" y="939801"/>
            <a:ext cx="11088915" cy="5632295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Методические рекомендации по проведению в федеральных государственных органах, органах государственной власти субъектов Российской Федерации, органах местного самоуправления, государственных внебюджетных фондах и иных организациях, осуществляющих закупки в соответствии с Федеральным законом от 5 апреля 2013 г. № 44-ФЗ «О контрактной системе в сфере закупок товаров, работ, услуг для обеспечения государственных и муниципальных нужд» и Федеральным законом от 18 июля 2011 г. № 223-ФЗ «О закупках товаров, работ, услуг отдельными видами юридических лиц», работы, направленной на выявление личной заинтересованности государственных и муниципальных служащих, работников при осуществлении таких закупок, которая приводит или может привести к конфликту интересов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(утв. Минтрудом России 19.05.2020)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(далее – Методические рекомендации № 2)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880634"/>
            <a:ext cx="11088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Руководитель государственного учреждения обязан: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2717800"/>
            <a:ext cx="10154919" cy="104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Представлять сведения о своих доходах, об имуществе и обязательствах имущественного характера, а также о доходах, об имуществе и обязательствах имущественного характера членов своей семьи (ежегодно, в срок до 30 апреля).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В случае невозможности представления по объективным причинам сведений о доходах супруги (супруга) и (или) несовершеннолетних детей необходимо подготовить соответствующее уведомление.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181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Сообщать работодателю о личной заинтересованности при исполнении должностных обязанностей, которая приводит или может привести к конфликту интересов (незамедлительно).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18999" y="43423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80900" y="55010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7070" y="25228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4171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7220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Выполнять требования к служебному поведению, не нарушать запреты, установленные законодательством.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382500" y="24149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3826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9770" y="54585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08393" y="56627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Принимать меры по недопущению любой возможности возникновения конфликта интересов, а также по предотвращению и урегулированию конфликта интересов.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20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791734"/>
            <a:ext cx="1108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Мероприятия, предусмотренные Методическими рекомендациями: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743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36496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Проведение консультативно-методических совещаний, направленных на информирование работников, участвующих в осуществлении закупок, о положениях законодательства Российской Федерации о противодействии коррупции, в том числе с ежегодной добровольной оценкой знаний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3673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20600" y="4799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7070" y="34118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51027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20268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Организация повышения квалификации лица, ответственного за профилактику коррупционных правонарушений, по дополнительной профессиональной программе по вопросам, связанным с осуществлением закупок</a:t>
            </a:r>
            <a:endParaRPr lang="ru-RU" sz="2400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395200" y="31007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0DC83BC-9CCD-49B2-901D-09ECE185C809}"/>
              </a:ext>
            </a:extLst>
          </p:cNvPr>
          <p:cNvSpPr txBox="1"/>
          <p:nvPr/>
        </p:nvSpPr>
        <p:spPr>
          <a:xfrm>
            <a:off x="451670" y="17636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808393" y="56627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78000" y="4861664"/>
            <a:ext cx="1005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Организация добровольного ежегодного представления работниками, участвующими в осуществлении закупок, декларации о возможной личной заинтересованности (форма декларации содержится в Методических рекомендациях № 2)</a:t>
            </a:r>
            <a:endParaRPr lang="ru-RU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21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791734"/>
            <a:ext cx="1108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Мероприятия, предусмотренные Методическими рекомендациями: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15439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b="1" dirty="0" smtClean="0">
                <a:solidFill>
                  <a:schemeClr val="accent5"/>
                </a:solidFill>
              </a:rPr>
              <a:t>Анализ имеющейся в распоряжении учреждения информации, способствующей выявлению личной заинтересованности</a:t>
            </a:r>
            <a:endParaRPr lang="ru-RU" sz="2500" b="1" dirty="0">
              <a:solidFill>
                <a:schemeClr val="accent5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26082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организация добровольного ежегодного представления работниками, участвующими в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31862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b="1" dirty="0" smtClean="0">
                <a:solidFill>
                  <a:srgbClr val="0070C0"/>
                </a:solidFill>
              </a:rPr>
              <a:t>Формирование</a:t>
            </a:r>
            <a:r>
              <a:rPr lang="ru-RU" sz="2500" b="1" dirty="0" smtClean="0">
                <a:solidFill>
                  <a:schemeClr val="accent5"/>
                </a:solidFill>
              </a:rPr>
              <a:t> профилей работников, участвующих в закупочной деятельности, и профилей участников закупок (форма в разделе Противодействие коррупции/Методические материалы/ Методические материалы для учреждений/Формы документов для заполнения)</a:t>
            </a:r>
            <a:endParaRPr lang="ru-RU" sz="2500" b="1" dirty="0">
              <a:solidFill>
                <a:schemeClr val="accent5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06299" y="25897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93600" y="45866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51670" y="14832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34011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16331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9770" y="52045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</a:t>
            </a:r>
            <a:r>
              <a:rPr lang="ru-RU" sz="5400" dirty="0" smtClean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C0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08393" y="5459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b="1" dirty="0" smtClean="0">
                <a:solidFill>
                  <a:srgbClr val="0070C0"/>
                </a:solidFill>
              </a:rPr>
              <a:t>Утверждение реестра (карты) коррупционных рисков, возникающих при осуществлении закупок, и плана (реестра) мер, направленных на минимизацию коррупционных рисков, возникающих при осуществлении закупок (формы документов содержатся в Методических рекомендациях № 1), а также составление отчета о выполнении плана (реестра) мер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22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3568700"/>
            <a:ext cx="5016499" cy="28321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solidFill>
                  <a:srgbClr val="0070C0"/>
                </a:solidFill>
              </a:rPr>
              <a:t>Размещение информации на информационных стендах, расположенных в здании учреждения</a:t>
            </a:r>
            <a:endParaRPr lang="ru-RU" sz="34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3619500"/>
            <a:ext cx="5245101" cy="2768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Ведение раздела «Противодействие коррупции» на официальном сайте учреждения (при наличии)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89001" y="736600"/>
            <a:ext cx="10769600" cy="1854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публичности и открытости деятельности учреждения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одним из важных элементов профилактики коррупционных правонарушений</a:t>
            </a:r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>
            <a:stCxn id="18" idx="2"/>
          </p:cNvCxnSpPr>
          <p:nvPr/>
        </p:nvCxnSpPr>
        <p:spPr>
          <a:xfrm flipH="1">
            <a:off x="3238500" y="2590800"/>
            <a:ext cx="3035301" cy="927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8" idx="2"/>
          </p:cNvCxnSpPr>
          <p:nvPr/>
        </p:nvCxnSpPr>
        <p:spPr>
          <a:xfrm>
            <a:off x="6273801" y="2590800"/>
            <a:ext cx="3035299" cy="990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23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09600" y="711200"/>
            <a:ext cx="11049001" cy="599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Новое в законодательстве о противодействии коррупции –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внесены изменения в форму справки о доходах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just"/>
            <a:r>
              <a:rPr lang="en-US" sz="2200" dirty="0" smtClean="0">
                <a:solidFill>
                  <a:srgbClr val="C00000"/>
                </a:solidFill>
              </a:rPr>
              <a:t>      </a:t>
            </a:r>
            <a:endParaRPr lang="ru-RU" sz="2200" dirty="0" smtClean="0">
              <a:solidFill>
                <a:srgbClr val="C00000"/>
              </a:solidFill>
            </a:endParaRPr>
          </a:p>
          <a:p>
            <a:pPr algn="ctr"/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 bwMode="auto">
          <a:xfrm>
            <a:off x="8515350" y="3470275"/>
            <a:ext cx="501650" cy="1584326"/>
          </a:xfrm>
          <a:prstGeom prst="rightBrace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9105900" y="2191775"/>
            <a:ext cx="2425700" cy="4247317"/>
          </a:xfrm>
          <a:prstGeom prst="rect">
            <a:avLst/>
          </a:prstGeom>
          <a:ln>
            <a:solidFill>
              <a:srgbClr val="7030A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Заполняется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если общая сумма денежных средств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превышает общий доход 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руководителя учреждения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его супруги (супруга) и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/с детей за 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отчетный период и предшествующие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2 года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Прилагаются выписки о движении д</a:t>
            </a:r>
            <a:r>
              <a:rPr lang="ru-RU" sz="18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енежных средств по  всем счетам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 cstate="print"/>
          <a:srcRect l="23050" t="8795" r="31904" b="63895"/>
          <a:stretch>
            <a:fillRect/>
          </a:stretch>
        </p:blipFill>
        <p:spPr bwMode="auto">
          <a:xfrm>
            <a:off x="762000" y="1714500"/>
            <a:ext cx="78613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749300" y="5321300"/>
            <a:ext cx="8216900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u="sng" dirty="0" smtClean="0"/>
              <a:t>  12 350 000 руб. </a:t>
            </a:r>
            <a:r>
              <a:rPr lang="ru-RU" sz="1700" b="1" dirty="0" smtClean="0"/>
              <a:t>        &gt;    1 400 000 руб.      +      1 520 000 руб.    +     1 700 000 руб.</a:t>
            </a:r>
          </a:p>
          <a:p>
            <a:pPr algn="just"/>
            <a:r>
              <a:rPr lang="ru-RU" sz="1700" dirty="0" smtClean="0"/>
              <a:t>сумма поступлений     (доход за 2021 год)   (доход за 2022 год)   (доход за 2023 год)</a:t>
            </a:r>
          </a:p>
          <a:p>
            <a:pPr algn="just"/>
            <a:r>
              <a:rPr lang="ru-RU" sz="1700" smtClean="0"/>
              <a:t>денежных </a:t>
            </a:r>
            <a:r>
              <a:rPr lang="ru-RU" sz="1700" dirty="0" smtClean="0"/>
              <a:t>средств на</a:t>
            </a:r>
          </a:p>
          <a:p>
            <a:pPr algn="just"/>
            <a:r>
              <a:rPr lang="ru-RU" sz="1700" dirty="0" smtClean="0"/>
              <a:t>счета в 2023 году   </a:t>
            </a:r>
          </a:p>
          <a:p>
            <a:pPr algn="just"/>
            <a:r>
              <a:rPr lang="ru-RU" sz="1800" dirty="0" smtClean="0"/>
              <a:t>                                                                     ИТОГО: </a:t>
            </a:r>
            <a:r>
              <a:rPr lang="ru-RU" sz="1800" b="1" dirty="0" smtClean="0"/>
              <a:t>4 620 000 руб.</a:t>
            </a:r>
          </a:p>
          <a:p>
            <a:pPr algn="just"/>
            <a:endParaRPr lang="ru-RU" sz="1700" dirty="0"/>
          </a:p>
        </p:txBody>
      </p:sp>
      <p:sp>
        <p:nvSpPr>
          <p:cNvPr id="19" name="Правая фигурная скобка 18"/>
          <p:cNvSpPr/>
          <p:nvPr/>
        </p:nvSpPr>
        <p:spPr>
          <a:xfrm rot="5400000">
            <a:off x="5549900" y="3289300"/>
            <a:ext cx="330200" cy="5740400"/>
          </a:xfrm>
          <a:prstGeom prst="rightBrace">
            <a:avLst>
              <a:gd name="adj1" fmla="val 69872"/>
              <a:gd name="adj2" fmla="val 49539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24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09600" y="749300"/>
            <a:ext cx="11049001" cy="5930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Новое в законодательстве о противодействии коррупции – </a:t>
            </a:r>
          </a:p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изменение основания увольнения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</a:rPr>
              <a:t>13.06.2023 вступил в силу Федеральный закон от 13.06.2023 № 258-ФЗ, которым вносятся изменения в Федеральный закон от 25.12.2008 № 273-ФЗ «О противодействии коррупции»: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Статьей 13.5 Федерального закона № 273-ФЗ устанавливается </a:t>
            </a:r>
            <a:r>
              <a:rPr lang="ru-RU" b="1" dirty="0" smtClean="0">
                <a:solidFill>
                  <a:srgbClr val="0070C0"/>
                </a:solidFill>
              </a:rPr>
              <a:t>обязанность </a:t>
            </a:r>
            <a:r>
              <a:rPr lang="ru-RU" dirty="0" smtClean="0">
                <a:solidFill>
                  <a:schemeClr val="tx1"/>
                </a:solidFill>
              </a:rPr>
              <a:t>лица, принявшего решение о проведении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антикоррупционной</a:t>
            </a:r>
            <a:r>
              <a:rPr lang="ru-RU" dirty="0" smtClean="0">
                <a:solidFill>
                  <a:schemeClr val="tx1"/>
                </a:solidFill>
              </a:rPr>
              <a:t> проверки, </a:t>
            </a:r>
            <a:r>
              <a:rPr lang="ru-RU" b="1" dirty="0" smtClean="0">
                <a:solidFill>
                  <a:srgbClr val="0070C0"/>
                </a:solidFill>
              </a:rPr>
              <a:t>направить в трехдневный срок после увольнения проверяемого лица в органы прокуратуры Российской Федерации </a:t>
            </a:r>
            <a:r>
              <a:rPr lang="ru-RU" dirty="0" smtClean="0">
                <a:solidFill>
                  <a:schemeClr val="tx1"/>
                </a:solidFill>
              </a:rPr>
              <a:t>материалы проверки в случае увольнения лица, в отношении которого было принято решение о проведении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антикоррупционной</a:t>
            </a:r>
            <a:r>
              <a:rPr lang="ru-RU" dirty="0" smtClean="0">
                <a:solidFill>
                  <a:schemeClr val="tx1"/>
                </a:solidFill>
              </a:rPr>
              <a:t> проверки: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после завершения такой проверки и до принятия решения о применении к проверяемому лицу взыскания за совершенное коррупционное правонарушение;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в ходе осуществления </a:t>
            </a:r>
            <a:r>
              <a:rPr lang="ru-RU" dirty="0" err="1" smtClean="0">
                <a:solidFill>
                  <a:schemeClr val="tx1"/>
                </a:solidFill>
              </a:rPr>
              <a:t>антикоррупционной</a:t>
            </a:r>
            <a:r>
              <a:rPr lang="ru-RU" dirty="0" smtClean="0">
                <a:solidFill>
                  <a:schemeClr val="tx1"/>
                </a:solidFill>
              </a:rPr>
              <a:t> проверки.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Также предусматривается возможность обращения органов прокуратуры Российской Федерации в установленном порядке в суд </a:t>
            </a:r>
            <a:r>
              <a:rPr lang="ru-RU" b="1" dirty="0" smtClean="0">
                <a:solidFill>
                  <a:srgbClr val="0070C0"/>
                </a:solidFill>
              </a:rPr>
              <a:t>с заявлением об  изменении основания и формулировки увольнения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проверяемого лица.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При удовлетворении судом данного заявления соответствующие изменения будут внесены в формулировку увольнения проверяемого лица, а сведения об увольнении за совершение коррупционного правонарушения в связи с утратой доверия будут включены в реестр лиц, уволенных в связи с утратой доверия.</a:t>
            </a:r>
          </a:p>
          <a:p>
            <a:pPr algn="ctr"/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25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5400" y="1800075"/>
            <a:ext cx="11088915" cy="3539414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Телефон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управления профилактики коррупционных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 иных правонарушений администрации Губернатора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 Правительства Кировской области: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(8332) 27-27-69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563" y="3059239"/>
            <a:ext cx="4554043" cy="87916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Порядок сообщения и </a:t>
            </a:r>
            <a:b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форма уведомления </a:t>
            </a:r>
            <a:b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о возникновении личной заинтересованности утверждены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 распоряжением администрации Губернатора и Правительства Кировской области от 12.01.2021 № 1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3200" dirty="0">
              <a:solidFill>
                <a:srgbClr val="0033C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17456" t="16473" r="50052" b="5355"/>
          <a:stretch>
            <a:fillRect/>
          </a:stretch>
        </p:blipFill>
        <p:spPr bwMode="auto">
          <a:xfrm>
            <a:off x="6248400" y="0"/>
            <a:ext cx="5041900" cy="685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1577545" y="15845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3</a:t>
            </a:fld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38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4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0858" y="880634"/>
            <a:ext cx="110889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Руководитель государственного учреждения подлежит увольнению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в связи с утратой доверия в случае: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70294" y="3162300"/>
            <a:ext cx="10154919" cy="104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Непредставления или представления неполных или недостоверных сведений о своих доходах, об имуществе и обязательствах имущественного характера либо непредставления или представления заведомо неполных или недостоверных сведений о доходах, об имуществе и обязательствах имущественного характера своих супруга (супруги) и несовершеннолетних детей.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824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Сведения о применении к работнику дисциплинарного взыскания в виде увольнения в связи с утратой доверия включаются работодателем в реестр лиц, уволенных в связи с утратой доверия, предусмотренный статьей 15 Федерального закона от 25 декабря 2008 года № 273-ФЗ «О противодействии коррупции».</a:t>
            </a:r>
          </a:p>
          <a:p>
            <a:pPr algn="just"/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68199" y="48757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7070" y="27895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20776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rgbClr val="0070C0"/>
                </a:solidFill>
              </a:rPr>
              <a:t>Непринятия мер по предотвращению или урегулированию конфликта интересов, стороной которого он является.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46000" y="26054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662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C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5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942692"/>
            <a:ext cx="1108891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Учреждения обязаны разрабатывать и принимать меры по предупреждению коррупции (статья 13.3 Федерального закона от 25.12.2008 № 273-ФЗ).</a:t>
            </a:r>
          </a:p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Меры по предупреждению коррупции в учреждении могут включать 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0070C0"/>
                </a:solidFill>
              </a:rPr>
              <a:t>Сотрудничество организации с правоохранительными органами</a:t>
            </a:r>
          </a:p>
          <a:p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 smtClean="0">
                <a:solidFill>
                  <a:srgbClr val="0070C0"/>
                </a:solidFill>
              </a:rPr>
              <a:t>Определение подразделений или должностных лиц, ответственных за профилактику коррупционных и иных правонарушений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775200"/>
            <a:ext cx="6213568" cy="929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0070C0"/>
                </a:solidFill>
              </a:rPr>
              <a:t>Разработка и внедрение в практику стандартов и процедур, направленных на обеспечение добросовестной работы организации</a:t>
            </a:r>
          </a:p>
          <a:p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itchFamily="2" charset="-79"/>
              </a:rPr>
              <a:t>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2787931"/>
            <a:ext cx="2374900" cy="24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6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543" y="9426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Меры по предупреждению коррупции в учреждении могут включать :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(статья 13.3 Федерального закона от 25.12.2008 № 273-ФЗ)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300" b="1" dirty="0" smtClean="0">
                <a:solidFill>
                  <a:srgbClr val="0070C0"/>
                </a:solidFill>
              </a:rPr>
              <a:t>Предотвращение и урегулирование конфликта интересов</a:t>
            </a:r>
          </a:p>
          <a:p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300" b="1" dirty="0" smtClean="0">
                <a:solidFill>
                  <a:srgbClr val="0070C0"/>
                </a:solidFill>
              </a:rPr>
              <a:t>Принятие кодекса этики и служебного поведения работников организации</a:t>
            </a: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2D69DEF-B993-44FC-9629-3AFBF3386676}"/>
              </a:ext>
            </a:extLst>
          </p:cNvPr>
          <p:cNvSpPr/>
          <p:nvPr/>
        </p:nvSpPr>
        <p:spPr>
          <a:xfrm>
            <a:off x="5572032" y="4775200"/>
            <a:ext cx="6213568" cy="929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300" b="1" dirty="0" smtClean="0">
                <a:solidFill>
                  <a:srgbClr val="0070C0"/>
                </a:solidFill>
              </a:rPr>
              <a:t>Недопущение составления неофициальной отчетности и использования поддельных документов</a:t>
            </a: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chemeClr val="accent5"/>
              </a:solidFill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</a:t>
            </a:r>
            <a:r>
              <a:rPr lang="ru-RU" sz="5400" dirty="0" smtClean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92D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</a:t>
            </a:r>
            <a:r>
              <a:rPr lang="ru-RU" sz="5400" dirty="0" smtClean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92D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</a:t>
            </a:r>
            <a:r>
              <a:rPr lang="ru-RU" sz="5400" dirty="0" smtClean="0">
                <a:solidFill>
                  <a:srgbClr val="92D05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</a:t>
            </a:r>
            <a:endParaRPr lang="ru-RU" sz="5400" dirty="0">
              <a:solidFill>
                <a:srgbClr val="92D05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2787931"/>
            <a:ext cx="2374900" cy="24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7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1543" y="760703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Методическое обеспечение </a:t>
            </a:r>
            <a:r>
              <a:rPr lang="ru-RU" sz="2800" b="1" dirty="0" smtClean="0">
                <a:solidFill>
                  <a:srgbClr val="C00000"/>
                </a:solidFill>
              </a:rPr>
              <a:t>деятельности учреждений по профилактике коррупционных правонарушений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/>
          <a:srcRect l="10977" t="14744" r="11272" b="3846"/>
          <a:stretch>
            <a:fillRect/>
          </a:stretch>
        </p:blipFill>
        <p:spPr bwMode="auto">
          <a:xfrm>
            <a:off x="1562100" y="1803400"/>
            <a:ext cx="8991600" cy="477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241300" y="2527300"/>
            <a:ext cx="1231900" cy="685800"/>
          </a:xfrm>
          <a:prstGeom prst="rightArrow">
            <a:avLst>
              <a:gd name="adj1" fmla="val 50000"/>
              <a:gd name="adj2" fmla="val 73967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8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1917700"/>
            <a:ext cx="5016499" cy="4483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</a:rPr>
              <a:t>Приказом учреждения назначено лицо, ответственное за профилактику </a:t>
            </a:r>
            <a:r>
              <a:rPr lang="ru-RU" sz="2700" b="1" dirty="0" err="1" smtClean="0">
                <a:solidFill>
                  <a:srgbClr val="FF0000"/>
                </a:solidFill>
              </a:rPr>
              <a:t>коррупци-онных</a:t>
            </a:r>
            <a:r>
              <a:rPr lang="ru-RU" sz="2700" b="1" dirty="0" smtClean="0">
                <a:solidFill>
                  <a:srgbClr val="FF0000"/>
                </a:solidFill>
              </a:rPr>
              <a:t> и иных правонарушений в учреждении. При этом конкретный перечень основных обязанностей по профилактике коррупционных и иных правонарушений ответственного лица не определен</a:t>
            </a:r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1879600"/>
            <a:ext cx="5245101" cy="45085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В должностной инструкции или трудовом договоре (при отсутствии должностной инструкции) ответственного лица указать конкретный перечень обязанностей по профилактике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</a:rPr>
              <a:t>коррупционных и иных правонарушений</a:t>
            </a:r>
            <a:endParaRPr lang="ru-RU" sz="30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017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889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rgbClr val="FF0000"/>
                </a:solidFill>
              </a:rPr>
              <a:pPr/>
              <a:t>9</a:t>
            </a:fld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2044700"/>
            <a:ext cx="5016499" cy="4356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В локальных нормативных актах учреждения, принятых по вопросам противодействия коррупции, указаны нормативные правовые акты, которые не регулируют отношения, связанные с установлением принципов и процедур, направленных на профилактику коррупционных правонарушений в учреждении</a:t>
            </a:r>
            <a:r>
              <a:rPr lang="en-US" sz="2200" b="1" dirty="0" smtClean="0">
                <a:solidFill>
                  <a:srgbClr val="FF0000"/>
                </a:solidFill>
              </a:rPr>
              <a:t> (</a:t>
            </a:r>
            <a:r>
              <a:rPr lang="ru-RU" sz="2200" b="1" dirty="0" smtClean="0">
                <a:solidFill>
                  <a:srgbClr val="FF0000"/>
                </a:solidFill>
              </a:rPr>
              <a:t>например, Федеральный закон от 27.07.2004 № 79-ФЗ </a:t>
            </a:r>
            <a:br>
              <a:rPr lang="ru-RU" sz="2200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FF0000"/>
                </a:solidFill>
              </a:rPr>
              <a:t>«О государственной гражданской службе Российской Федерации») </a:t>
            </a:r>
          </a:p>
          <a:p>
            <a:pPr algn="just"/>
            <a:endParaRPr lang="ru-RU" sz="27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6426199" y="2070100"/>
            <a:ext cx="5245101" cy="4318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0070C0"/>
                </a:solidFill>
              </a:rPr>
              <a:t>В локальных нормативных актах учреждения по вопросам противодействия коррупции указать только те нормативные правовые акты, которые регулируют вопросы профилактики коррупции в учреждении (Федеральный закон от 25.12.2008 № 273-ФЗ </a:t>
            </a:r>
            <a:br>
              <a:rPr lang="ru-RU" sz="2600" b="1" dirty="0" smtClean="0">
                <a:solidFill>
                  <a:srgbClr val="0070C0"/>
                </a:solidFill>
              </a:rPr>
            </a:br>
            <a:r>
              <a:rPr lang="ru-RU" sz="2600" b="1" dirty="0" smtClean="0">
                <a:solidFill>
                  <a:srgbClr val="0070C0"/>
                </a:solidFill>
              </a:rPr>
              <a:t>«О противодействии коррупции»)</a:t>
            </a:r>
          </a:p>
          <a:p>
            <a:pPr algn="just"/>
            <a:endParaRPr lang="ru-RU" sz="2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6426199" y="736600"/>
            <a:ext cx="5232401" cy="9652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cs typeface="Times New Roman" pitchFamily="18" charset="0"/>
              </a:rPr>
              <a:t>Меры по устранению замечания</a:t>
            </a:r>
            <a:endParaRPr lang="ru-RU" sz="32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838200" y="736600"/>
            <a:ext cx="5003800" cy="965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Замечание</a:t>
            </a:r>
            <a:endParaRPr lang="ru-RU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9415</TotalTime>
  <Words>1680</Words>
  <Application>Microsoft Office PowerPoint</Application>
  <PresentationFormat>Произвольный</PresentationFormat>
  <Paragraphs>227</Paragraphs>
  <Slides>25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     </vt:lpstr>
      <vt:lpstr>Презентация PowerPoint</vt:lpstr>
      <vt:lpstr>Порядок сообщения и  форма уведомления  о возникновении личной заинтересованности утверждены распоряжением администрации Губернатора и Правительства Кировской области от 12.01.2021 № 1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goncharova_iy</cp:lastModifiedBy>
  <cp:revision>936</cp:revision>
  <cp:lastPrinted>2019-11-28T21:35:27Z</cp:lastPrinted>
  <dcterms:created xsi:type="dcterms:W3CDTF">2015-10-24T19:54:13Z</dcterms:created>
  <dcterms:modified xsi:type="dcterms:W3CDTF">2025-08-07T10:45:25Z</dcterms:modified>
</cp:coreProperties>
</file>