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608" r:id="rId2"/>
    <p:sldId id="798" r:id="rId3"/>
    <p:sldId id="799" r:id="rId4"/>
    <p:sldId id="800" r:id="rId5"/>
    <p:sldId id="801" r:id="rId6"/>
    <p:sldId id="802" r:id="rId7"/>
    <p:sldId id="803" r:id="rId8"/>
    <p:sldId id="804" r:id="rId9"/>
    <p:sldId id="806" r:id="rId10"/>
    <p:sldId id="805" r:id="rId11"/>
    <p:sldId id="821" r:id="rId12"/>
    <p:sldId id="807" r:id="rId13"/>
    <p:sldId id="808" r:id="rId14"/>
    <p:sldId id="810" r:id="rId15"/>
    <p:sldId id="809" r:id="rId16"/>
    <p:sldId id="811" r:id="rId17"/>
    <p:sldId id="812" r:id="rId18"/>
    <p:sldId id="813" r:id="rId19"/>
    <p:sldId id="814" r:id="rId20"/>
    <p:sldId id="815" r:id="rId21"/>
    <p:sldId id="797" r:id="rId22"/>
    <p:sldId id="787" r:id="rId23"/>
    <p:sldId id="791" r:id="rId24"/>
    <p:sldId id="792" r:id="rId25"/>
    <p:sldId id="816" r:id="rId26"/>
    <p:sldId id="817" r:id="rId27"/>
    <p:sldId id="819" r:id="rId28"/>
    <p:sldId id="820" r:id="rId29"/>
    <p:sldId id="794" r:id="rId30"/>
  </p:sldIdLst>
  <p:sldSz cx="10080625" cy="7559675"/>
  <p:notesSz cx="9874250" cy="6797675"/>
  <p:defaultTextStyle>
    <a:defPPr>
      <a:defRPr lang="en-GB"/>
    </a:defPPr>
    <a:lvl1pPr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1pPr>
    <a:lvl2pPr marL="4302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2pPr>
    <a:lvl3pPr marL="6461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3pPr>
    <a:lvl4pPr marL="862013" indent="-214313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4pPr>
    <a:lvl5pPr marL="10779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183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 Windows" initials="ПW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0033CC"/>
    <a:srgbClr val="E7EEFD"/>
    <a:srgbClr val="FF99CC"/>
    <a:srgbClr val="C4CEF8"/>
    <a:srgbClr val="008000"/>
    <a:srgbClr val="CCFFCC"/>
    <a:srgbClr val="FDCC69"/>
    <a:srgbClr val="FF9966"/>
    <a:srgbClr val="FF9933"/>
    <a:srgbClr val="99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05" autoAdjust="0"/>
    <p:restoredTop sz="96395" autoAdjust="0"/>
  </p:normalViewPr>
  <p:slideViewPr>
    <p:cSldViewPr snapToGrid="0">
      <p:cViewPr varScale="1">
        <p:scale>
          <a:sx n="102" d="100"/>
          <a:sy n="102" d="100"/>
        </p:scale>
        <p:origin x="-224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9" d="100"/>
          <a:sy n="119" d="100"/>
        </p:scale>
        <p:origin x="-2022" y="-102"/>
      </p:cViewPr>
      <p:guideLst>
        <p:guide orient="horz" pos="1832"/>
        <p:guide pos="2822"/>
      </p:guideLst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9DA42F-9755-49F6-8719-D327E19627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EBBA33-3624-4DE1-80C2-5018153D9738}">
      <dgm:prSet phldrT="[Текст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ru-RU" sz="2000" b="0" baseline="0" dirty="0" smtClean="0">
              <a:solidFill>
                <a:schemeClr val="tx1"/>
              </a:solidFill>
              <a:latin typeface="Calibri" panose="020F0502020204030204" pitchFamily="34" charset="0"/>
            </a:rPr>
            <a:t>      Примерная структура раздела «Противодействие коррупции»:</a:t>
          </a:r>
          <a:endParaRPr lang="ru-RU" sz="2000" b="0" baseline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DA17DF98-319F-4CA4-AF93-927FFBBE4D59}" type="parTrans" cxnId="{054D0613-9D68-4F18-AE46-977B26EFA619}">
      <dgm:prSet/>
      <dgm:spPr/>
      <dgm:t>
        <a:bodyPr/>
        <a:lstStyle/>
        <a:p>
          <a:endParaRPr lang="ru-RU">
            <a:latin typeface="Calibri" panose="020F0502020204030204" pitchFamily="34" charset="0"/>
          </a:endParaRPr>
        </a:p>
      </dgm:t>
    </dgm:pt>
    <dgm:pt modelId="{1355DF49-09F7-4369-85FB-BDD7C4D9FC1C}" type="sibTrans" cxnId="{054D0613-9D68-4F18-AE46-977B26EFA619}">
      <dgm:prSet/>
      <dgm:spPr/>
      <dgm:t>
        <a:bodyPr/>
        <a:lstStyle/>
        <a:p>
          <a:endParaRPr lang="ru-RU">
            <a:latin typeface="Calibri" panose="020F0502020204030204" pitchFamily="34" charset="0"/>
          </a:endParaRPr>
        </a:p>
      </dgm:t>
    </dgm:pt>
    <dgm:pt modelId="{F2F6769D-D2AE-4FD6-B472-FB8F0541D3C5}">
      <dgm:prSet custT="1"/>
      <dgm:spPr/>
      <dgm:t>
        <a:bodyPr/>
        <a:lstStyle/>
        <a:p>
          <a:pPr algn="just"/>
          <a:r>
            <a:rPr lang="ru-RU" sz="2000" b="0" i="1" dirty="0" smtClean="0">
              <a:latin typeface="Calibri" panose="020F0502020204030204" pitchFamily="34" charset="0"/>
            </a:rPr>
            <a:t>«Антикоррупционная экспертиза»</a:t>
          </a:r>
        </a:p>
      </dgm:t>
    </dgm:pt>
    <dgm:pt modelId="{E7C17D80-24EA-4414-8128-BC88F661F051}" type="parTrans" cxnId="{617CE4D6-6811-4FF5-B8A3-79E720727E45}">
      <dgm:prSet/>
      <dgm:spPr/>
      <dgm:t>
        <a:bodyPr/>
        <a:lstStyle/>
        <a:p>
          <a:endParaRPr lang="ru-RU"/>
        </a:p>
      </dgm:t>
    </dgm:pt>
    <dgm:pt modelId="{86776406-57A0-46EE-AE97-70925603EFF1}" type="sibTrans" cxnId="{617CE4D6-6811-4FF5-B8A3-79E720727E45}">
      <dgm:prSet/>
      <dgm:spPr/>
      <dgm:t>
        <a:bodyPr/>
        <a:lstStyle/>
        <a:p>
          <a:endParaRPr lang="ru-RU"/>
        </a:p>
      </dgm:t>
    </dgm:pt>
    <dgm:pt modelId="{95E5B655-9D70-4785-8EFB-2273ACCE8447}">
      <dgm:prSet custT="1"/>
      <dgm:spPr/>
      <dgm:t>
        <a:bodyPr/>
        <a:lstStyle/>
        <a:p>
          <a:pPr algn="just"/>
          <a:r>
            <a:rPr lang="ru-RU" sz="2000" b="0" i="1" dirty="0" smtClean="0">
              <a:latin typeface="Calibri" panose="020F0502020204030204" pitchFamily="34" charset="0"/>
            </a:rPr>
            <a:t>«Методические материалы»</a:t>
          </a:r>
        </a:p>
      </dgm:t>
    </dgm:pt>
    <dgm:pt modelId="{CA980047-D037-4E3D-8F46-15C61B9B7D13}" type="parTrans" cxnId="{312D236E-476D-4638-936E-B07294CD0793}">
      <dgm:prSet/>
      <dgm:spPr/>
      <dgm:t>
        <a:bodyPr/>
        <a:lstStyle/>
        <a:p>
          <a:endParaRPr lang="ru-RU"/>
        </a:p>
      </dgm:t>
    </dgm:pt>
    <dgm:pt modelId="{443B1EF5-6DC9-4CC0-ACFA-1CC64CC074C5}" type="sibTrans" cxnId="{312D236E-476D-4638-936E-B07294CD0793}">
      <dgm:prSet/>
      <dgm:spPr/>
      <dgm:t>
        <a:bodyPr/>
        <a:lstStyle/>
        <a:p>
          <a:endParaRPr lang="ru-RU"/>
        </a:p>
      </dgm:t>
    </dgm:pt>
    <dgm:pt modelId="{26FA8848-FF25-41CF-A8D8-B5606C8FF5C7}">
      <dgm:prSet custT="1"/>
      <dgm:spPr/>
      <dgm:t>
        <a:bodyPr/>
        <a:lstStyle/>
        <a:p>
          <a:pPr algn="just"/>
          <a:r>
            <a:rPr lang="ru-RU" sz="2000" b="0" i="1" dirty="0" smtClean="0">
              <a:latin typeface="Calibri" panose="020F0502020204030204" pitchFamily="34" charset="0"/>
            </a:rPr>
            <a:t>«Формы документов, связанных с противодействием коррупции, для заполнения»</a:t>
          </a:r>
        </a:p>
      </dgm:t>
    </dgm:pt>
    <dgm:pt modelId="{294F7888-2800-4955-99FF-3A9EB83505EC}" type="parTrans" cxnId="{8CB64A73-FC17-4F25-B8D8-FC3FCCDF5750}">
      <dgm:prSet/>
      <dgm:spPr/>
      <dgm:t>
        <a:bodyPr/>
        <a:lstStyle/>
        <a:p>
          <a:endParaRPr lang="ru-RU"/>
        </a:p>
      </dgm:t>
    </dgm:pt>
    <dgm:pt modelId="{2BC0AFE5-E1A2-4E04-9928-D8C892894595}" type="sibTrans" cxnId="{8CB64A73-FC17-4F25-B8D8-FC3FCCDF5750}">
      <dgm:prSet/>
      <dgm:spPr/>
      <dgm:t>
        <a:bodyPr/>
        <a:lstStyle/>
        <a:p>
          <a:endParaRPr lang="ru-RU"/>
        </a:p>
      </dgm:t>
    </dgm:pt>
    <dgm:pt modelId="{6EB57DF3-FB1D-461C-BC8E-C419F7601F06}">
      <dgm:prSet custT="1"/>
      <dgm:spPr/>
      <dgm:t>
        <a:bodyPr/>
        <a:lstStyle/>
        <a:p>
          <a:pPr algn="just"/>
          <a:r>
            <a:rPr lang="ru-RU" sz="2000" b="0" i="1" dirty="0" smtClean="0">
              <a:latin typeface="Calibri" panose="020F0502020204030204" pitchFamily="34" charset="0"/>
            </a:rPr>
            <a:t>«Сведения о доходах, расходах, об имуществе и обязательствах имущественного характера»</a:t>
          </a:r>
        </a:p>
      </dgm:t>
    </dgm:pt>
    <dgm:pt modelId="{0555B89C-FA53-4E23-A7AD-DD233C9A5BE7}" type="parTrans" cxnId="{FDF39116-54DC-4DB2-93FC-F89DBEC14931}">
      <dgm:prSet/>
      <dgm:spPr/>
      <dgm:t>
        <a:bodyPr/>
        <a:lstStyle/>
        <a:p>
          <a:endParaRPr lang="ru-RU"/>
        </a:p>
      </dgm:t>
    </dgm:pt>
    <dgm:pt modelId="{CEFE13BD-42B0-4DC3-9559-5F7DF68E3D9A}" type="sibTrans" cxnId="{FDF39116-54DC-4DB2-93FC-F89DBEC14931}">
      <dgm:prSet/>
      <dgm:spPr/>
      <dgm:t>
        <a:bodyPr/>
        <a:lstStyle/>
        <a:p>
          <a:endParaRPr lang="ru-RU"/>
        </a:p>
      </dgm:t>
    </dgm:pt>
    <dgm:pt modelId="{6DB51A2D-BAD3-4A15-85F4-DA84AFC4F3D4}">
      <dgm:prSet phldrT="[Текст]" custT="1"/>
      <dgm:spPr/>
      <dgm:t>
        <a:bodyPr/>
        <a:lstStyle/>
        <a:p>
          <a:pPr algn="just"/>
          <a:r>
            <a:rPr lang="ru-RU" sz="2000" b="0" dirty="0" smtClean="0">
              <a:latin typeface="Calibri" panose="020F0502020204030204" pitchFamily="34" charset="0"/>
            </a:rPr>
            <a:t>«Нормативные правовые и иные акты в сфере противодействие коррупции»</a:t>
          </a:r>
          <a:endParaRPr lang="ru-RU" sz="1800" b="0" dirty="0">
            <a:latin typeface="Calibri" panose="020F0502020204030204" pitchFamily="34" charset="0"/>
          </a:endParaRPr>
        </a:p>
      </dgm:t>
    </dgm:pt>
    <dgm:pt modelId="{4A5DCC14-1AC9-407E-8110-44066E047D6F}" type="parTrans" cxnId="{BFFE2B16-C9C4-4A40-9A87-9968AA556F53}">
      <dgm:prSet/>
      <dgm:spPr/>
      <dgm:t>
        <a:bodyPr/>
        <a:lstStyle/>
        <a:p>
          <a:endParaRPr lang="ru-RU"/>
        </a:p>
      </dgm:t>
    </dgm:pt>
    <dgm:pt modelId="{375D7B3F-AD5D-4E9E-A1D7-FC38EE7B6B31}" type="sibTrans" cxnId="{BFFE2B16-C9C4-4A40-9A87-9968AA556F53}">
      <dgm:prSet/>
      <dgm:spPr/>
      <dgm:t>
        <a:bodyPr/>
        <a:lstStyle/>
        <a:p>
          <a:endParaRPr lang="ru-RU"/>
        </a:p>
      </dgm:t>
    </dgm:pt>
    <dgm:pt modelId="{603A873B-E780-482B-BBF2-083B4A85F14F}">
      <dgm:prSet custT="1"/>
      <dgm:spPr/>
      <dgm:t>
        <a:bodyPr/>
        <a:lstStyle/>
        <a:p>
          <a:pPr algn="just"/>
          <a:r>
            <a:rPr lang="ru-RU" sz="2000" b="0" i="1" dirty="0" smtClean="0">
              <a:latin typeface="Calibri" panose="020F0502020204030204" pitchFamily="34" charset="0"/>
            </a:rPr>
            <a:t>«Комиссия по соблюдению требований к служебному поведению и урегулированию конфликта интересов»</a:t>
          </a:r>
        </a:p>
      </dgm:t>
    </dgm:pt>
    <dgm:pt modelId="{2D532004-56A6-4C8D-B0F4-8F294289C9D4}" type="parTrans" cxnId="{E7447023-34FA-48A2-9B76-4D9B9B80F928}">
      <dgm:prSet/>
      <dgm:spPr/>
      <dgm:t>
        <a:bodyPr/>
        <a:lstStyle/>
        <a:p>
          <a:endParaRPr lang="ru-RU"/>
        </a:p>
      </dgm:t>
    </dgm:pt>
    <dgm:pt modelId="{4C0EC482-396E-4D76-9CE3-293579319B0F}" type="sibTrans" cxnId="{E7447023-34FA-48A2-9B76-4D9B9B80F928}">
      <dgm:prSet/>
      <dgm:spPr/>
      <dgm:t>
        <a:bodyPr/>
        <a:lstStyle/>
        <a:p>
          <a:endParaRPr lang="ru-RU"/>
        </a:p>
      </dgm:t>
    </dgm:pt>
    <dgm:pt modelId="{00FCCB7E-DC0B-4D26-932E-512EDB5FC77B}">
      <dgm:prSet custT="1"/>
      <dgm:spPr/>
      <dgm:t>
        <a:bodyPr/>
        <a:lstStyle/>
        <a:p>
          <a:pPr algn="just"/>
          <a:r>
            <a:rPr lang="ru-RU" sz="2000" b="0" i="1" dirty="0" smtClean="0">
              <a:latin typeface="Calibri" panose="020F0502020204030204" pitchFamily="34" charset="0"/>
            </a:rPr>
            <a:t>«Результаты работы в сфере противодействия коррупции»</a:t>
          </a:r>
        </a:p>
      </dgm:t>
    </dgm:pt>
    <dgm:pt modelId="{C32CBA5E-18AE-4041-8785-BC7592286D2E}" type="parTrans" cxnId="{7789DBB7-96A2-43B2-BDA0-5A0F5AF1DC8D}">
      <dgm:prSet/>
      <dgm:spPr/>
      <dgm:t>
        <a:bodyPr/>
        <a:lstStyle/>
        <a:p>
          <a:endParaRPr lang="ru-RU"/>
        </a:p>
      </dgm:t>
    </dgm:pt>
    <dgm:pt modelId="{C265D248-BE72-4BEF-A7F4-E446E9CA28F1}" type="sibTrans" cxnId="{7789DBB7-96A2-43B2-BDA0-5A0F5AF1DC8D}">
      <dgm:prSet/>
      <dgm:spPr/>
      <dgm:t>
        <a:bodyPr/>
        <a:lstStyle/>
        <a:p>
          <a:endParaRPr lang="ru-RU"/>
        </a:p>
      </dgm:t>
    </dgm:pt>
    <dgm:pt modelId="{05D2BE6A-8734-401B-953D-5EFC7358C8A9}">
      <dgm:prSet custT="1"/>
      <dgm:spPr/>
      <dgm:t>
        <a:bodyPr/>
        <a:lstStyle/>
        <a:p>
          <a:pPr algn="just"/>
          <a:r>
            <a:rPr lang="ru-RU" sz="2000" b="0" i="1" dirty="0" smtClean="0">
              <a:latin typeface="Calibri" panose="020F0502020204030204" pitchFamily="34" charset="0"/>
            </a:rPr>
            <a:t>«Обратная связь для сообщений о фактах коррупции»</a:t>
          </a:r>
        </a:p>
      </dgm:t>
    </dgm:pt>
    <dgm:pt modelId="{0D3EC927-04CD-4D54-947D-61B93D0D4E02}" type="parTrans" cxnId="{3DB87A18-9A35-4EEA-9AF5-F3151FB091B4}">
      <dgm:prSet/>
      <dgm:spPr/>
      <dgm:t>
        <a:bodyPr/>
        <a:lstStyle/>
        <a:p>
          <a:endParaRPr lang="ru-RU"/>
        </a:p>
      </dgm:t>
    </dgm:pt>
    <dgm:pt modelId="{9920F513-9E8F-436C-B780-804FE835BED1}" type="sibTrans" cxnId="{3DB87A18-9A35-4EEA-9AF5-F3151FB091B4}">
      <dgm:prSet/>
      <dgm:spPr/>
      <dgm:t>
        <a:bodyPr/>
        <a:lstStyle/>
        <a:p>
          <a:endParaRPr lang="ru-RU"/>
        </a:p>
      </dgm:t>
    </dgm:pt>
    <dgm:pt modelId="{C86B770C-50BF-4E85-919B-F0B471C2E68F}">
      <dgm:prSet custT="1"/>
      <dgm:spPr/>
      <dgm:t>
        <a:bodyPr/>
        <a:lstStyle/>
        <a:p>
          <a:pPr algn="just"/>
          <a:r>
            <a:rPr lang="ru-RU" sz="2000" b="0" i="1" dirty="0" smtClean="0">
              <a:latin typeface="Calibri" panose="020F0502020204030204" pitchFamily="34" charset="0"/>
            </a:rPr>
            <a:t>«Комиссия по противодействию коррупции»</a:t>
          </a:r>
        </a:p>
      </dgm:t>
    </dgm:pt>
    <dgm:pt modelId="{F10D992B-6A0E-47C0-83B8-8C0495625300}" type="parTrans" cxnId="{C3810E4D-BA22-419F-BDFD-A292BCD65598}">
      <dgm:prSet/>
      <dgm:spPr/>
      <dgm:t>
        <a:bodyPr/>
        <a:lstStyle/>
        <a:p>
          <a:endParaRPr lang="ru-RU"/>
        </a:p>
      </dgm:t>
    </dgm:pt>
    <dgm:pt modelId="{CF04936F-45CE-46FD-94D7-BED6FE8D5C0E}" type="sibTrans" cxnId="{C3810E4D-BA22-419F-BDFD-A292BCD65598}">
      <dgm:prSet/>
      <dgm:spPr/>
      <dgm:t>
        <a:bodyPr/>
        <a:lstStyle/>
        <a:p>
          <a:endParaRPr lang="ru-RU"/>
        </a:p>
      </dgm:t>
    </dgm:pt>
    <dgm:pt modelId="{6B1CA62B-7310-46F2-BDB4-9F95255C2B3B}">
      <dgm:prSet phldrT="[Текст]" custT="1"/>
      <dgm:spPr/>
      <dgm:t>
        <a:bodyPr/>
        <a:lstStyle/>
        <a:p>
          <a:pPr algn="just"/>
          <a:endParaRPr lang="ru-RU" sz="1800" b="1" dirty="0">
            <a:latin typeface="Calibri" panose="020F0502020204030204" pitchFamily="34" charset="0"/>
          </a:endParaRPr>
        </a:p>
      </dgm:t>
    </dgm:pt>
    <dgm:pt modelId="{E6EB9B8C-94BC-41AD-A6E1-46178DF2B801}" type="parTrans" cxnId="{05D0178F-3CCD-4F15-B55E-9DBEE739709F}">
      <dgm:prSet/>
      <dgm:spPr/>
    </dgm:pt>
    <dgm:pt modelId="{BE863D28-6E52-4CCE-93C2-7379F96B058C}" type="sibTrans" cxnId="{05D0178F-3CCD-4F15-B55E-9DBEE739709F}">
      <dgm:prSet/>
      <dgm:spPr/>
    </dgm:pt>
    <dgm:pt modelId="{633E4D12-43F3-4DC1-B57A-29764E968EB1}">
      <dgm:prSet phldrT="[Текст]" custT="1"/>
      <dgm:spPr/>
      <dgm:t>
        <a:bodyPr/>
        <a:lstStyle/>
        <a:p>
          <a:pPr algn="just"/>
          <a:endParaRPr lang="ru-RU" sz="1800" b="1" dirty="0">
            <a:latin typeface="Calibri" panose="020F0502020204030204" pitchFamily="34" charset="0"/>
          </a:endParaRPr>
        </a:p>
      </dgm:t>
    </dgm:pt>
    <dgm:pt modelId="{2725931E-2CB0-415E-9A0F-05E3CC79DF18}" type="parTrans" cxnId="{8F404C69-D336-42D4-B27B-08D56A41FF98}">
      <dgm:prSet/>
      <dgm:spPr/>
    </dgm:pt>
    <dgm:pt modelId="{EF6A0892-3FDF-4E27-A0EA-EF8860C4E51B}" type="sibTrans" cxnId="{8F404C69-D336-42D4-B27B-08D56A41FF98}">
      <dgm:prSet/>
      <dgm:spPr/>
    </dgm:pt>
    <dgm:pt modelId="{2843DFCE-6693-4A13-97D3-95A5223BE9A6}">
      <dgm:prSet custT="1"/>
      <dgm:spPr/>
      <dgm:t>
        <a:bodyPr/>
        <a:lstStyle/>
        <a:p>
          <a:pPr algn="just"/>
          <a:r>
            <a:rPr lang="ru-RU" sz="2000" b="0" i="1" dirty="0" smtClean="0">
              <a:latin typeface="Calibri" panose="020F0502020204030204" pitchFamily="34" charset="0"/>
            </a:rPr>
            <a:t>«Противодействие коррупции для подведомственных учреждений»</a:t>
          </a:r>
        </a:p>
      </dgm:t>
    </dgm:pt>
    <dgm:pt modelId="{EF7AABC8-2F2E-495E-B3F6-A8645D1A4C40}" type="parTrans" cxnId="{9245F17E-8855-43A5-A4B0-2E01A2DD87CD}">
      <dgm:prSet/>
      <dgm:spPr/>
    </dgm:pt>
    <dgm:pt modelId="{8C28637F-1E0D-4F46-ABE6-AC601099A9AF}" type="sibTrans" cxnId="{9245F17E-8855-43A5-A4B0-2E01A2DD87CD}">
      <dgm:prSet/>
      <dgm:spPr/>
    </dgm:pt>
    <dgm:pt modelId="{C96B4700-4CDF-4E81-B283-A2B3F2B24548}" type="pres">
      <dgm:prSet presAssocID="{A59DA42F-9755-49F6-8719-D327E19627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526887-FCCC-4FC1-B487-47654766AF53}" type="pres">
      <dgm:prSet presAssocID="{21EBBA33-3624-4DE1-80C2-5018153D9738}" presName="parentText" presStyleLbl="node1" presStyleIdx="0" presStyleCnt="1" custAng="0" custScaleY="163744" custLinFactNeighborY="128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4DAACC-94C8-4F20-BD75-C09E38ACE9BE}" type="pres">
      <dgm:prSet presAssocID="{21EBBA33-3624-4DE1-80C2-5018153D9738}" presName="childText" presStyleLbl="revTx" presStyleIdx="0" presStyleCnt="1" custScaleY="141488" custLinFactNeighborY="11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404C69-D336-42D4-B27B-08D56A41FF98}" srcId="{21EBBA33-3624-4DE1-80C2-5018153D9738}" destId="{633E4D12-43F3-4DC1-B57A-29764E968EB1}" srcOrd="0" destOrd="0" parTransId="{2725931E-2CB0-415E-9A0F-05E3CC79DF18}" sibTransId="{EF6A0892-3FDF-4E27-A0EA-EF8860C4E51B}"/>
    <dgm:cxn modelId="{C3810E4D-BA22-419F-BDFD-A292BCD65598}" srcId="{21EBBA33-3624-4DE1-80C2-5018153D9738}" destId="{C86B770C-50BF-4E85-919B-F0B471C2E68F}" srcOrd="8" destOrd="0" parTransId="{F10D992B-6A0E-47C0-83B8-8C0495625300}" sibTransId="{CF04936F-45CE-46FD-94D7-BED6FE8D5C0E}"/>
    <dgm:cxn modelId="{2A6541B7-3DCA-4D0C-9441-9094E3491B39}" type="presOf" srcId="{603A873B-E780-482B-BBF2-083B4A85F14F}" destId="{2D4DAACC-94C8-4F20-BD75-C09E38ACE9BE}" srcOrd="0" destOrd="7" presId="urn:microsoft.com/office/officeart/2005/8/layout/vList2"/>
    <dgm:cxn modelId="{BFFE2B16-C9C4-4A40-9A87-9968AA556F53}" srcId="{21EBBA33-3624-4DE1-80C2-5018153D9738}" destId="{6DB51A2D-BAD3-4A15-85F4-DA84AFC4F3D4}" srcOrd="2" destOrd="0" parTransId="{4A5DCC14-1AC9-407E-8110-44066E047D6F}" sibTransId="{375D7B3F-AD5D-4E9E-A1D7-FC38EE7B6B31}"/>
    <dgm:cxn modelId="{312D236E-476D-4638-936E-B07294CD0793}" srcId="{21EBBA33-3624-4DE1-80C2-5018153D9738}" destId="{95E5B655-9D70-4785-8EFB-2273ACCE8447}" srcOrd="4" destOrd="0" parTransId="{CA980047-D037-4E3D-8F46-15C61B9B7D13}" sibTransId="{443B1EF5-6DC9-4CC0-ACFA-1CC64CC074C5}"/>
    <dgm:cxn modelId="{9245F17E-8855-43A5-A4B0-2E01A2DD87CD}" srcId="{21EBBA33-3624-4DE1-80C2-5018153D9738}" destId="{2843DFCE-6693-4A13-97D3-95A5223BE9A6}" srcOrd="11" destOrd="0" parTransId="{EF7AABC8-2F2E-495E-B3F6-A8645D1A4C40}" sibTransId="{8C28637F-1E0D-4F46-ABE6-AC601099A9AF}"/>
    <dgm:cxn modelId="{617CE4D6-6811-4FF5-B8A3-79E720727E45}" srcId="{21EBBA33-3624-4DE1-80C2-5018153D9738}" destId="{F2F6769D-D2AE-4FD6-B472-FB8F0541D3C5}" srcOrd="3" destOrd="0" parTransId="{E7C17D80-24EA-4414-8128-BC88F661F051}" sibTransId="{86776406-57A0-46EE-AE97-70925603EFF1}"/>
    <dgm:cxn modelId="{E7447023-34FA-48A2-9B76-4D9B9B80F928}" srcId="{21EBBA33-3624-4DE1-80C2-5018153D9738}" destId="{603A873B-E780-482B-BBF2-083B4A85F14F}" srcOrd="7" destOrd="0" parTransId="{2D532004-56A6-4C8D-B0F4-8F294289C9D4}" sibTransId="{4C0EC482-396E-4D76-9CE3-293579319B0F}"/>
    <dgm:cxn modelId="{64CC4401-E5BE-4095-BDE8-08B667F9E388}" type="presOf" srcId="{C86B770C-50BF-4E85-919B-F0B471C2E68F}" destId="{2D4DAACC-94C8-4F20-BD75-C09E38ACE9BE}" srcOrd="0" destOrd="8" presId="urn:microsoft.com/office/officeart/2005/8/layout/vList2"/>
    <dgm:cxn modelId="{16BB8EF5-A666-4C62-B1A4-0F00D866500A}" type="presOf" srcId="{2843DFCE-6693-4A13-97D3-95A5223BE9A6}" destId="{2D4DAACC-94C8-4F20-BD75-C09E38ACE9BE}" srcOrd="0" destOrd="11" presId="urn:microsoft.com/office/officeart/2005/8/layout/vList2"/>
    <dgm:cxn modelId="{FDF39116-54DC-4DB2-93FC-F89DBEC14931}" srcId="{21EBBA33-3624-4DE1-80C2-5018153D9738}" destId="{6EB57DF3-FB1D-461C-BC8E-C419F7601F06}" srcOrd="6" destOrd="0" parTransId="{0555B89C-FA53-4E23-A7AD-DD233C9A5BE7}" sibTransId="{CEFE13BD-42B0-4DC3-9559-5F7DF68E3D9A}"/>
    <dgm:cxn modelId="{05D0178F-3CCD-4F15-B55E-9DBEE739709F}" srcId="{21EBBA33-3624-4DE1-80C2-5018153D9738}" destId="{6B1CA62B-7310-46F2-BDB4-9F95255C2B3B}" srcOrd="1" destOrd="0" parTransId="{E6EB9B8C-94BC-41AD-A6E1-46178DF2B801}" sibTransId="{BE863D28-6E52-4CCE-93C2-7379F96B058C}"/>
    <dgm:cxn modelId="{3EA8F143-B081-47BE-8548-4ECC654C1E4F}" type="presOf" srcId="{05D2BE6A-8734-401B-953D-5EFC7358C8A9}" destId="{2D4DAACC-94C8-4F20-BD75-C09E38ACE9BE}" srcOrd="0" destOrd="9" presId="urn:microsoft.com/office/officeart/2005/8/layout/vList2"/>
    <dgm:cxn modelId="{8CB64A73-FC17-4F25-B8D8-FC3FCCDF5750}" srcId="{21EBBA33-3624-4DE1-80C2-5018153D9738}" destId="{26FA8848-FF25-41CF-A8D8-B5606C8FF5C7}" srcOrd="5" destOrd="0" parTransId="{294F7888-2800-4955-99FF-3A9EB83505EC}" sibTransId="{2BC0AFE5-E1A2-4E04-9928-D8C892894595}"/>
    <dgm:cxn modelId="{610B9EFD-17D4-4DD8-B611-61C8ED72F02C}" type="presOf" srcId="{21EBBA33-3624-4DE1-80C2-5018153D9738}" destId="{5F526887-FCCC-4FC1-B487-47654766AF53}" srcOrd="0" destOrd="0" presId="urn:microsoft.com/office/officeart/2005/8/layout/vList2"/>
    <dgm:cxn modelId="{103FCFF9-9838-4780-A876-2E39AD7718B8}" type="presOf" srcId="{6DB51A2D-BAD3-4A15-85F4-DA84AFC4F3D4}" destId="{2D4DAACC-94C8-4F20-BD75-C09E38ACE9BE}" srcOrd="0" destOrd="2" presId="urn:microsoft.com/office/officeart/2005/8/layout/vList2"/>
    <dgm:cxn modelId="{7789DBB7-96A2-43B2-BDA0-5A0F5AF1DC8D}" srcId="{21EBBA33-3624-4DE1-80C2-5018153D9738}" destId="{00FCCB7E-DC0B-4D26-932E-512EDB5FC77B}" srcOrd="10" destOrd="0" parTransId="{C32CBA5E-18AE-4041-8785-BC7592286D2E}" sibTransId="{C265D248-BE72-4BEF-A7F4-E446E9CA28F1}"/>
    <dgm:cxn modelId="{DF94A2CB-1691-453F-AEB1-C38EEE969565}" type="presOf" srcId="{26FA8848-FF25-41CF-A8D8-B5606C8FF5C7}" destId="{2D4DAACC-94C8-4F20-BD75-C09E38ACE9BE}" srcOrd="0" destOrd="5" presId="urn:microsoft.com/office/officeart/2005/8/layout/vList2"/>
    <dgm:cxn modelId="{4C5FCD30-C675-417A-B0EA-7A8AEF341871}" type="presOf" srcId="{6EB57DF3-FB1D-461C-BC8E-C419F7601F06}" destId="{2D4DAACC-94C8-4F20-BD75-C09E38ACE9BE}" srcOrd="0" destOrd="6" presId="urn:microsoft.com/office/officeart/2005/8/layout/vList2"/>
    <dgm:cxn modelId="{60409C52-BD77-45BB-A300-29145AEEBDFC}" type="presOf" srcId="{95E5B655-9D70-4785-8EFB-2273ACCE8447}" destId="{2D4DAACC-94C8-4F20-BD75-C09E38ACE9BE}" srcOrd="0" destOrd="4" presId="urn:microsoft.com/office/officeart/2005/8/layout/vList2"/>
    <dgm:cxn modelId="{054D0613-9D68-4F18-AE46-977B26EFA619}" srcId="{A59DA42F-9755-49F6-8719-D327E196273D}" destId="{21EBBA33-3624-4DE1-80C2-5018153D9738}" srcOrd="0" destOrd="0" parTransId="{DA17DF98-319F-4CA4-AF93-927FFBBE4D59}" sibTransId="{1355DF49-09F7-4369-85FB-BDD7C4D9FC1C}"/>
    <dgm:cxn modelId="{E8339AD5-8EEF-4035-8801-26716792A8AE}" type="presOf" srcId="{6B1CA62B-7310-46F2-BDB4-9F95255C2B3B}" destId="{2D4DAACC-94C8-4F20-BD75-C09E38ACE9BE}" srcOrd="0" destOrd="1" presId="urn:microsoft.com/office/officeart/2005/8/layout/vList2"/>
    <dgm:cxn modelId="{36701095-813E-4AFE-9B30-A64417287176}" type="presOf" srcId="{F2F6769D-D2AE-4FD6-B472-FB8F0541D3C5}" destId="{2D4DAACC-94C8-4F20-BD75-C09E38ACE9BE}" srcOrd="0" destOrd="3" presId="urn:microsoft.com/office/officeart/2005/8/layout/vList2"/>
    <dgm:cxn modelId="{F62E7C0F-41E4-4C67-8499-053526A52A2E}" type="presOf" srcId="{633E4D12-43F3-4DC1-B57A-29764E968EB1}" destId="{2D4DAACC-94C8-4F20-BD75-C09E38ACE9BE}" srcOrd="0" destOrd="0" presId="urn:microsoft.com/office/officeart/2005/8/layout/vList2"/>
    <dgm:cxn modelId="{9F1BE489-22A3-47BF-9444-636FF7163AAC}" type="presOf" srcId="{A59DA42F-9755-49F6-8719-D327E196273D}" destId="{C96B4700-4CDF-4E81-B283-A2B3F2B24548}" srcOrd="0" destOrd="0" presId="urn:microsoft.com/office/officeart/2005/8/layout/vList2"/>
    <dgm:cxn modelId="{25C9716D-AC3D-492B-BBE3-F19BBC27EDAE}" type="presOf" srcId="{00FCCB7E-DC0B-4D26-932E-512EDB5FC77B}" destId="{2D4DAACC-94C8-4F20-BD75-C09E38ACE9BE}" srcOrd="0" destOrd="10" presId="urn:microsoft.com/office/officeart/2005/8/layout/vList2"/>
    <dgm:cxn modelId="{3DB87A18-9A35-4EEA-9AF5-F3151FB091B4}" srcId="{21EBBA33-3624-4DE1-80C2-5018153D9738}" destId="{05D2BE6A-8734-401B-953D-5EFC7358C8A9}" srcOrd="9" destOrd="0" parTransId="{0D3EC927-04CD-4D54-947D-61B93D0D4E02}" sibTransId="{9920F513-9E8F-436C-B780-804FE835BED1}"/>
    <dgm:cxn modelId="{D0D23C0E-9A9C-4562-BC7E-9EF4A3BFC27E}" type="presParOf" srcId="{C96B4700-4CDF-4E81-B283-A2B3F2B24548}" destId="{5F526887-FCCC-4FC1-B487-47654766AF53}" srcOrd="0" destOrd="0" presId="urn:microsoft.com/office/officeart/2005/8/layout/vList2"/>
    <dgm:cxn modelId="{334841DD-EF72-4E72-8424-5AF85A58C985}" type="presParOf" srcId="{C96B4700-4CDF-4E81-B283-A2B3F2B24548}" destId="{2D4DAACC-94C8-4F20-BD75-C09E38ACE9B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9DA42F-9755-49F6-8719-D327E19627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D60575-5A15-4CD2-B985-B78E9E2B04F9}">
      <dgm:prSet custT="1"/>
      <dgm:spPr/>
      <dgm:t>
        <a:bodyPr/>
        <a:lstStyle/>
        <a:p>
          <a:pPr algn="just"/>
          <a:r>
            <a:rPr lang="ru-RU" sz="1800" dirty="0" smtClean="0">
              <a:latin typeface="Calibri" pitchFamily="34" charset="0"/>
              <a:cs typeface="Calibri" pitchFamily="34" charset="0"/>
            </a:rPr>
            <a:t>Законы Кировской области (ссылка на </a:t>
          </a:r>
          <a:r>
            <a:rPr lang="en-AU" sz="1800" dirty="0" smtClean="0">
              <a:latin typeface="Calibri" pitchFamily="34" charset="0"/>
            </a:rPr>
            <a:t>https://</a:t>
          </a:r>
          <a:r>
            <a:rPr lang="en-AU" sz="1800" u="sng" dirty="0" smtClean="0">
              <a:latin typeface="Calibri" pitchFamily="34" charset="0"/>
            </a:rPr>
            <a:t>zsko.ru/documents/local-laws/)</a:t>
          </a:r>
          <a:endParaRPr lang="ru-RU" sz="1800" u="sng" dirty="0">
            <a:latin typeface="Calibri" pitchFamily="34" charset="0"/>
            <a:cs typeface="Calibri" pitchFamily="34" charset="0"/>
          </a:endParaRPr>
        </a:p>
      </dgm:t>
    </dgm:pt>
    <dgm:pt modelId="{9987DD8D-1415-4AE9-BD17-D3EBB8FC2DD5}" type="parTrans" cxnId="{A2FE4477-18FC-46D4-9349-A271AF927197}">
      <dgm:prSet/>
      <dgm:spPr/>
      <dgm:t>
        <a:bodyPr/>
        <a:lstStyle/>
        <a:p>
          <a:endParaRPr lang="ru-RU"/>
        </a:p>
      </dgm:t>
    </dgm:pt>
    <dgm:pt modelId="{E14938D4-4A56-4BD2-ABA4-50DEBA59917B}" type="sibTrans" cxnId="{A2FE4477-18FC-46D4-9349-A271AF927197}">
      <dgm:prSet/>
      <dgm:spPr/>
      <dgm:t>
        <a:bodyPr/>
        <a:lstStyle/>
        <a:p>
          <a:endParaRPr lang="ru-RU"/>
        </a:p>
      </dgm:t>
    </dgm:pt>
    <dgm:pt modelId="{D53C7A7F-4939-491A-9A6F-8B36910B835E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Calibri" pitchFamily="34" charset="0"/>
              <a:cs typeface="Calibri" pitchFamily="34" charset="0"/>
            </a:rPr>
            <a:t>Федеральные законы, указы Президента Российской Федерации, Постановления Правительства Российской Федерации (ссылка на </a:t>
          </a:r>
          <a:r>
            <a:rPr lang="en-US" sz="1800" u="sng" dirty="0" smtClean="0">
              <a:latin typeface="Calibri" pitchFamily="34" charset="0"/>
              <a:cs typeface="Calibri" pitchFamily="34" charset="0"/>
            </a:rPr>
            <a:t>www.prawo.gov.ru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)</a:t>
          </a:r>
          <a:endParaRPr lang="ru-RU" sz="1800" b="1" dirty="0">
            <a:latin typeface="Calibri" pitchFamily="34" charset="0"/>
            <a:cs typeface="Calibri" pitchFamily="34" charset="0"/>
          </a:endParaRPr>
        </a:p>
      </dgm:t>
    </dgm:pt>
    <dgm:pt modelId="{BBE64FD6-6B06-4966-BD3D-BFBA6159B37B}" type="sibTrans" cxnId="{CC2FDAB5-C1A3-404E-9C43-278D05BCDDE5}">
      <dgm:prSet/>
      <dgm:spPr/>
      <dgm:t>
        <a:bodyPr/>
        <a:lstStyle/>
        <a:p>
          <a:endParaRPr lang="ru-RU">
            <a:latin typeface="Calibri" panose="020F0502020204030204" pitchFamily="34" charset="0"/>
          </a:endParaRPr>
        </a:p>
      </dgm:t>
    </dgm:pt>
    <dgm:pt modelId="{A36A01ED-CFBF-439A-AA35-53B5958F3F70}" type="parTrans" cxnId="{CC2FDAB5-C1A3-404E-9C43-278D05BCDDE5}">
      <dgm:prSet/>
      <dgm:spPr/>
      <dgm:t>
        <a:bodyPr/>
        <a:lstStyle/>
        <a:p>
          <a:endParaRPr lang="ru-RU">
            <a:latin typeface="Calibri" panose="020F0502020204030204" pitchFamily="34" charset="0"/>
          </a:endParaRPr>
        </a:p>
      </dgm:t>
    </dgm:pt>
    <dgm:pt modelId="{21EBBA33-3624-4DE1-80C2-5018153D9738}">
      <dgm:prSet phldrT="[Текст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just"/>
          <a:r>
            <a:rPr lang="ru-RU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Подраздел «Нормативные правовые и иные акты в сфере противодействия коррупции» содержит список следующих гиперссылок:</a:t>
          </a:r>
          <a:endParaRPr lang="ru-RU" sz="2000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1355DF49-09F7-4369-85FB-BDD7C4D9FC1C}" type="sibTrans" cxnId="{054D0613-9D68-4F18-AE46-977B26EFA619}">
      <dgm:prSet/>
      <dgm:spPr/>
      <dgm:t>
        <a:bodyPr/>
        <a:lstStyle/>
        <a:p>
          <a:endParaRPr lang="ru-RU">
            <a:latin typeface="Calibri" panose="020F0502020204030204" pitchFamily="34" charset="0"/>
          </a:endParaRPr>
        </a:p>
      </dgm:t>
    </dgm:pt>
    <dgm:pt modelId="{DA17DF98-319F-4CA4-AF93-927FFBBE4D59}" type="parTrans" cxnId="{054D0613-9D68-4F18-AE46-977B26EFA619}">
      <dgm:prSet/>
      <dgm:spPr/>
      <dgm:t>
        <a:bodyPr/>
        <a:lstStyle/>
        <a:p>
          <a:endParaRPr lang="ru-RU">
            <a:latin typeface="Calibri" panose="020F0502020204030204" pitchFamily="34" charset="0"/>
          </a:endParaRPr>
        </a:p>
      </dgm:t>
    </dgm:pt>
    <dgm:pt modelId="{B651F770-493E-4921-9EF8-1D65A9FD48AE}">
      <dgm:prSet custT="1"/>
      <dgm:spPr/>
      <dgm:t>
        <a:bodyPr/>
        <a:lstStyle/>
        <a:p>
          <a:pPr algn="just"/>
          <a:r>
            <a:rPr lang="ru-RU" sz="1800" dirty="0" smtClean="0">
              <a:latin typeface="Calibri" pitchFamily="34" charset="0"/>
            </a:rPr>
            <a:t>Указы и распоряжения Губернатора Кировской области, постановления и распоряжения Правительства Кировской области (ссылка на </a:t>
          </a:r>
          <a:r>
            <a:rPr lang="en-AU" sz="1800" u="sng" dirty="0" smtClean="0">
              <a:latin typeface="Calibri" pitchFamily="34" charset="0"/>
            </a:rPr>
            <a:t>https://www.kirovreg.ru/power/korrup/regional.php)</a:t>
          </a:r>
          <a:endParaRPr lang="ru-RU" sz="1800" u="sng" dirty="0">
            <a:latin typeface="Calibri" pitchFamily="34" charset="0"/>
            <a:cs typeface="Calibri" pitchFamily="34" charset="0"/>
          </a:endParaRPr>
        </a:p>
      </dgm:t>
    </dgm:pt>
    <dgm:pt modelId="{70037EF7-068E-40CB-8447-F9F858F78E69}" type="parTrans" cxnId="{13086296-AC96-4B65-BC13-F1E7C7BD6B99}">
      <dgm:prSet/>
      <dgm:spPr/>
      <dgm:t>
        <a:bodyPr/>
        <a:lstStyle/>
        <a:p>
          <a:endParaRPr lang="ru-RU"/>
        </a:p>
      </dgm:t>
    </dgm:pt>
    <dgm:pt modelId="{7FE6F2D5-147C-4DFB-AD81-DAC6F7F9A7AD}" type="sibTrans" cxnId="{13086296-AC96-4B65-BC13-F1E7C7BD6B99}">
      <dgm:prSet/>
      <dgm:spPr/>
      <dgm:t>
        <a:bodyPr/>
        <a:lstStyle/>
        <a:p>
          <a:endParaRPr lang="ru-RU"/>
        </a:p>
      </dgm:t>
    </dgm:pt>
    <dgm:pt modelId="{C8ABD40E-86B3-4C06-AD13-58C691365B2F}">
      <dgm:prSet custT="1"/>
      <dgm:spPr/>
      <dgm:t>
        <a:bodyPr/>
        <a:lstStyle/>
        <a:p>
          <a:pPr algn="just"/>
          <a:r>
            <a:rPr lang="ru-RU" sz="1800" dirty="0" smtClean="0">
              <a:latin typeface="Calibri" pitchFamily="34" charset="0"/>
              <a:cs typeface="Calibri" pitchFamily="34" charset="0"/>
            </a:rPr>
            <a:t>Локальные нормативные правовые и иные акты, разработанные органом исполнительной власти Кировской области (Консультант Плюс, Гарант)</a:t>
          </a:r>
          <a:r>
            <a:rPr lang="ru-RU" sz="1800" b="0" i="1" dirty="0" smtClean="0">
              <a:latin typeface="Calibri" pitchFamily="34" charset="0"/>
              <a:cs typeface="Calibri" pitchFamily="34" charset="0"/>
            </a:rPr>
            <a:t> </a:t>
          </a:r>
          <a:endParaRPr lang="ru-RU" sz="1800" dirty="0">
            <a:latin typeface="Calibri" pitchFamily="34" charset="0"/>
            <a:cs typeface="Calibri" pitchFamily="34" charset="0"/>
          </a:endParaRPr>
        </a:p>
      </dgm:t>
    </dgm:pt>
    <dgm:pt modelId="{88639D9A-8BC8-48A7-8052-BB52F4C88FCC}" type="parTrans" cxnId="{19E58952-4D25-4E1B-B102-B322CA2B9D42}">
      <dgm:prSet/>
      <dgm:spPr/>
      <dgm:t>
        <a:bodyPr/>
        <a:lstStyle/>
        <a:p>
          <a:endParaRPr lang="ru-RU"/>
        </a:p>
      </dgm:t>
    </dgm:pt>
    <dgm:pt modelId="{C65115A4-A305-46D1-BF77-C4CECE7A670F}" type="sibTrans" cxnId="{19E58952-4D25-4E1B-B102-B322CA2B9D42}">
      <dgm:prSet/>
      <dgm:spPr/>
      <dgm:t>
        <a:bodyPr/>
        <a:lstStyle/>
        <a:p>
          <a:endParaRPr lang="ru-RU"/>
        </a:p>
      </dgm:t>
    </dgm:pt>
    <dgm:pt modelId="{B1392A9C-735A-4C9F-A13D-78BCD44DFFF6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ru-RU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Нормативные правовые и иные акты должны размещаться </a:t>
          </a:r>
        </a:p>
        <a:p>
          <a:pPr algn="ctr"/>
          <a:r>
            <a:rPr lang="ru-RU" sz="1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в действующей и актуальной редакции!</a:t>
          </a:r>
          <a:endParaRPr lang="ru-RU" sz="18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781C08B0-40FE-4D3A-B76A-EB67AB379B23}" type="parTrans" cxnId="{25F7DCBB-B701-4507-BA75-6F12DB39AEB1}">
      <dgm:prSet/>
      <dgm:spPr/>
      <dgm:t>
        <a:bodyPr/>
        <a:lstStyle/>
        <a:p>
          <a:endParaRPr lang="ru-RU"/>
        </a:p>
      </dgm:t>
    </dgm:pt>
    <dgm:pt modelId="{B20CCA2D-DBE8-4AC3-B95E-C7E1E0525C93}" type="sibTrans" cxnId="{25F7DCBB-B701-4507-BA75-6F12DB39AEB1}">
      <dgm:prSet/>
      <dgm:spPr/>
      <dgm:t>
        <a:bodyPr/>
        <a:lstStyle/>
        <a:p>
          <a:endParaRPr lang="ru-RU"/>
        </a:p>
      </dgm:t>
    </dgm:pt>
    <dgm:pt modelId="{C96B4700-4CDF-4E81-B283-A2B3F2B24548}" type="pres">
      <dgm:prSet presAssocID="{A59DA42F-9755-49F6-8719-D327E19627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526887-FCCC-4FC1-B487-47654766AF53}" type="pres">
      <dgm:prSet presAssocID="{21EBBA33-3624-4DE1-80C2-5018153D9738}" presName="parentText" presStyleLbl="node1" presStyleIdx="0" presStyleCnt="2" custAng="0" custScaleX="100000" custScaleY="110701" custLinFactNeighborY="-1860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4DAACC-94C8-4F20-BD75-C09E38ACE9BE}" type="pres">
      <dgm:prSet presAssocID="{21EBBA33-3624-4DE1-80C2-5018153D9738}" presName="childText" presStyleLbl="revTx" presStyleIdx="0" presStyleCnt="1" custScaleY="134689" custLinFactNeighborX="512" custLinFactNeighborY="29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666527-F7AA-4AC3-8139-13C701D31D18}" type="pres">
      <dgm:prSet presAssocID="{B1392A9C-735A-4C9F-A13D-78BCD44DFFF6}" presName="parentText" presStyleLbl="node1" presStyleIdx="1" presStyleCnt="2" custLinFactNeighborX="-519" custLinFactNeighborY="-1793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3AF109-CE1D-4222-9677-37328D7000D2}" type="presOf" srcId="{C8ABD40E-86B3-4C06-AD13-58C691365B2F}" destId="{2D4DAACC-94C8-4F20-BD75-C09E38ACE9BE}" srcOrd="0" destOrd="3" presId="urn:microsoft.com/office/officeart/2005/8/layout/vList2"/>
    <dgm:cxn modelId="{19F25262-A816-4DE6-9768-8FDA03C8B47E}" type="presOf" srcId="{21EBBA33-3624-4DE1-80C2-5018153D9738}" destId="{5F526887-FCCC-4FC1-B487-47654766AF53}" srcOrd="0" destOrd="0" presId="urn:microsoft.com/office/officeart/2005/8/layout/vList2"/>
    <dgm:cxn modelId="{CC2FDAB5-C1A3-404E-9C43-278D05BCDDE5}" srcId="{21EBBA33-3624-4DE1-80C2-5018153D9738}" destId="{D53C7A7F-4939-491A-9A6F-8B36910B835E}" srcOrd="0" destOrd="0" parTransId="{A36A01ED-CFBF-439A-AA35-53B5958F3F70}" sibTransId="{BBE64FD6-6B06-4966-BD3D-BFBA6159B37B}"/>
    <dgm:cxn modelId="{2E5EB7AF-9F43-4E41-84B4-6C1CBF500C23}" type="presOf" srcId="{D53C7A7F-4939-491A-9A6F-8B36910B835E}" destId="{2D4DAACC-94C8-4F20-BD75-C09E38ACE9BE}" srcOrd="0" destOrd="0" presId="urn:microsoft.com/office/officeart/2005/8/layout/vList2"/>
    <dgm:cxn modelId="{6178BEC8-75BF-4693-9A99-E921180EEF36}" type="presOf" srcId="{B1392A9C-735A-4C9F-A13D-78BCD44DFFF6}" destId="{ED666527-F7AA-4AC3-8139-13C701D31D18}" srcOrd="0" destOrd="0" presId="urn:microsoft.com/office/officeart/2005/8/layout/vList2"/>
    <dgm:cxn modelId="{19E58952-4D25-4E1B-B102-B322CA2B9D42}" srcId="{21EBBA33-3624-4DE1-80C2-5018153D9738}" destId="{C8ABD40E-86B3-4C06-AD13-58C691365B2F}" srcOrd="3" destOrd="0" parTransId="{88639D9A-8BC8-48A7-8052-BB52F4C88FCC}" sibTransId="{C65115A4-A305-46D1-BF77-C4CECE7A670F}"/>
    <dgm:cxn modelId="{38EDCB7F-B8B4-4FF7-A87B-E6FFE12EE391}" type="presOf" srcId="{5FD60575-5A15-4CD2-B985-B78E9E2B04F9}" destId="{2D4DAACC-94C8-4F20-BD75-C09E38ACE9BE}" srcOrd="0" destOrd="1" presId="urn:microsoft.com/office/officeart/2005/8/layout/vList2"/>
    <dgm:cxn modelId="{A2FE4477-18FC-46D4-9349-A271AF927197}" srcId="{21EBBA33-3624-4DE1-80C2-5018153D9738}" destId="{5FD60575-5A15-4CD2-B985-B78E9E2B04F9}" srcOrd="1" destOrd="0" parTransId="{9987DD8D-1415-4AE9-BD17-D3EBB8FC2DD5}" sibTransId="{E14938D4-4A56-4BD2-ABA4-50DEBA59917B}"/>
    <dgm:cxn modelId="{054D0613-9D68-4F18-AE46-977B26EFA619}" srcId="{A59DA42F-9755-49F6-8719-D327E196273D}" destId="{21EBBA33-3624-4DE1-80C2-5018153D9738}" srcOrd="0" destOrd="0" parTransId="{DA17DF98-319F-4CA4-AF93-927FFBBE4D59}" sibTransId="{1355DF49-09F7-4369-85FB-BDD7C4D9FC1C}"/>
    <dgm:cxn modelId="{BB60BE12-941C-4ECE-98A1-11EBC69B05DA}" type="presOf" srcId="{B651F770-493E-4921-9EF8-1D65A9FD48AE}" destId="{2D4DAACC-94C8-4F20-BD75-C09E38ACE9BE}" srcOrd="0" destOrd="2" presId="urn:microsoft.com/office/officeart/2005/8/layout/vList2"/>
    <dgm:cxn modelId="{13086296-AC96-4B65-BC13-F1E7C7BD6B99}" srcId="{21EBBA33-3624-4DE1-80C2-5018153D9738}" destId="{B651F770-493E-4921-9EF8-1D65A9FD48AE}" srcOrd="2" destOrd="0" parTransId="{70037EF7-068E-40CB-8447-F9F858F78E69}" sibTransId="{7FE6F2D5-147C-4DFB-AD81-DAC6F7F9A7AD}"/>
    <dgm:cxn modelId="{5857AEE0-A27B-4A74-A337-6C2B6785B51F}" type="presOf" srcId="{A59DA42F-9755-49F6-8719-D327E196273D}" destId="{C96B4700-4CDF-4E81-B283-A2B3F2B24548}" srcOrd="0" destOrd="0" presId="urn:microsoft.com/office/officeart/2005/8/layout/vList2"/>
    <dgm:cxn modelId="{25F7DCBB-B701-4507-BA75-6F12DB39AEB1}" srcId="{A59DA42F-9755-49F6-8719-D327E196273D}" destId="{B1392A9C-735A-4C9F-A13D-78BCD44DFFF6}" srcOrd="1" destOrd="0" parTransId="{781C08B0-40FE-4D3A-B76A-EB67AB379B23}" sibTransId="{B20CCA2D-DBE8-4AC3-B95E-C7E1E0525C93}"/>
    <dgm:cxn modelId="{599F92C5-A8CC-42DD-8319-F31844E7CE65}" type="presParOf" srcId="{C96B4700-4CDF-4E81-B283-A2B3F2B24548}" destId="{5F526887-FCCC-4FC1-B487-47654766AF53}" srcOrd="0" destOrd="0" presId="urn:microsoft.com/office/officeart/2005/8/layout/vList2"/>
    <dgm:cxn modelId="{3C86F38C-3BEE-40A5-9505-B53B976536DC}" type="presParOf" srcId="{C96B4700-4CDF-4E81-B283-A2B3F2B24548}" destId="{2D4DAACC-94C8-4F20-BD75-C09E38ACE9BE}" srcOrd="1" destOrd="0" presId="urn:microsoft.com/office/officeart/2005/8/layout/vList2"/>
    <dgm:cxn modelId="{071471D8-F535-426D-B495-B39D5834BC9E}" type="presParOf" srcId="{C96B4700-4CDF-4E81-B283-A2B3F2B24548}" destId="{ED666527-F7AA-4AC3-8139-13C701D31D1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526887-FCCC-4FC1-B487-47654766AF53}">
      <dsp:nvSpPr>
        <dsp:cNvPr id="0" name=""/>
        <dsp:cNvSpPr/>
      </dsp:nvSpPr>
      <dsp:spPr>
        <a:xfrm>
          <a:off x="0" y="487414"/>
          <a:ext cx="8985379" cy="694198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baseline="0" dirty="0" smtClean="0">
              <a:solidFill>
                <a:schemeClr val="tx1"/>
              </a:solidFill>
              <a:latin typeface="Calibri" panose="020F0502020204030204" pitchFamily="34" charset="0"/>
            </a:rPr>
            <a:t>      Примерная структура раздела «Противодействие коррупции»:</a:t>
          </a:r>
          <a:endParaRPr lang="ru-RU" sz="2000" b="0" kern="1200" baseline="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>
        <a:off x="0" y="487414"/>
        <a:ext cx="8985379" cy="694198"/>
      </dsp:txXfrm>
    </dsp:sp>
    <dsp:sp modelId="{2D4DAACC-94C8-4F20-BD75-C09E38ACE9BE}">
      <dsp:nvSpPr>
        <dsp:cNvPr id="0" name=""/>
        <dsp:cNvSpPr/>
      </dsp:nvSpPr>
      <dsp:spPr>
        <a:xfrm>
          <a:off x="0" y="700453"/>
          <a:ext cx="8985379" cy="5326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286" tIns="22860" rIns="128016" bIns="22860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800" b="1" kern="1200" dirty="0">
            <a:latin typeface="Calibri" panose="020F0502020204030204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1800" b="1" kern="1200" dirty="0">
            <a:latin typeface="Calibri" panose="020F0502020204030204" pitchFamily="34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kern="1200" dirty="0" smtClean="0">
              <a:latin typeface="Calibri" panose="020F0502020204030204" pitchFamily="34" charset="0"/>
            </a:rPr>
            <a:t>«Нормативные правовые и иные акты в сфере противодействие коррупции»</a:t>
          </a:r>
          <a:endParaRPr lang="ru-RU" sz="1800" b="0" kern="1200" dirty="0">
            <a:latin typeface="Calibri" panose="020F0502020204030204" pitchFamily="34" charset="0"/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1" kern="1200" dirty="0" smtClean="0">
              <a:latin typeface="Calibri" panose="020F0502020204030204" pitchFamily="34" charset="0"/>
            </a:rPr>
            <a:t>«Антикоррупционная экспертиза»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1" kern="1200" dirty="0" smtClean="0">
              <a:latin typeface="Calibri" panose="020F0502020204030204" pitchFamily="34" charset="0"/>
            </a:rPr>
            <a:t>«Методические материалы»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1" kern="1200" dirty="0" smtClean="0">
              <a:latin typeface="Calibri" panose="020F0502020204030204" pitchFamily="34" charset="0"/>
            </a:rPr>
            <a:t>«Формы документов, связанных с противодействием коррупции, для заполнения»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1" kern="1200" dirty="0" smtClean="0">
              <a:latin typeface="Calibri" panose="020F0502020204030204" pitchFamily="34" charset="0"/>
            </a:rPr>
            <a:t>«Сведения о доходах, расходах, об имуществе и обязательствах имущественного характера»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1" kern="1200" dirty="0" smtClean="0">
              <a:latin typeface="Calibri" panose="020F0502020204030204" pitchFamily="34" charset="0"/>
            </a:rPr>
            <a:t>«Комиссия по соблюдению требований к служебному поведению и урегулированию конфликта интересов»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1" kern="1200" dirty="0" smtClean="0">
              <a:latin typeface="Calibri" panose="020F0502020204030204" pitchFamily="34" charset="0"/>
            </a:rPr>
            <a:t>«Комиссия по противодействию коррупции»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1" kern="1200" dirty="0" smtClean="0">
              <a:latin typeface="Calibri" panose="020F0502020204030204" pitchFamily="34" charset="0"/>
            </a:rPr>
            <a:t>«Обратная связь для сообщений о фактах коррупции»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1" kern="1200" dirty="0" smtClean="0">
              <a:latin typeface="Calibri" panose="020F0502020204030204" pitchFamily="34" charset="0"/>
            </a:rPr>
            <a:t>«Результаты работы в сфере противодействия коррупции»</a:t>
          </a: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b="0" i="1" kern="1200" dirty="0" smtClean="0">
              <a:latin typeface="Calibri" panose="020F0502020204030204" pitchFamily="34" charset="0"/>
            </a:rPr>
            <a:t>«Противодействие коррупции для подведомственных учреждений»</a:t>
          </a:r>
        </a:p>
      </dsp:txBody>
      <dsp:txXfrm>
        <a:off x="0" y="700453"/>
        <a:ext cx="8985379" cy="53269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526887-FCCC-4FC1-B487-47654766AF53}">
      <dsp:nvSpPr>
        <dsp:cNvPr id="0" name=""/>
        <dsp:cNvSpPr/>
      </dsp:nvSpPr>
      <dsp:spPr>
        <a:xfrm>
          <a:off x="0" y="0"/>
          <a:ext cx="8985379" cy="973991"/>
        </a:xfrm>
        <a:prstGeom prst="roundRect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Подраздел «Нормативные правовые и иные акты в сфере противодействия коррупции» содержит список следующих гиперссылок:</a:t>
          </a:r>
          <a:endParaRPr lang="ru-RU" sz="2000" b="1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0" y="0"/>
        <a:ext cx="8985379" cy="973991"/>
      </dsp:txXfrm>
    </dsp:sp>
    <dsp:sp modelId="{2D4DAACC-94C8-4F20-BD75-C09E38ACE9BE}">
      <dsp:nvSpPr>
        <dsp:cNvPr id="0" name=""/>
        <dsp:cNvSpPr/>
      </dsp:nvSpPr>
      <dsp:spPr>
        <a:xfrm>
          <a:off x="0" y="1011126"/>
          <a:ext cx="8985379" cy="3013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286" tIns="22860" rIns="128016" bIns="22860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>
              <a:latin typeface="Calibri" pitchFamily="34" charset="0"/>
              <a:cs typeface="Calibri" pitchFamily="34" charset="0"/>
            </a:rPr>
            <a:t>Федеральные законы, указы Президента Российской Федерации, Постановления Правительства Российской Федерации (ссылка на </a:t>
          </a:r>
          <a:r>
            <a:rPr lang="en-US" sz="1800" u="sng" kern="1200" dirty="0" smtClean="0">
              <a:latin typeface="Calibri" pitchFamily="34" charset="0"/>
              <a:cs typeface="Calibri" pitchFamily="34" charset="0"/>
            </a:rPr>
            <a:t>www.prawo.gov.ru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)</a:t>
          </a:r>
          <a:endParaRPr lang="ru-RU" sz="1800" b="1" kern="1200" dirty="0">
            <a:latin typeface="Calibri" pitchFamily="34" charset="0"/>
            <a:cs typeface="Calibri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>
              <a:latin typeface="Calibri" pitchFamily="34" charset="0"/>
              <a:cs typeface="Calibri" pitchFamily="34" charset="0"/>
            </a:rPr>
            <a:t>Законы Кировской области (ссылка на </a:t>
          </a:r>
          <a:r>
            <a:rPr lang="en-AU" sz="1800" kern="1200" dirty="0" smtClean="0">
              <a:latin typeface="Calibri" pitchFamily="34" charset="0"/>
            </a:rPr>
            <a:t>https://</a:t>
          </a:r>
          <a:r>
            <a:rPr lang="en-AU" sz="1800" u="sng" kern="1200" dirty="0" smtClean="0">
              <a:latin typeface="Calibri" pitchFamily="34" charset="0"/>
            </a:rPr>
            <a:t>zsko.ru/documents/local-laws/)</a:t>
          </a:r>
          <a:endParaRPr lang="ru-RU" sz="1800" u="sng" kern="1200" dirty="0">
            <a:latin typeface="Calibri" pitchFamily="34" charset="0"/>
            <a:cs typeface="Calibri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>
              <a:latin typeface="Calibri" pitchFamily="34" charset="0"/>
            </a:rPr>
            <a:t>Указы и распоряжения Губернатора Кировской области, постановления и распоряжения Правительства Кировской области (ссылка на </a:t>
          </a:r>
          <a:r>
            <a:rPr lang="en-AU" sz="1800" u="sng" kern="1200" dirty="0" smtClean="0">
              <a:latin typeface="Calibri" pitchFamily="34" charset="0"/>
            </a:rPr>
            <a:t>https://www.kirovreg.ru/power/korrup/regional.php)</a:t>
          </a:r>
          <a:endParaRPr lang="ru-RU" sz="1800" u="sng" kern="1200" dirty="0">
            <a:latin typeface="Calibri" pitchFamily="34" charset="0"/>
            <a:cs typeface="Calibri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800" kern="1200" dirty="0" smtClean="0">
              <a:latin typeface="Calibri" pitchFamily="34" charset="0"/>
              <a:cs typeface="Calibri" pitchFamily="34" charset="0"/>
            </a:rPr>
            <a:t>Локальные нормативные правовые и иные акты, разработанные органом исполнительной власти Кировской области (Консультант Плюс, Гарант)</a:t>
          </a:r>
          <a:r>
            <a:rPr lang="ru-RU" sz="1800" b="0" i="1" kern="1200" dirty="0" smtClean="0">
              <a:latin typeface="Calibri" pitchFamily="34" charset="0"/>
              <a:cs typeface="Calibri" pitchFamily="34" charset="0"/>
            </a:rPr>
            <a:t> </a:t>
          </a:r>
          <a:endParaRPr lang="ru-RU" sz="1800" kern="1200" dirty="0">
            <a:latin typeface="Calibri" pitchFamily="34" charset="0"/>
            <a:cs typeface="Calibri" pitchFamily="34" charset="0"/>
          </a:endParaRPr>
        </a:p>
      </dsp:txBody>
      <dsp:txXfrm>
        <a:off x="0" y="1011126"/>
        <a:ext cx="8985379" cy="3013895"/>
      </dsp:txXfrm>
    </dsp:sp>
    <dsp:sp modelId="{ED666527-F7AA-4AC3-8139-13C701D31D18}">
      <dsp:nvSpPr>
        <dsp:cNvPr id="0" name=""/>
        <dsp:cNvSpPr/>
      </dsp:nvSpPr>
      <dsp:spPr>
        <a:xfrm>
          <a:off x="0" y="3597430"/>
          <a:ext cx="8985379" cy="879840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Нормативные правовые и иные акты должны размещаться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в действующей и актуальной редакции!</a:t>
          </a:r>
          <a:endParaRPr lang="ru-RU" sz="1800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0" y="3597430"/>
        <a:ext cx="8985379" cy="879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63" y="0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63" y="6456363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B9A9D11C-A302-4240-9574-AC2E84E81D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006436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1"/>
          <p:cNvSpPr>
            <a:spLocks noChangeArrowheads="1"/>
          </p:cNvSpPr>
          <p:nvPr/>
        </p:nvSpPr>
        <p:spPr bwMode="auto">
          <a:xfrm>
            <a:off x="0" y="0"/>
            <a:ext cx="9874250" cy="679767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436" tIns="41717" rIns="83436" bIns="41717" anchor="ctr"/>
          <a:lstStyle>
            <a:lvl1pPr defTabSz="411163"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defTabSz="411163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defTabSz="411163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defTabSz="411163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defTabSz="411163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15351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19923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24495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29067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>
              <a:defRPr/>
            </a:pPr>
            <a:fld id="{91A6E84E-96CE-4D3F-9935-465D1725CC85}" type="slidenum">
              <a:rPr lang="en-GB" altLang="ru-RU" sz="1300" smtClean="0">
                <a:solidFill>
                  <a:srgbClr val="000000"/>
                </a:solidFill>
                <a:latin typeface="Times New Roman" pitchFamily="18" charset="0"/>
              </a:rPr>
              <a:pPr algn="ctr" eaLnBrk="1">
                <a:defRPr/>
              </a:pPr>
              <a:t>‹#›</a:t>
            </a:fld>
            <a:endParaRPr lang="ru-RU" altLang="ru-RU" sz="13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236913" y="517525"/>
            <a:ext cx="3395662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87425" y="3228975"/>
            <a:ext cx="7894638" cy="305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428148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5591175" y="0"/>
            <a:ext cx="4278313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6457950"/>
            <a:ext cx="428148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343900" y="193675"/>
            <a:ext cx="1158875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60D2344-8280-4BA3-A281-698241AEDE5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581179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38188" indent="-28416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36650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592263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47875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050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622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194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766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SzPct val="45000"/>
              <a:buFont typeface="StarSymbol" pitchFamily="2" charset="0"/>
              <a:buNone/>
            </a:pPr>
            <a:fld id="{77373976-B05A-4A99-BCE2-44F19429F6E9}" type="slidenum">
              <a:rPr lang="en-GB" altLang="ru-RU" sz="1300" smtClean="0"/>
              <a:pPr eaLnBrk="1">
                <a:spcBef>
                  <a:spcPct val="0"/>
                </a:spcBef>
                <a:buSzPct val="45000"/>
                <a:buFont typeface="StarSymbol" pitchFamily="2" charset="0"/>
                <a:buNone/>
              </a:pPr>
              <a:t>1</a:t>
            </a:fld>
            <a:endParaRPr lang="en-GB" altLang="ru-RU" sz="1300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3917602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958711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20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798605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60D2344-8280-4BA3-A281-698241AEDE5A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798605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105525" y="585788"/>
            <a:ext cx="2109788" cy="15811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99039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105525" y="585788"/>
            <a:ext cx="2109788" cy="15811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99039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7444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672884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70800" y="1612900"/>
            <a:ext cx="2266950" cy="50514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68363" y="1612900"/>
            <a:ext cx="6650037" cy="50514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481024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13338" y="2339975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113338" y="4578350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964489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19978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6137301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4784189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68363" y="1612900"/>
            <a:ext cx="9069387" cy="5051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39717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42365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67154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2802681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1683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40685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63310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3837350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7766910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6590378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10079037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8363" y="1612900"/>
            <a:ext cx="9069387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2339975"/>
            <a:ext cx="82073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5562600" y="457200"/>
            <a:ext cx="2286000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5pPr>
      <a:lvl6pPr marL="15367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6pPr>
      <a:lvl7pPr marL="19939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7pPr>
      <a:lvl8pPr marL="24511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8pPr>
      <a:lvl9pPr marL="29083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9pPr>
    </p:titleStyle>
    <p:bodyStyle>
      <a:lvl1pPr marL="430213" indent="-323850" algn="l" defTabSz="449263" rtl="0" eaLnBrk="0" fontAlgn="base" hangingPunct="0">
        <a:lnSpc>
          <a:spcPct val="87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StarSymbol" pitchFamily="2" charset="0"/>
        <a:buChar char="●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862013" indent="-285750" algn="l" defTabSz="449263" rtl="0" eaLnBrk="0" fontAlgn="base" hangingPunct="0">
        <a:lnSpc>
          <a:spcPct val="87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tarSymbol" pitchFamily="2" charset="0"/>
        <a:buChar char="–"/>
        <a:defRPr sz="2400">
          <a:solidFill>
            <a:srgbClr val="000000"/>
          </a:solidFill>
          <a:latin typeface="+mn-lt"/>
        </a:defRPr>
      </a:lvl2pPr>
      <a:lvl3pPr marL="12938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StarSymbol" pitchFamily="2" charset="0"/>
        <a:buChar char="●"/>
        <a:defRPr sz="2000">
          <a:solidFill>
            <a:srgbClr val="000000"/>
          </a:solidFill>
          <a:latin typeface="+mn-lt"/>
        </a:defRPr>
      </a:lvl3pPr>
      <a:lvl4pPr marL="1725613" indent="-214313" algn="l" defTabSz="449263" rtl="0" eaLnBrk="0" fontAlgn="base" hangingPunct="0">
        <a:lnSpc>
          <a:spcPct val="87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tarSymbol" pitchFamily="2" charset="0"/>
        <a:buChar char="–"/>
        <a:defRPr sz="1600">
          <a:solidFill>
            <a:srgbClr val="000000"/>
          </a:solidFill>
          <a:latin typeface="+mn-lt"/>
        </a:defRPr>
      </a:lvl4pPr>
      <a:lvl5pPr marL="21574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5pPr>
      <a:lvl6pPr marL="26146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6pPr>
      <a:lvl7pPr marL="30718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7pPr>
      <a:lvl8pPr marL="35290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8pPr>
      <a:lvl9pPr marL="39862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8C2A41F6141BECE7BD40F59206916BFA6C2E7E4650C65AC68367ABACD70C423EF3B98FA963650C9D9F99419531F9o2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9275763" y="376238"/>
            <a:ext cx="304800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>
              <a:spcBef>
                <a:spcPct val="50000"/>
              </a:spcBef>
            </a:pPr>
            <a:endParaRPr lang="ru-RU" altLang="ru-RU" sz="18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1011238" y="1612900"/>
            <a:ext cx="9069387" cy="382588"/>
          </a:xfrm>
        </p:spPr>
        <p:txBody>
          <a:bodyPr/>
          <a:lstStyle/>
          <a:p>
            <a:pPr algn="ctr"/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r>
              <a:rPr lang="ru-RU" altLang="ru-RU" sz="2800" i="1" dirty="0" smtClean="0"/>
              <a:t/>
            </a:r>
            <a:br>
              <a:rPr lang="ru-RU" altLang="ru-RU" sz="2800" i="1" dirty="0" smtClean="0"/>
            </a:br>
            <a:endParaRPr lang="ru-RU" altLang="ru-RU" sz="2800" i="1" dirty="0" smtClean="0"/>
          </a:p>
        </p:txBody>
      </p:sp>
      <p:sp>
        <p:nvSpPr>
          <p:cNvPr id="2063" name="Freeform 15"/>
          <p:cNvSpPr>
            <a:spLocks/>
          </p:cNvSpPr>
          <p:nvPr/>
        </p:nvSpPr>
        <p:spPr bwMode="auto">
          <a:xfrm>
            <a:off x="3210718" y="1204913"/>
            <a:ext cx="4670425" cy="5561012"/>
          </a:xfrm>
          <a:custGeom>
            <a:avLst/>
            <a:gdLst>
              <a:gd name="T0" fmla="*/ 690 w 4247"/>
              <a:gd name="T1" fmla="*/ 9 h 5262"/>
              <a:gd name="T2" fmla="*/ 1107 w 4247"/>
              <a:gd name="T3" fmla="*/ 227 h 5262"/>
              <a:gd name="T4" fmla="*/ 1207 w 4247"/>
              <a:gd name="T5" fmla="*/ 627 h 5262"/>
              <a:gd name="T6" fmla="*/ 1234 w 4247"/>
              <a:gd name="T7" fmla="*/ 891 h 5262"/>
              <a:gd name="T8" fmla="*/ 1225 w 4247"/>
              <a:gd name="T9" fmla="*/ 1336 h 5262"/>
              <a:gd name="T10" fmla="*/ 1516 w 4247"/>
              <a:gd name="T11" fmla="*/ 1600 h 5262"/>
              <a:gd name="T12" fmla="*/ 1806 w 4247"/>
              <a:gd name="T13" fmla="*/ 1827 h 5262"/>
              <a:gd name="T14" fmla="*/ 1978 w 4247"/>
              <a:gd name="T15" fmla="*/ 1909 h 5262"/>
              <a:gd name="T16" fmla="*/ 1951 w 4247"/>
              <a:gd name="T17" fmla="*/ 1518 h 5262"/>
              <a:gd name="T18" fmla="*/ 2115 w 4247"/>
              <a:gd name="T19" fmla="*/ 1363 h 5262"/>
              <a:gd name="T20" fmla="*/ 2559 w 4247"/>
              <a:gd name="T21" fmla="*/ 1100 h 5262"/>
              <a:gd name="T22" fmla="*/ 2886 w 4247"/>
              <a:gd name="T23" fmla="*/ 1181 h 5262"/>
              <a:gd name="T24" fmla="*/ 3113 w 4247"/>
              <a:gd name="T25" fmla="*/ 745 h 5262"/>
              <a:gd name="T26" fmla="*/ 3676 w 4247"/>
              <a:gd name="T27" fmla="*/ 900 h 5262"/>
              <a:gd name="T28" fmla="*/ 4030 w 4247"/>
              <a:gd name="T29" fmla="*/ 1181 h 5262"/>
              <a:gd name="T30" fmla="*/ 3884 w 4247"/>
              <a:gd name="T31" fmla="*/ 1500 h 5262"/>
              <a:gd name="T32" fmla="*/ 3930 w 4247"/>
              <a:gd name="T33" fmla="*/ 1990 h 5262"/>
              <a:gd name="T34" fmla="*/ 4211 w 4247"/>
              <a:gd name="T35" fmla="*/ 2099 h 5262"/>
              <a:gd name="T36" fmla="*/ 4229 w 4247"/>
              <a:gd name="T37" fmla="*/ 2436 h 5262"/>
              <a:gd name="T38" fmla="*/ 4066 w 4247"/>
              <a:gd name="T39" fmla="*/ 2736 h 5262"/>
              <a:gd name="T40" fmla="*/ 3812 w 4247"/>
              <a:gd name="T41" fmla="*/ 2763 h 5262"/>
              <a:gd name="T42" fmla="*/ 3694 w 4247"/>
              <a:gd name="T43" fmla="*/ 2717 h 5262"/>
              <a:gd name="T44" fmla="*/ 3340 w 4247"/>
              <a:gd name="T45" fmla="*/ 2781 h 5262"/>
              <a:gd name="T46" fmla="*/ 3031 w 4247"/>
              <a:gd name="T47" fmla="*/ 2908 h 5262"/>
              <a:gd name="T48" fmla="*/ 3122 w 4247"/>
              <a:gd name="T49" fmla="*/ 3235 h 5262"/>
              <a:gd name="T50" fmla="*/ 3167 w 4247"/>
              <a:gd name="T51" fmla="*/ 3508 h 5262"/>
              <a:gd name="T52" fmla="*/ 3022 w 4247"/>
              <a:gd name="T53" fmla="*/ 3763 h 5262"/>
              <a:gd name="T54" fmla="*/ 2732 w 4247"/>
              <a:gd name="T55" fmla="*/ 3872 h 5262"/>
              <a:gd name="T56" fmla="*/ 2759 w 4247"/>
              <a:gd name="T57" fmla="*/ 4244 h 5262"/>
              <a:gd name="T58" fmla="*/ 2868 w 4247"/>
              <a:gd name="T59" fmla="*/ 4335 h 5262"/>
              <a:gd name="T60" fmla="*/ 2813 w 4247"/>
              <a:gd name="T61" fmla="*/ 4653 h 5262"/>
              <a:gd name="T62" fmla="*/ 2741 w 4247"/>
              <a:gd name="T63" fmla="*/ 4917 h 5262"/>
              <a:gd name="T64" fmla="*/ 2886 w 4247"/>
              <a:gd name="T65" fmla="*/ 5144 h 5262"/>
              <a:gd name="T66" fmla="*/ 2668 w 4247"/>
              <a:gd name="T67" fmla="*/ 5208 h 5262"/>
              <a:gd name="T68" fmla="*/ 2559 w 4247"/>
              <a:gd name="T69" fmla="*/ 4935 h 5262"/>
              <a:gd name="T70" fmla="*/ 2387 w 4247"/>
              <a:gd name="T71" fmla="*/ 4890 h 5262"/>
              <a:gd name="T72" fmla="*/ 2169 w 4247"/>
              <a:gd name="T73" fmla="*/ 4681 h 5262"/>
              <a:gd name="T74" fmla="*/ 1933 w 4247"/>
              <a:gd name="T75" fmla="*/ 4408 h 5262"/>
              <a:gd name="T76" fmla="*/ 1697 w 4247"/>
              <a:gd name="T77" fmla="*/ 4290 h 5262"/>
              <a:gd name="T78" fmla="*/ 1507 w 4247"/>
              <a:gd name="T79" fmla="*/ 4099 h 5262"/>
              <a:gd name="T80" fmla="*/ 1470 w 4247"/>
              <a:gd name="T81" fmla="*/ 4144 h 5262"/>
              <a:gd name="T82" fmla="*/ 1144 w 4247"/>
              <a:gd name="T83" fmla="*/ 4153 h 5262"/>
              <a:gd name="T84" fmla="*/ 853 w 4247"/>
              <a:gd name="T85" fmla="*/ 4281 h 5262"/>
              <a:gd name="T86" fmla="*/ 536 w 4247"/>
              <a:gd name="T87" fmla="*/ 4435 h 5262"/>
              <a:gd name="T88" fmla="*/ 363 w 4247"/>
              <a:gd name="T89" fmla="*/ 4335 h 5262"/>
              <a:gd name="T90" fmla="*/ 154 w 4247"/>
              <a:gd name="T91" fmla="*/ 4144 h 5262"/>
              <a:gd name="T92" fmla="*/ 218 w 4247"/>
              <a:gd name="T93" fmla="*/ 4035 h 5262"/>
              <a:gd name="T94" fmla="*/ 399 w 4247"/>
              <a:gd name="T95" fmla="*/ 3708 h 5262"/>
              <a:gd name="T96" fmla="*/ 644 w 4247"/>
              <a:gd name="T97" fmla="*/ 3617 h 5262"/>
              <a:gd name="T98" fmla="*/ 681 w 4247"/>
              <a:gd name="T99" fmla="*/ 3263 h 5262"/>
              <a:gd name="T100" fmla="*/ 336 w 4247"/>
              <a:gd name="T101" fmla="*/ 3226 h 5262"/>
              <a:gd name="T102" fmla="*/ 27 w 4247"/>
              <a:gd name="T103" fmla="*/ 3045 h 5262"/>
              <a:gd name="T104" fmla="*/ 136 w 4247"/>
              <a:gd name="T105" fmla="*/ 2745 h 5262"/>
              <a:gd name="T106" fmla="*/ 363 w 4247"/>
              <a:gd name="T107" fmla="*/ 2599 h 5262"/>
              <a:gd name="T108" fmla="*/ 672 w 4247"/>
              <a:gd name="T109" fmla="*/ 2290 h 5262"/>
              <a:gd name="T110" fmla="*/ 436 w 4247"/>
              <a:gd name="T111" fmla="*/ 1672 h 5262"/>
              <a:gd name="T112" fmla="*/ 408 w 4247"/>
              <a:gd name="T113" fmla="*/ 1363 h 5262"/>
              <a:gd name="T114" fmla="*/ 427 w 4247"/>
              <a:gd name="T115" fmla="*/ 1018 h 5262"/>
              <a:gd name="T116" fmla="*/ 209 w 4247"/>
              <a:gd name="T117" fmla="*/ 1018 h 5262"/>
              <a:gd name="T118" fmla="*/ 91 w 4247"/>
              <a:gd name="T119" fmla="*/ 836 h 5262"/>
              <a:gd name="T120" fmla="*/ 354 w 4247"/>
              <a:gd name="T121" fmla="*/ 663 h 5262"/>
              <a:gd name="T122" fmla="*/ 472 w 4247"/>
              <a:gd name="T123" fmla="*/ 291 h 5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247" h="5262">
                <a:moveTo>
                  <a:pt x="472" y="273"/>
                </a:moveTo>
                <a:lnTo>
                  <a:pt x="481" y="254"/>
                </a:lnTo>
                <a:lnTo>
                  <a:pt x="490" y="154"/>
                </a:lnTo>
                <a:lnTo>
                  <a:pt x="499" y="136"/>
                </a:lnTo>
                <a:lnTo>
                  <a:pt x="517" y="91"/>
                </a:lnTo>
                <a:lnTo>
                  <a:pt x="526" y="64"/>
                </a:lnTo>
                <a:lnTo>
                  <a:pt x="545" y="45"/>
                </a:lnTo>
                <a:lnTo>
                  <a:pt x="572" y="18"/>
                </a:lnTo>
                <a:lnTo>
                  <a:pt x="599" y="0"/>
                </a:lnTo>
                <a:lnTo>
                  <a:pt x="644" y="9"/>
                </a:lnTo>
                <a:lnTo>
                  <a:pt x="690" y="9"/>
                </a:lnTo>
                <a:lnTo>
                  <a:pt x="744" y="9"/>
                </a:lnTo>
                <a:lnTo>
                  <a:pt x="808" y="18"/>
                </a:lnTo>
                <a:lnTo>
                  <a:pt x="853" y="36"/>
                </a:lnTo>
                <a:lnTo>
                  <a:pt x="899" y="73"/>
                </a:lnTo>
                <a:lnTo>
                  <a:pt x="917" y="91"/>
                </a:lnTo>
                <a:lnTo>
                  <a:pt x="935" y="127"/>
                </a:lnTo>
                <a:lnTo>
                  <a:pt x="962" y="164"/>
                </a:lnTo>
                <a:lnTo>
                  <a:pt x="989" y="191"/>
                </a:lnTo>
                <a:lnTo>
                  <a:pt x="1017" y="209"/>
                </a:lnTo>
                <a:lnTo>
                  <a:pt x="1053" y="200"/>
                </a:lnTo>
                <a:lnTo>
                  <a:pt x="1107" y="227"/>
                </a:lnTo>
                <a:lnTo>
                  <a:pt x="1171" y="236"/>
                </a:lnTo>
                <a:lnTo>
                  <a:pt x="1198" y="345"/>
                </a:lnTo>
                <a:lnTo>
                  <a:pt x="1207" y="391"/>
                </a:lnTo>
                <a:lnTo>
                  <a:pt x="1216" y="427"/>
                </a:lnTo>
                <a:lnTo>
                  <a:pt x="1225" y="463"/>
                </a:lnTo>
                <a:lnTo>
                  <a:pt x="1234" y="491"/>
                </a:lnTo>
                <a:lnTo>
                  <a:pt x="1225" y="536"/>
                </a:lnTo>
                <a:lnTo>
                  <a:pt x="1216" y="545"/>
                </a:lnTo>
                <a:lnTo>
                  <a:pt x="1216" y="563"/>
                </a:lnTo>
                <a:lnTo>
                  <a:pt x="1207" y="600"/>
                </a:lnTo>
                <a:lnTo>
                  <a:pt x="1207" y="627"/>
                </a:lnTo>
                <a:lnTo>
                  <a:pt x="1216" y="663"/>
                </a:lnTo>
                <a:lnTo>
                  <a:pt x="1243" y="682"/>
                </a:lnTo>
                <a:lnTo>
                  <a:pt x="1289" y="682"/>
                </a:lnTo>
                <a:lnTo>
                  <a:pt x="1316" y="709"/>
                </a:lnTo>
                <a:lnTo>
                  <a:pt x="1334" y="736"/>
                </a:lnTo>
                <a:lnTo>
                  <a:pt x="1334" y="745"/>
                </a:lnTo>
                <a:lnTo>
                  <a:pt x="1334" y="763"/>
                </a:lnTo>
                <a:lnTo>
                  <a:pt x="1316" y="800"/>
                </a:lnTo>
                <a:lnTo>
                  <a:pt x="1289" y="818"/>
                </a:lnTo>
                <a:lnTo>
                  <a:pt x="1262" y="854"/>
                </a:lnTo>
                <a:lnTo>
                  <a:pt x="1234" y="891"/>
                </a:lnTo>
                <a:lnTo>
                  <a:pt x="1234" y="891"/>
                </a:lnTo>
                <a:lnTo>
                  <a:pt x="1207" y="936"/>
                </a:lnTo>
                <a:lnTo>
                  <a:pt x="1180" y="981"/>
                </a:lnTo>
                <a:lnTo>
                  <a:pt x="1180" y="1036"/>
                </a:lnTo>
                <a:lnTo>
                  <a:pt x="1171" y="1072"/>
                </a:lnTo>
                <a:lnTo>
                  <a:pt x="1180" y="1100"/>
                </a:lnTo>
                <a:lnTo>
                  <a:pt x="1198" y="1127"/>
                </a:lnTo>
                <a:lnTo>
                  <a:pt x="1216" y="1154"/>
                </a:lnTo>
                <a:lnTo>
                  <a:pt x="1216" y="1200"/>
                </a:lnTo>
                <a:lnTo>
                  <a:pt x="1225" y="1263"/>
                </a:lnTo>
                <a:lnTo>
                  <a:pt x="1225" y="1336"/>
                </a:lnTo>
                <a:lnTo>
                  <a:pt x="1225" y="1390"/>
                </a:lnTo>
                <a:lnTo>
                  <a:pt x="1243" y="1409"/>
                </a:lnTo>
                <a:lnTo>
                  <a:pt x="1271" y="1436"/>
                </a:lnTo>
                <a:lnTo>
                  <a:pt x="1316" y="1454"/>
                </a:lnTo>
                <a:lnTo>
                  <a:pt x="1361" y="1463"/>
                </a:lnTo>
                <a:lnTo>
                  <a:pt x="1416" y="1481"/>
                </a:lnTo>
                <a:lnTo>
                  <a:pt x="1461" y="1500"/>
                </a:lnTo>
                <a:lnTo>
                  <a:pt x="1488" y="1509"/>
                </a:lnTo>
                <a:lnTo>
                  <a:pt x="1525" y="1545"/>
                </a:lnTo>
                <a:lnTo>
                  <a:pt x="1525" y="1563"/>
                </a:lnTo>
                <a:lnTo>
                  <a:pt x="1516" y="1600"/>
                </a:lnTo>
                <a:lnTo>
                  <a:pt x="1516" y="1636"/>
                </a:lnTo>
                <a:lnTo>
                  <a:pt x="1516" y="1672"/>
                </a:lnTo>
                <a:lnTo>
                  <a:pt x="1516" y="1681"/>
                </a:lnTo>
                <a:lnTo>
                  <a:pt x="1543" y="1690"/>
                </a:lnTo>
                <a:lnTo>
                  <a:pt x="1579" y="1699"/>
                </a:lnTo>
                <a:lnTo>
                  <a:pt x="1606" y="1709"/>
                </a:lnTo>
                <a:lnTo>
                  <a:pt x="1643" y="1736"/>
                </a:lnTo>
                <a:lnTo>
                  <a:pt x="1697" y="1754"/>
                </a:lnTo>
                <a:lnTo>
                  <a:pt x="1743" y="1781"/>
                </a:lnTo>
                <a:lnTo>
                  <a:pt x="1779" y="1790"/>
                </a:lnTo>
                <a:lnTo>
                  <a:pt x="1806" y="1827"/>
                </a:lnTo>
                <a:lnTo>
                  <a:pt x="1797" y="1881"/>
                </a:lnTo>
                <a:lnTo>
                  <a:pt x="1806" y="1909"/>
                </a:lnTo>
                <a:lnTo>
                  <a:pt x="1797" y="1936"/>
                </a:lnTo>
                <a:lnTo>
                  <a:pt x="1806" y="1954"/>
                </a:lnTo>
                <a:lnTo>
                  <a:pt x="1833" y="1972"/>
                </a:lnTo>
                <a:lnTo>
                  <a:pt x="1861" y="1990"/>
                </a:lnTo>
                <a:lnTo>
                  <a:pt x="1897" y="1981"/>
                </a:lnTo>
                <a:lnTo>
                  <a:pt x="1915" y="1972"/>
                </a:lnTo>
                <a:lnTo>
                  <a:pt x="1942" y="1963"/>
                </a:lnTo>
                <a:lnTo>
                  <a:pt x="1960" y="1954"/>
                </a:lnTo>
                <a:lnTo>
                  <a:pt x="1978" y="1909"/>
                </a:lnTo>
                <a:lnTo>
                  <a:pt x="1988" y="1872"/>
                </a:lnTo>
                <a:lnTo>
                  <a:pt x="1997" y="1827"/>
                </a:lnTo>
                <a:lnTo>
                  <a:pt x="1969" y="1809"/>
                </a:lnTo>
                <a:lnTo>
                  <a:pt x="1960" y="1772"/>
                </a:lnTo>
                <a:lnTo>
                  <a:pt x="1951" y="1736"/>
                </a:lnTo>
                <a:lnTo>
                  <a:pt x="1942" y="1709"/>
                </a:lnTo>
                <a:lnTo>
                  <a:pt x="1933" y="1672"/>
                </a:lnTo>
                <a:lnTo>
                  <a:pt x="1933" y="1618"/>
                </a:lnTo>
                <a:lnTo>
                  <a:pt x="1942" y="1590"/>
                </a:lnTo>
                <a:lnTo>
                  <a:pt x="1942" y="1554"/>
                </a:lnTo>
                <a:lnTo>
                  <a:pt x="1951" y="1518"/>
                </a:lnTo>
                <a:lnTo>
                  <a:pt x="1951" y="1509"/>
                </a:lnTo>
                <a:lnTo>
                  <a:pt x="1997" y="1500"/>
                </a:lnTo>
                <a:lnTo>
                  <a:pt x="2033" y="1500"/>
                </a:lnTo>
                <a:lnTo>
                  <a:pt x="2051" y="1490"/>
                </a:lnTo>
                <a:lnTo>
                  <a:pt x="2060" y="1472"/>
                </a:lnTo>
                <a:lnTo>
                  <a:pt x="2051" y="1445"/>
                </a:lnTo>
                <a:lnTo>
                  <a:pt x="2042" y="1418"/>
                </a:lnTo>
                <a:lnTo>
                  <a:pt x="2042" y="1390"/>
                </a:lnTo>
                <a:lnTo>
                  <a:pt x="2060" y="1372"/>
                </a:lnTo>
                <a:lnTo>
                  <a:pt x="2096" y="1363"/>
                </a:lnTo>
                <a:lnTo>
                  <a:pt x="2115" y="1363"/>
                </a:lnTo>
                <a:lnTo>
                  <a:pt x="2151" y="1354"/>
                </a:lnTo>
                <a:lnTo>
                  <a:pt x="2187" y="1318"/>
                </a:lnTo>
                <a:lnTo>
                  <a:pt x="2224" y="1309"/>
                </a:lnTo>
                <a:lnTo>
                  <a:pt x="2287" y="1281"/>
                </a:lnTo>
                <a:lnTo>
                  <a:pt x="2342" y="1272"/>
                </a:lnTo>
                <a:lnTo>
                  <a:pt x="2387" y="1263"/>
                </a:lnTo>
                <a:lnTo>
                  <a:pt x="2414" y="1254"/>
                </a:lnTo>
                <a:lnTo>
                  <a:pt x="2450" y="1236"/>
                </a:lnTo>
                <a:lnTo>
                  <a:pt x="2487" y="1191"/>
                </a:lnTo>
                <a:lnTo>
                  <a:pt x="2532" y="1136"/>
                </a:lnTo>
                <a:lnTo>
                  <a:pt x="2559" y="1100"/>
                </a:lnTo>
                <a:lnTo>
                  <a:pt x="2587" y="1081"/>
                </a:lnTo>
                <a:lnTo>
                  <a:pt x="2641" y="1054"/>
                </a:lnTo>
                <a:lnTo>
                  <a:pt x="2695" y="1045"/>
                </a:lnTo>
                <a:lnTo>
                  <a:pt x="2741" y="1063"/>
                </a:lnTo>
                <a:lnTo>
                  <a:pt x="2777" y="1091"/>
                </a:lnTo>
                <a:lnTo>
                  <a:pt x="2777" y="1109"/>
                </a:lnTo>
                <a:lnTo>
                  <a:pt x="2795" y="1136"/>
                </a:lnTo>
                <a:lnTo>
                  <a:pt x="2813" y="1163"/>
                </a:lnTo>
                <a:lnTo>
                  <a:pt x="2822" y="1181"/>
                </a:lnTo>
                <a:lnTo>
                  <a:pt x="2859" y="1200"/>
                </a:lnTo>
                <a:lnTo>
                  <a:pt x="2886" y="1181"/>
                </a:lnTo>
                <a:lnTo>
                  <a:pt x="2950" y="1072"/>
                </a:lnTo>
                <a:lnTo>
                  <a:pt x="2968" y="1036"/>
                </a:lnTo>
                <a:lnTo>
                  <a:pt x="2986" y="1009"/>
                </a:lnTo>
                <a:lnTo>
                  <a:pt x="3004" y="972"/>
                </a:lnTo>
                <a:lnTo>
                  <a:pt x="3013" y="927"/>
                </a:lnTo>
                <a:lnTo>
                  <a:pt x="3022" y="891"/>
                </a:lnTo>
                <a:lnTo>
                  <a:pt x="3049" y="845"/>
                </a:lnTo>
                <a:lnTo>
                  <a:pt x="3058" y="818"/>
                </a:lnTo>
                <a:lnTo>
                  <a:pt x="3077" y="791"/>
                </a:lnTo>
                <a:lnTo>
                  <a:pt x="3095" y="763"/>
                </a:lnTo>
                <a:lnTo>
                  <a:pt x="3113" y="745"/>
                </a:lnTo>
                <a:lnTo>
                  <a:pt x="3140" y="736"/>
                </a:lnTo>
                <a:lnTo>
                  <a:pt x="3176" y="736"/>
                </a:lnTo>
                <a:lnTo>
                  <a:pt x="3231" y="782"/>
                </a:lnTo>
                <a:lnTo>
                  <a:pt x="3249" y="809"/>
                </a:lnTo>
                <a:lnTo>
                  <a:pt x="3285" y="818"/>
                </a:lnTo>
                <a:lnTo>
                  <a:pt x="3322" y="845"/>
                </a:lnTo>
                <a:lnTo>
                  <a:pt x="3349" y="854"/>
                </a:lnTo>
                <a:lnTo>
                  <a:pt x="3412" y="872"/>
                </a:lnTo>
                <a:lnTo>
                  <a:pt x="3476" y="882"/>
                </a:lnTo>
                <a:lnTo>
                  <a:pt x="3558" y="891"/>
                </a:lnTo>
                <a:lnTo>
                  <a:pt x="3676" y="900"/>
                </a:lnTo>
                <a:lnTo>
                  <a:pt x="3784" y="891"/>
                </a:lnTo>
                <a:lnTo>
                  <a:pt x="3821" y="872"/>
                </a:lnTo>
                <a:lnTo>
                  <a:pt x="3857" y="845"/>
                </a:lnTo>
                <a:lnTo>
                  <a:pt x="3893" y="836"/>
                </a:lnTo>
                <a:lnTo>
                  <a:pt x="3930" y="854"/>
                </a:lnTo>
                <a:lnTo>
                  <a:pt x="3948" y="872"/>
                </a:lnTo>
                <a:lnTo>
                  <a:pt x="3984" y="909"/>
                </a:lnTo>
                <a:lnTo>
                  <a:pt x="4002" y="963"/>
                </a:lnTo>
                <a:lnTo>
                  <a:pt x="4039" y="1018"/>
                </a:lnTo>
                <a:lnTo>
                  <a:pt x="4039" y="1091"/>
                </a:lnTo>
                <a:lnTo>
                  <a:pt x="4030" y="1181"/>
                </a:lnTo>
                <a:lnTo>
                  <a:pt x="4030" y="1254"/>
                </a:lnTo>
                <a:lnTo>
                  <a:pt x="4020" y="1327"/>
                </a:lnTo>
                <a:lnTo>
                  <a:pt x="3993" y="1372"/>
                </a:lnTo>
                <a:lnTo>
                  <a:pt x="3966" y="1372"/>
                </a:lnTo>
                <a:lnTo>
                  <a:pt x="3948" y="1372"/>
                </a:lnTo>
                <a:lnTo>
                  <a:pt x="3921" y="1381"/>
                </a:lnTo>
                <a:lnTo>
                  <a:pt x="3912" y="1390"/>
                </a:lnTo>
                <a:lnTo>
                  <a:pt x="3893" y="1400"/>
                </a:lnTo>
                <a:lnTo>
                  <a:pt x="3893" y="1436"/>
                </a:lnTo>
                <a:lnTo>
                  <a:pt x="3893" y="1454"/>
                </a:lnTo>
                <a:lnTo>
                  <a:pt x="3884" y="1500"/>
                </a:lnTo>
                <a:lnTo>
                  <a:pt x="3884" y="1563"/>
                </a:lnTo>
                <a:lnTo>
                  <a:pt x="3857" y="1609"/>
                </a:lnTo>
                <a:lnTo>
                  <a:pt x="3830" y="1663"/>
                </a:lnTo>
                <a:lnTo>
                  <a:pt x="3794" y="1718"/>
                </a:lnTo>
                <a:lnTo>
                  <a:pt x="3775" y="1772"/>
                </a:lnTo>
                <a:lnTo>
                  <a:pt x="3775" y="1818"/>
                </a:lnTo>
                <a:lnTo>
                  <a:pt x="3803" y="1863"/>
                </a:lnTo>
                <a:lnTo>
                  <a:pt x="3839" y="1899"/>
                </a:lnTo>
                <a:lnTo>
                  <a:pt x="3866" y="1927"/>
                </a:lnTo>
                <a:lnTo>
                  <a:pt x="3912" y="1972"/>
                </a:lnTo>
                <a:lnTo>
                  <a:pt x="3930" y="1990"/>
                </a:lnTo>
                <a:lnTo>
                  <a:pt x="3966" y="2009"/>
                </a:lnTo>
                <a:lnTo>
                  <a:pt x="4011" y="2009"/>
                </a:lnTo>
                <a:lnTo>
                  <a:pt x="4057" y="1999"/>
                </a:lnTo>
                <a:lnTo>
                  <a:pt x="4084" y="1999"/>
                </a:lnTo>
                <a:lnTo>
                  <a:pt x="4120" y="1990"/>
                </a:lnTo>
                <a:lnTo>
                  <a:pt x="4138" y="1972"/>
                </a:lnTo>
                <a:lnTo>
                  <a:pt x="4147" y="1990"/>
                </a:lnTo>
                <a:lnTo>
                  <a:pt x="4184" y="1999"/>
                </a:lnTo>
                <a:lnTo>
                  <a:pt x="4202" y="2045"/>
                </a:lnTo>
                <a:lnTo>
                  <a:pt x="4211" y="2081"/>
                </a:lnTo>
                <a:lnTo>
                  <a:pt x="4211" y="2099"/>
                </a:lnTo>
                <a:lnTo>
                  <a:pt x="4193" y="2127"/>
                </a:lnTo>
                <a:lnTo>
                  <a:pt x="4175" y="2154"/>
                </a:lnTo>
                <a:lnTo>
                  <a:pt x="4157" y="2172"/>
                </a:lnTo>
                <a:lnTo>
                  <a:pt x="4147" y="2199"/>
                </a:lnTo>
                <a:lnTo>
                  <a:pt x="4147" y="2208"/>
                </a:lnTo>
                <a:lnTo>
                  <a:pt x="4157" y="2245"/>
                </a:lnTo>
                <a:lnTo>
                  <a:pt x="4166" y="2263"/>
                </a:lnTo>
                <a:lnTo>
                  <a:pt x="4184" y="2299"/>
                </a:lnTo>
                <a:lnTo>
                  <a:pt x="4211" y="2345"/>
                </a:lnTo>
                <a:lnTo>
                  <a:pt x="4247" y="2381"/>
                </a:lnTo>
                <a:lnTo>
                  <a:pt x="4229" y="2436"/>
                </a:lnTo>
                <a:lnTo>
                  <a:pt x="4193" y="2454"/>
                </a:lnTo>
                <a:lnTo>
                  <a:pt x="4157" y="2463"/>
                </a:lnTo>
                <a:lnTo>
                  <a:pt x="4129" y="2499"/>
                </a:lnTo>
                <a:lnTo>
                  <a:pt x="4111" y="2536"/>
                </a:lnTo>
                <a:lnTo>
                  <a:pt x="4102" y="2572"/>
                </a:lnTo>
                <a:lnTo>
                  <a:pt x="4111" y="2599"/>
                </a:lnTo>
                <a:lnTo>
                  <a:pt x="4120" y="2636"/>
                </a:lnTo>
                <a:lnTo>
                  <a:pt x="4129" y="2690"/>
                </a:lnTo>
                <a:lnTo>
                  <a:pt x="4157" y="2736"/>
                </a:lnTo>
                <a:lnTo>
                  <a:pt x="4102" y="2736"/>
                </a:lnTo>
                <a:lnTo>
                  <a:pt x="4066" y="2736"/>
                </a:lnTo>
                <a:lnTo>
                  <a:pt x="4030" y="2754"/>
                </a:lnTo>
                <a:lnTo>
                  <a:pt x="4002" y="2772"/>
                </a:lnTo>
                <a:lnTo>
                  <a:pt x="3984" y="2808"/>
                </a:lnTo>
                <a:lnTo>
                  <a:pt x="3966" y="2817"/>
                </a:lnTo>
                <a:lnTo>
                  <a:pt x="3948" y="2826"/>
                </a:lnTo>
                <a:lnTo>
                  <a:pt x="3921" y="2826"/>
                </a:lnTo>
                <a:lnTo>
                  <a:pt x="3875" y="2808"/>
                </a:lnTo>
                <a:lnTo>
                  <a:pt x="3857" y="2790"/>
                </a:lnTo>
                <a:lnTo>
                  <a:pt x="3848" y="2772"/>
                </a:lnTo>
                <a:lnTo>
                  <a:pt x="3821" y="2772"/>
                </a:lnTo>
                <a:lnTo>
                  <a:pt x="3812" y="2763"/>
                </a:lnTo>
                <a:lnTo>
                  <a:pt x="3803" y="2736"/>
                </a:lnTo>
                <a:lnTo>
                  <a:pt x="3812" y="2708"/>
                </a:lnTo>
                <a:lnTo>
                  <a:pt x="3812" y="2690"/>
                </a:lnTo>
                <a:lnTo>
                  <a:pt x="3803" y="2654"/>
                </a:lnTo>
                <a:lnTo>
                  <a:pt x="3784" y="2627"/>
                </a:lnTo>
                <a:lnTo>
                  <a:pt x="3775" y="2627"/>
                </a:lnTo>
                <a:lnTo>
                  <a:pt x="3748" y="2645"/>
                </a:lnTo>
                <a:lnTo>
                  <a:pt x="3739" y="2654"/>
                </a:lnTo>
                <a:lnTo>
                  <a:pt x="3730" y="2681"/>
                </a:lnTo>
                <a:lnTo>
                  <a:pt x="3721" y="2699"/>
                </a:lnTo>
                <a:lnTo>
                  <a:pt x="3694" y="2717"/>
                </a:lnTo>
                <a:lnTo>
                  <a:pt x="3676" y="2736"/>
                </a:lnTo>
                <a:lnTo>
                  <a:pt x="3657" y="2772"/>
                </a:lnTo>
                <a:lnTo>
                  <a:pt x="3648" y="2799"/>
                </a:lnTo>
                <a:lnTo>
                  <a:pt x="3621" y="2817"/>
                </a:lnTo>
                <a:lnTo>
                  <a:pt x="3594" y="2826"/>
                </a:lnTo>
                <a:lnTo>
                  <a:pt x="3576" y="2817"/>
                </a:lnTo>
                <a:lnTo>
                  <a:pt x="3539" y="2817"/>
                </a:lnTo>
                <a:lnTo>
                  <a:pt x="3476" y="2817"/>
                </a:lnTo>
                <a:lnTo>
                  <a:pt x="3412" y="2808"/>
                </a:lnTo>
                <a:lnTo>
                  <a:pt x="3376" y="2808"/>
                </a:lnTo>
                <a:lnTo>
                  <a:pt x="3340" y="2781"/>
                </a:lnTo>
                <a:lnTo>
                  <a:pt x="3331" y="2763"/>
                </a:lnTo>
                <a:lnTo>
                  <a:pt x="3294" y="2754"/>
                </a:lnTo>
                <a:lnTo>
                  <a:pt x="3249" y="2745"/>
                </a:lnTo>
                <a:lnTo>
                  <a:pt x="3222" y="2745"/>
                </a:lnTo>
                <a:lnTo>
                  <a:pt x="3167" y="2763"/>
                </a:lnTo>
                <a:lnTo>
                  <a:pt x="3131" y="2781"/>
                </a:lnTo>
                <a:lnTo>
                  <a:pt x="3104" y="2808"/>
                </a:lnTo>
                <a:lnTo>
                  <a:pt x="3068" y="2836"/>
                </a:lnTo>
                <a:lnTo>
                  <a:pt x="3040" y="2854"/>
                </a:lnTo>
                <a:lnTo>
                  <a:pt x="3031" y="2890"/>
                </a:lnTo>
                <a:lnTo>
                  <a:pt x="3031" y="2908"/>
                </a:lnTo>
                <a:lnTo>
                  <a:pt x="3004" y="3017"/>
                </a:lnTo>
                <a:lnTo>
                  <a:pt x="2995" y="3054"/>
                </a:lnTo>
                <a:lnTo>
                  <a:pt x="2995" y="3090"/>
                </a:lnTo>
                <a:lnTo>
                  <a:pt x="3004" y="3117"/>
                </a:lnTo>
                <a:lnTo>
                  <a:pt x="3022" y="3126"/>
                </a:lnTo>
                <a:lnTo>
                  <a:pt x="3049" y="3145"/>
                </a:lnTo>
                <a:lnTo>
                  <a:pt x="3068" y="3154"/>
                </a:lnTo>
                <a:lnTo>
                  <a:pt x="3077" y="3172"/>
                </a:lnTo>
                <a:lnTo>
                  <a:pt x="3095" y="3181"/>
                </a:lnTo>
                <a:lnTo>
                  <a:pt x="3113" y="3217"/>
                </a:lnTo>
                <a:lnTo>
                  <a:pt x="3122" y="3235"/>
                </a:lnTo>
                <a:lnTo>
                  <a:pt x="3122" y="3245"/>
                </a:lnTo>
                <a:lnTo>
                  <a:pt x="3131" y="3272"/>
                </a:lnTo>
                <a:lnTo>
                  <a:pt x="3140" y="3317"/>
                </a:lnTo>
                <a:lnTo>
                  <a:pt x="3131" y="3354"/>
                </a:lnTo>
                <a:lnTo>
                  <a:pt x="3122" y="3390"/>
                </a:lnTo>
                <a:lnTo>
                  <a:pt x="3140" y="3408"/>
                </a:lnTo>
                <a:lnTo>
                  <a:pt x="3158" y="3417"/>
                </a:lnTo>
                <a:lnTo>
                  <a:pt x="3167" y="3426"/>
                </a:lnTo>
                <a:lnTo>
                  <a:pt x="3176" y="3445"/>
                </a:lnTo>
                <a:lnTo>
                  <a:pt x="3167" y="3472"/>
                </a:lnTo>
                <a:lnTo>
                  <a:pt x="3167" y="3508"/>
                </a:lnTo>
                <a:lnTo>
                  <a:pt x="3149" y="3535"/>
                </a:lnTo>
                <a:lnTo>
                  <a:pt x="3140" y="3554"/>
                </a:lnTo>
                <a:lnTo>
                  <a:pt x="3131" y="3572"/>
                </a:lnTo>
                <a:lnTo>
                  <a:pt x="3131" y="3626"/>
                </a:lnTo>
                <a:lnTo>
                  <a:pt x="3122" y="3635"/>
                </a:lnTo>
                <a:lnTo>
                  <a:pt x="3095" y="3654"/>
                </a:lnTo>
                <a:lnTo>
                  <a:pt x="3077" y="3672"/>
                </a:lnTo>
                <a:lnTo>
                  <a:pt x="3077" y="3699"/>
                </a:lnTo>
                <a:lnTo>
                  <a:pt x="3068" y="3735"/>
                </a:lnTo>
                <a:lnTo>
                  <a:pt x="3049" y="3763"/>
                </a:lnTo>
                <a:lnTo>
                  <a:pt x="3022" y="3763"/>
                </a:lnTo>
                <a:lnTo>
                  <a:pt x="2995" y="3772"/>
                </a:lnTo>
                <a:lnTo>
                  <a:pt x="2959" y="3781"/>
                </a:lnTo>
                <a:lnTo>
                  <a:pt x="2922" y="3790"/>
                </a:lnTo>
                <a:lnTo>
                  <a:pt x="2904" y="3817"/>
                </a:lnTo>
                <a:lnTo>
                  <a:pt x="2868" y="3835"/>
                </a:lnTo>
                <a:lnTo>
                  <a:pt x="2841" y="3835"/>
                </a:lnTo>
                <a:lnTo>
                  <a:pt x="2813" y="3835"/>
                </a:lnTo>
                <a:lnTo>
                  <a:pt x="2786" y="3826"/>
                </a:lnTo>
                <a:lnTo>
                  <a:pt x="2768" y="3835"/>
                </a:lnTo>
                <a:lnTo>
                  <a:pt x="2741" y="3844"/>
                </a:lnTo>
                <a:lnTo>
                  <a:pt x="2732" y="3872"/>
                </a:lnTo>
                <a:lnTo>
                  <a:pt x="2714" y="3953"/>
                </a:lnTo>
                <a:lnTo>
                  <a:pt x="2695" y="4017"/>
                </a:lnTo>
                <a:lnTo>
                  <a:pt x="2695" y="4072"/>
                </a:lnTo>
                <a:lnTo>
                  <a:pt x="2695" y="4090"/>
                </a:lnTo>
                <a:lnTo>
                  <a:pt x="2714" y="4117"/>
                </a:lnTo>
                <a:lnTo>
                  <a:pt x="2723" y="4144"/>
                </a:lnTo>
                <a:lnTo>
                  <a:pt x="2723" y="4163"/>
                </a:lnTo>
                <a:lnTo>
                  <a:pt x="2723" y="4181"/>
                </a:lnTo>
                <a:lnTo>
                  <a:pt x="2732" y="4208"/>
                </a:lnTo>
                <a:lnTo>
                  <a:pt x="2750" y="4226"/>
                </a:lnTo>
                <a:lnTo>
                  <a:pt x="2759" y="4244"/>
                </a:lnTo>
                <a:lnTo>
                  <a:pt x="2759" y="4281"/>
                </a:lnTo>
                <a:lnTo>
                  <a:pt x="2759" y="4281"/>
                </a:lnTo>
                <a:lnTo>
                  <a:pt x="2768" y="4299"/>
                </a:lnTo>
                <a:lnTo>
                  <a:pt x="2759" y="4308"/>
                </a:lnTo>
                <a:lnTo>
                  <a:pt x="2759" y="4317"/>
                </a:lnTo>
                <a:lnTo>
                  <a:pt x="2768" y="4317"/>
                </a:lnTo>
                <a:lnTo>
                  <a:pt x="2786" y="4326"/>
                </a:lnTo>
                <a:lnTo>
                  <a:pt x="2804" y="4317"/>
                </a:lnTo>
                <a:lnTo>
                  <a:pt x="2822" y="4299"/>
                </a:lnTo>
                <a:lnTo>
                  <a:pt x="2822" y="4299"/>
                </a:lnTo>
                <a:lnTo>
                  <a:pt x="2868" y="4335"/>
                </a:lnTo>
                <a:lnTo>
                  <a:pt x="2904" y="4353"/>
                </a:lnTo>
                <a:lnTo>
                  <a:pt x="2922" y="4381"/>
                </a:lnTo>
                <a:lnTo>
                  <a:pt x="2895" y="4399"/>
                </a:lnTo>
                <a:lnTo>
                  <a:pt x="2877" y="4408"/>
                </a:lnTo>
                <a:lnTo>
                  <a:pt x="2868" y="4444"/>
                </a:lnTo>
                <a:lnTo>
                  <a:pt x="2886" y="4472"/>
                </a:lnTo>
                <a:lnTo>
                  <a:pt x="2904" y="4499"/>
                </a:lnTo>
                <a:lnTo>
                  <a:pt x="2859" y="4553"/>
                </a:lnTo>
                <a:lnTo>
                  <a:pt x="2841" y="4581"/>
                </a:lnTo>
                <a:lnTo>
                  <a:pt x="2832" y="4608"/>
                </a:lnTo>
                <a:lnTo>
                  <a:pt x="2813" y="4653"/>
                </a:lnTo>
                <a:lnTo>
                  <a:pt x="2804" y="4653"/>
                </a:lnTo>
                <a:lnTo>
                  <a:pt x="2786" y="4662"/>
                </a:lnTo>
                <a:lnTo>
                  <a:pt x="2768" y="4662"/>
                </a:lnTo>
                <a:lnTo>
                  <a:pt x="2741" y="4681"/>
                </a:lnTo>
                <a:lnTo>
                  <a:pt x="2723" y="4681"/>
                </a:lnTo>
                <a:lnTo>
                  <a:pt x="2705" y="4699"/>
                </a:lnTo>
                <a:lnTo>
                  <a:pt x="2695" y="4717"/>
                </a:lnTo>
                <a:lnTo>
                  <a:pt x="2695" y="4735"/>
                </a:lnTo>
                <a:lnTo>
                  <a:pt x="2705" y="4853"/>
                </a:lnTo>
                <a:lnTo>
                  <a:pt x="2723" y="4890"/>
                </a:lnTo>
                <a:lnTo>
                  <a:pt x="2741" y="4917"/>
                </a:lnTo>
                <a:lnTo>
                  <a:pt x="2768" y="4935"/>
                </a:lnTo>
                <a:lnTo>
                  <a:pt x="2786" y="4944"/>
                </a:lnTo>
                <a:lnTo>
                  <a:pt x="2804" y="4962"/>
                </a:lnTo>
                <a:lnTo>
                  <a:pt x="2804" y="4990"/>
                </a:lnTo>
                <a:lnTo>
                  <a:pt x="2813" y="5008"/>
                </a:lnTo>
                <a:lnTo>
                  <a:pt x="2841" y="5026"/>
                </a:lnTo>
                <a:lnTo>
                  <a:pt x="2868" y="5035"/>
                </a:lnTo>
                <a:lnTo>
                  <a:pt x="2895" y="5053"/>
                </a:lnTo>
                <a:lnTo>
                  <a:pt x="2895" y="5080"/>
                </a:lnTo>
                <a:lnTo>
                  <a:pt x="2886" y="5117"/>
                </a:lnTo>
                <a:lnTo>
                  <a:pt x="2886" y="5144"/>
                </a:lnTo>
                <a:lnTo>
                  <a:pt x="2895" y="5153"/>
                </a:lnTo>
                <a:lnTo>
                  <a:pt x="2904" y="5153"/>
                </a:lnTo>
                <a:lnTo>
                  <a:pt x="2922" y="5162"/>
                </a:lnTo>
                <a:lnTo>
                  <a:pt x="2931" y="5162"/>
                </a:lnTo>
                <a:lnTo>
                  <a:pt x="2940" y="5162"/>
                </a:lnTo>
                <a:lnTo>
                  <a:pt x="2922" y="5208"/>
                </a:lnTo>
                <a:lnTo>
                  <a:pt x="2841" y="5262"/>
                </a:lnTo>
                <a:lnTo>
                  <a:pt x="2786" y="5253"/>
                </a:lnTo>
                <a:lnTo>
                  <a:pt x="2759" y="5244"/>
                </a:lnTo>
                <a:lnTo>
                  <a:pt x="2695" y="5217"/>
                </a:lnTo>
                <a:lnTo>
                  <a:pt x="2668" y="5208"/>
                </a:lnTo>
                <a:lnTo>
                  <a:pt x="2632" y="5190"/>
                </a:lnTo>
                <a:lnTo>
                  <a:pt x="2614" y="5171"/>
                </a:lnTo>
                <a:lnTo>
                  <a:pt x="2605" y="5153"/>
                </a:lnTo>
                <a:lnTo>
                  <a:pt x="2587" y="5117"/>
                </a:lnTo>
                <a:lnTo>
                  <a:pt x="2568" y="5090"/>
                </a:lnTo>
                <a:lnTo>
                  <a:pt x="2559" y="5071"/>
                </a:lnTo>
                <a:lnTo>
                  <a:pt x="2559" y="5044"/>
                </a:lnTo>
                <a:lnTo>
                  <a:pt x="2568" y="4990"/>
                </a:lnTo>
                <a:lnTo>
                  <a:pt x="2568" y="4971"/>
                </a:lnTo>
                <a:lnTo>
                  <a:pt x="2568" y="4953"/>
                </a:lnTo>
                <a:lnTo>
                  <a:pt x="2559" y="4935"/>
                </a:lnTo>
                <a:lnTo>
                  <a:pt x="2523" y="4935"/>
                </a:lnTo>
                <a:lnTo>
                  <a:pt x="2505" y="4935"/>
                </a:lnTo>
                <a:lnTo>
                  <a:pt x="2496" y="4944"/>
                </a:lnTo>
                <a:lnTo>
                  <a:pt x="2496" y="4971"/>
                </a:lnTo>
                <a:lnTo>
                  <a:pt x="2478" y="4990"/>
                </a:lnTo>
                <a:lnTo>
                  <a:pt x="2469" y="4990"/>
                </a:lnTo>
                <a:lnTo>
                  <a:pt x="2441" y="4990"/>
                </a:lnTo>
                <a:lnTo>
                  <a:pt x="2414" y="4971"/>
                </a:lnTo>
                <a:lnTo>
                  <a:pt x="2405" y="4944"/>
                </a:lnTo>
                <a:lnTo>
                  <a:pt x="2396" y="4917"/>
                </a:lnTo>
                <a:lnTo>
                  <a:pt x="2387" y="4890"/>
                </a:lnTo>
                <a:lnTo>
                  <a:pt x="2378" y="4844"/>
                </a:lnTo>
                <a:lnTo>
                  <a:pt x="2369" y="4799"/>
                </a:lnTo>
                <a:lnTo>
                  <a:pt x="2342" y="4771"/>
                </a:lnTo>
                <a:lnTo>
                  <a:pt x="2314" y="4753"/>
                </a:lnTo>
                <a:lnTo>
                  <a:pt x="2305" y="4726"/>
                </a:lnTo>
                <a:lnTo>
                  <a:pt x="2287" y="4708"/>
                </a:lnTo>
                <a:lnTo>
                  <a:pt x="2278" y="4690"/>
                </a:lnTo>
                <a:lnTo>
                  <a:pt x="2242" y="4681"/>
                </a:lnTo>
                <a:lnTo>
                  <a:pt x="2196" y="4662"/>
                </a:lnTo>
                <a:lnTo>
                  <a:pt x="2196" y="4681"/>
                </a:lnTo>
                <a:lnTo>
                  <a:pt x="2169" y="4681"/>
                </a:lnTo>
                <a:lnTo>
                  <a:pt x="2096" y="4681"/>
                </a:lnTo>
                <a:lnTo>
                  <a:pt x="2096" y="4608"/>
                </a:lnTo>
                <a:lnTo>
                  <a:pt x="2087" y="4562"/>
                </a:lnTo>
                <a:lnTo>
                  <a:pt x="2087" y="4517"/>
                </a:lnTo>
                <a:lnTo>
                  <a:pt x="2069" y="4472"/>
                </a:lnTo>
                <a:lnTo>
                  <a:pt x="2060" y="4462"/>
                </a:lnTo>
                <a:lnTo>
                  <a:pt x="2024" y="4472"/>
                </a:lnTo>
                <a:lnTo>
                  <a:pt x="2006" y="4472"/>
                </a:lnTo>
                <a:lnTo>
                  <a:pt x="1988" y="4462"/>
                </a:lnTo>
                <a:lnTo>
                  <a:pt x="1960" y="4435"/>
                </a:lnTo>
                <a:lnTo>
                  <a:pt x="1933" y="4408"/>
                </a:lnTo>
                <a:lnTo>
                  <a:pt x="1906" y="4372"/>
                </a:lnTo>
                <a:lnTo>
                  <a:pt x="1897" y="4344"/>
                </a:lnTo>
                <a:lnTo>
                  <a:pt x="1906" y="4308"/>
                </a:lnTo>
                <a:lnTo>
                  <a:pt x="1897" y="4272"/>
                </a:lnTo>
                <a:lnTo>
                  <a:pt x="1861" y="4253"/>
                </a:lnTo>
                <a:lnTo>
                  <a:pt x="1833" y="4253"/>
                </a:lnTo>
                <a:lnTo>
                  <a:pt x="1797" y="4262"/>
                </a:lnTo>
                <a:lnTo>
                  <a:pt x="1770" y="4272"/>
                </a:lnTo>
                <a:lnTo>
                  <a:pt x="1752" y="4272"/>
                </a:lnTo>
                <a:lnTo>
                  <a:pt x="1733" y="4281"/>
                </a:lnTo>
                <a:lnTo>
                  <a:pt x="1697" y="4290"/>
                </a:lnTo>
                <a:lnTo>
                  <a:pt x="1679" y="4299"/>
                </a:lnTo>
                <a:lnTo>
                  <a:pt x="1670" y="4299"/>
                </a:lnTo>
                <a:lnTo>
                  <a:pt x="1652" y="4290"/>
                </a:lnTo>
                <a:lnTo>
                  <a:pt x="1634" y="4272"/>
                </a:lnTo>
                <a:lnTo>
                  <a:pt x="1615" y="4253"/>
                </a:lnTo>
                <a:lnTo>
                  <a:pt x="1625" y="4235"/>
                </a:lnTo>
                <a:lnTo>
                  <a:pt x="1615" y="4208"/>
                </a:lnTo>
                <a:lnTo>
                  <a:pt x="1588" y="4181"/>
                </a:lnTo>
                <a:lnTo>
                  <a:pt x="1570" y="4172"/>
                </a:lnTo>
                <a:lnTo>
                  <a:pt x="1543" y="4144"/>
                </a:lnTo>
                <a:lnTo>
                  <a:pt x="1507" y="4099"/>
                </a:lnTo>
                <a:lnTo>
                  <a:pt x="1525" y="4090"/>
                </a:lnTo>
                <a:lnTo>
                  <a:pt x="1543" y="4072"/>
                </a:lnTo>
                <a:lnTo>
                  <a:pt x="1561" y="4044"/>
                </a:lnTo>
                <a:lnTo>
                  <a:pt x="1552" y="4017"/>
                </a:lnTo>
                <a:lnTo>
                  <a:pt x="1543" y="3999"/>
                </a:lnTo>
                <a:lnTo>
                  <a:pt x="1507" y="4026"/>
                </a:lnTo>
                <a:lnTo>
                  <a:pt x="1488" y="4035"/>
                </a:lnTo>
                <a:lnTo>
                  <a:pt x="1470" y="4063"/>
                </a:lnTo>
                <a:lnTo>
                  <a:pt x="1461" y="4072"/>
                </a:lnTo>
                <a:lnTo>
                  <a:pt x="1461" y="4090"/>
                </a:lnTo>
                <a:lnTo>
                  <a:pt x="1470" y="4144"/>
                </a:lnTo>
                <a:lnTo>
                  <a:pt x="1470" y="4190"/>
                </a:lnTo>
                <a:lnTo>
                  <a:pt x="1470" y="4226"/>
                </a:lnTo>
                <a:lnTo>
                  <a:pt x="1443" y="4226"/>
                </a:lnTo>
                <a:lnTo>
                  <a:pt x="1416" y="4217"/>
                </a:lnTo>
                <a:lnTo>
                  <a:pt x="1398" y="4199"/>
                </a:lnTo>
                <a:lnTo>
                  <a:pt x="1389" y="4163"/>
                </a:lnTo>
                <a:lnTo>
                  <a:pt x="1380" y="4153"/>
                </a:lnTo>
                <a:lnTo>
                  <a:pt x="1352" y="4144"/>
                </a:lnTo>
                <a:lnTo>
                  <a:pt x="1216" y="4144"/>
                </a:lnTo>
                <a:lnTo>
                  <a:pt x="1180" y="4144"/>
                </a:lnTo>
                <a:lnTo>
                  <a:pt x="1144" y="4153"/>
                </a:lnTo>
                <a:lnTo>
                  <a:pt x="1107" y="4163"/>
                </a:lnTo>
                <a:lnTo>
                  <a:pt x="1071" y="4153"/>
                </a:lnTo>
                <a:lnTo>
                  <a:pt x="1035" y="4163"/>
                </a:lnTo>
                <a:lnTo>
                  <a:pt x="1017" y="4190"/>
                </a:lnTo>
                <a:lnTo>
                  <a:pt x="1007" y="4217"/>
                </a:lnTo>
                <a:lnTo>
                  <a:pt x="998" y="4244"/>
                </a:lnTo>
                <a:lnTo>
                  <a:pt x="971" y="4262"/>
                </a:lnTo>
                <a:lnTo>
                  <a:pt x="944" y="4262"/>
                </a:lnTo>
                <a:lnTo>
                  <a:pt x="926" y="4253"/>
                </a:lnTo>
                <a:lnTo>
                  <a:pt x="889" y="4262"/>
                </a:lnTo>
                <a:lnTo>
                  <a:pt x="853" y="4281"/>
                </a:lnTo>
                <a:lnTo>
                  <a:pt x="826" y="4290"/>
                </a:lnTo>
                <a:lnTo>
                  <a:pt x="799" y="4272"/>
                </a:lnTo>
                <a:lnTo>
                  <a:pt x="781" y="4253"/>
                </a:lnTo>
                <a:lnTo>
                  <a:pt x="735" y="4262"/>
                </a:lnTo>
                <a:lnTo>
                  <a:pt x="699" y="4290"/>
                </a:lnTo>
                <a:lnTo>
                  <a:pt x="672" y="4317"/>
                </a:lnTo>
                <a:lnTo>
                  <a:pt x="626" y="4353"/>
                </a:lnTo>
                <a:lnTo>
                  <a:pt x="617" y="4399"/>
                </a:lnTo>
                <a:lnTo>
                  <a:pt x="599" y="4435"/>
                </a:lnTo>
                <a:lnTo>
                  <a:pt x="572" y="4435"/>
                </a:lnTo>
                <a:lnTo>
                  <a:pt x="536" y="4435"/>
                </a:lnTo>
                <a:lnTo>
                  <a:pt x="499" y="4453"/>
                </a:lnTo>
                <a:lnTo>
                  <a:pt x="463" y="4472"/>
                </a:lnTo>
                <a:lnTo>
                  <a:pt x="408" y="4481"/>
                </a:lnTo>
                <a:lnTo>
                  <a:pt x="390" y="4462"/>
                </a:lnTo>
                <a:lnTo>
                  <a:pt x="390" y="4444"/>
                </a:lnTo>
                <a:lnTo>
                  <a:pt x="399" y="4426"/>
                </a:lnTo>
                <a:lnTo>
                  <a:pt x="408" y="4408"/>
                </a:lnTo>
                <a:lnTo>
                  <a:pt x="418" y="4381"/>
                </a:lnTo>
                <a:lnTo>
                  <a:pt x="408" y="4362"/>
                </a:lnTo>
                <a:lnTo>
                  <a:pt x="381" y="4353"/>
                </a:lnTo>
                <a:lnTo>
                  <a:pt x="363" y="4335"/>
                </a:lnTo>
                <a:lnTo>
                  <a:pt x="318" y="4335"/>
                </a:lnTo>
                <a:lnTo>
                  <a:pt x="290" y="4335"/>
                </a:lnTo>
                <a:lnTo>
                  <a:pt x="127" y="4344"/>
                </a:lnTo>
                <a:lnTo>
                  <a:pt x="154" y="4281"/>
                </a:lnTo>
                <a:lnTo>
                  <a:pt x="154" y="4262"/>
                </a:lnTo>
                <a:lnTo>
                  <a:pt x="173" y="4244"/>
                </a:lnTo>
                <a:lnTo>
                  <a:pt x="173" y="4226"/>
                </a:lnTo>
                <a:lnTo>
                  <a:pt x="182" y="4208"/>
                </a:lnTo>
                <a:lnTo>
                  <a:pt x="173" y="4190"/>
                </a:lnTo>
                <a:lnTo>
                  <a:pt x="163" y="4172"/>
                </a:lnTo>
                <a:lnTo>
                  <a:pt x="154" y="4144"/>
                </a:lnTo>
                <a:lnTo>
                  <a:pt x="145" y="4135"/>
                </a:lnTo>
                <a:lnTo>
                  <a:pt x="127" y="4117"/>
                </a:lnTo>
                <a:lnTo>
                  <a:pt x="118" y="4099"/>
                </a:lnTo>
                <a:lnTo>
                  <a:pt x="136" y="4090"/>
                </a:lnTo>
                <a:lnTo>
                  <a:pt x="154" y="4081"/>
                </a:lnTo>
                <a:lnTo>
                  <a:pt x="182" y="4090"/>
                </a:lnTo>
                <a:lnTo>
                  <a:pt x="200" y="4099"/>
                </a:lnTo>
                <a:lnTo>
                  <a:pt x="209" y="4099"/>
                </a:lnTo>
                <a:lnTo>
                  <a:pt x="227" y="4081"/>
                </a:lnTo>
                <a:lnTo>
                  <a:pt x="236" y="4053"/>
                </a:lnTo>
                <a:lnTo>
                  <a:pt x="218" y="4035"/>
                </a:lnTo>
                <a:lnTo>
                  <a:pt x="191" y="4017"/>
                </a:lnTo>
                <a:lnTo>
                  <a:pt x="173" y="3999"/>
                </a:lnTo>
                <a:lnTo>
                  <a:pt x="163" y="3963"/>
                </a:lnTo>
                <a:lnTo>
                  <a:pt x="173" y="3917"/>
                </a:lnTo>
                <a:lnTo>
                  <a:pt x="182" y="3872"/>
                </a:lnTo>
                <a:lnTo>
                  <a:pt x="209" y="3844"/>
                </a:lnTo>
                <a:lnTo>
                  <a:pt x="218" y="3817"/>
                </a:lnTo>
                <a:lnTo>
                  <a:pt x="245" y="3790"/>
                </a:lnTo>
                <a:lnTo>
                  <a:pt x="281" y="3763"/>
                </a:lnTo>
                <a:lnTo>
                  <a:pt x="345" y="3735"/>
                </a:lnTo>
                <a:lnTo>
                  <a:pt x="399" y="3708"/>
                </a:lnTo>
                <a:lnTo>
                  <a:pt x="427" y="3699"/>
                </a:lnTo>
                <a:lnTo>
                  <a:pt x="481" y="3690"/>
                </a:lnTo>
                <a:lnTo>
                  <a:pt x="499" y="3699"/>
                </a:lnTo>
                <a:lnTo>
                  <a:pt x="508" y="3708"/>
                </a:lnTo>
                <a:lnTo>
                  <a:pt x="536" y="3717"/>
                </a:lnTo>
                <a:lnTo>
                  <a:pt x="554" y="3726"/>
                </a:lnTo>
                <a:lnTo>
                  <a:pt x="581" y="3726"/>
                </a:lnTo>
                <a:lnTo>
                  <a:pt x="590" y="3708"/>
                </a:lnTo>
                <a:lnTo>
                  <a:pt x="608" y="3681"/>
                </a:lnTo>
                <a:lnTo>
                  <a:pt x="635" y="3654"/>
                </a:lnTo>
                <a:lnTo>
                  <a:pt x="644" y="3617"/>
                </a:lnTo>
                <a:lnTo>
                  <a:pt x="663" y="3563"/>
                </a:lnTo>
                <a:lnTo>
                  <a:pt x="663" y="3526"/>
                </a:lnTo>
                <a:lnTo>
                  <a:pt x="672" y="3508"/>
                </a:lnTo>
                <a:lnTo>
                  <a:pt x="699" y="3472"/>
                </a:lnTo>
                <a:lnTo>
                  <a:pt x="717" y="3435"/>
                </a:lnTo>
                <a:lnTo>
                  <a:pt x="744" y="3417"/>
                </a:lnTo>
                <a:lnTo>
                  <a:pt x="762" y="3390"/>
                </a:lnTo>
                <a:lnTo>
                  <a:pt x="799" y="3354"/>
                </a:lnTo>
                <a:lnTo>
                  <a:pt x="781" y="3326"/>
                </a:lnTo>
                <a:lnTo>
                  <a:pt x="735" y="3290"/>
                </a:lnTo>
                <a:lnTo>
                  <a:pt x="681" y="3263"/>
                </a:lnTo>
                <a:lnTo>
                  <a:pt x="644" y="3272"/>
                </a:lnTo>
                <a:lnTo>
                  <a:pt x="590" y="3272"/>
                </a:lnTo>
                <a:lnTo>
                  <a:pt x="572" y="3281"/>
                </a:lnTo>
                <a:lnTo>
                  <a:pt x="572" y="3254"/>
                </a:lnTo>
                <a:lnTo>
                  <a:pt x="563" y="3245"/>
                </a:lnTo>
                <a:lnTo>
                  <a:pt x="563" y="3235"/>
                </a:lnTo>
                <a:lnTo>
                  <a:pt x="526" y="3226"/>
                </a:lnTo>
                <a:lnTo>
                  <a:pt x="472" y="3217"/>
                </a:lnTo>
                <a:lnTo>
                  <a:pt x="427" y="3226"/>
                </a:lnTo>
                <a:lnTo>
                  <a:pt x="381" y="3226"/>
                </a:lnTo>
                <a:lnTo>
                  <a:pt x="336" y="3226"/>
                </a:lnTo>
                <a:lnTo>
                  <a:pt x="290" y="3226"/>
                </a:lnTo>
                <a:lnTo>
                  <a:pt x="227" y="3226"/>
                </a:lnTo>
                <a:lnTo>
                  <a:pt x="163" y="3226"/>
                </a:lnTo>
                <a:lnTo>
                  <a:pt x="109" y="3226"/>
                </a:lnTo>
                <a:lnTo>
                  <a:pt x="73" y="3226"/>
                </a:lnTo>
                <a:lnTo>
                  <a:pt x="36" y="3208"/>
                </a:lnTo>
                <a:lnTo>
                  <a:pt x="27" y="3199"/>
                </a:lnTo>
                <a:lnTo>
                  <a:pt x="18" y="3181"/>
                </a:lnTo>
                <a:lnTo>
                  <a:pt x="9" y="3163"/>
                </a:lnTo>
                <a:lnTo>
                  <a:pt x="0" y="3135"/>
                </a:lnTo>
                <a:lnTo>
                  <a:pt x="27" y="3045"/>
                </a:lnTo>
                <a:lnTo>
                  <a:pt x="55" y="3026"/>
                </a:lnTo>
                <a:lnTo>
                  <a:pt x="55" y="3017"/>
                </a:lnTo>
                <a:lnTo>
                  <a:pt x="55" y="2990"/>
                </a:lnTo>
                <a:lnTo>
                  <a:pt x="36" y="2963"/>
                </a:lnTo>
                <a:lnTo>
                  <a:pt x="45" y="2926"/>
                </a:lnTo>
                <a:lnTo>
                  <a:pt x="73" y="2890"/>
                </a:lnTo>
                <a:lnTo>
                  <a:pt x="100" y="2845"/>
                </a:lnTo>
                <a:lnTo>
                  <a:pt x="118" y="2817"/>
                </a:lnTo>
                <a:lnTo>
                  <a:pt x="136" y="2781"/>
                </a:lnTo>
                <a:lnTo>
                  <a:pt x="136" y="2763"/>
                </a:lnTo>
                <a:lnTo>
                  <a:pt x="136" y="2745"/>
                </a:lnTo>
                <a:lnTo>
                  <a:pt x="127" y="2708"/>
                </a:lnTo>
                <a:lnTo>
                  <a:pt x="127" y="2681"/>
                </a:lnTo>
                <a:lnTo>
                  <a:pt x="136" y="2654"/>
                </a:lnTo>
                <a:lnTo>
                  <a:pt x="145" y="2627"/>
                </a:lnTo>
                <a:lnTo>
                  <a:pt x="173" y="2617"/>
                </a:lnTo>
                <a:lnTo>
                  <a:pt x="200" y="2617"/>
                </a:lnTo>
                <a:lnTo>
                  <a:pt x="236" y="2608"/>
                </a:lnTo>
                <a:lnTo>
                  <a:pt x="281" y="2599"/>
                </a:lnTo>
                <a:lnTo>
                  <a:pt x="309" y="2599"/>
                </a:lnTo>
                <a:lnTo>
                  <a:pt x="345" y="2599"/>
                </a:lnTo>
                <a:lnTo>
                  <a:pt x="363" y="2599"/>
                </a:lnTo>
                <a:lnTo>
                  <a:pt x="381" y="2590"/>
                </a:lnTo>
                <a:lnTo>
                  <a:pt x="390" y="2563"/>
                </a:lnTo>
                <a:lnTo>
                  <a:pt x="381" y="2527"/>
                </a:lnTo>
                <a:lnTo>
                  <a:pt x="418" y="2490"/>
                </a:lnTo>
                <a:lnTo>
                  <a:pt x="445" y="2463"/>
                </a:lnTo>
                <a:lnTo>
                  <a:pt x="499" y="2445"/>
                </a:lnTo>
                <a:lnTo>
                  <a:pt x="536" y="2417"/>
                </a:lnTo>
                <a:lnTo>
                  <a:pt x="563" y="2336"/>
                </a:lnTo>
                <a:lnTo>
                  <a:pt x="572" y="2318"/>
                </a:lnTo>
                <a:lnTo>
                  <a:pt x="617" y="2308"/>
                </a:lnTo>
                <a:lnTo>
                  <a:pt x="672" y="2290"/>
                </a:lnTo>
                <a:lnTo>
                  <a:pt x="672" y="2245"/>
                </a:lnTo>
                <a:lnTo>
                  <a:pt x="672" y="2181"/>
                </a:lnTo>
                <a:lnTo>
                  <a:pt x="653" y="2118"/>
                </a:lnTo>
                <a:lnTo>
                  <a:pt x="590" y="2063"/>
                </a:lnTo>
                <a:lnTo>
                  <a:pt x="545" y="1999"/>
                </a:lnTo>
                <a:lnTo>
                  <a:pt x="536" y="1927"/>
                </a:lnTo>
                <a:lnTo>
                  <a:pt x="526" y="1890"/>
                </a:lnTo>
                <a:lnTo>
                  <a:pt x="481" y="1845"/>
                </a:lnTo>
                <a:lnTo>
                  <a:pt x="427" y="1809"/>
                </a:lnTo>
                <a:lnTo>
                  <a:pt x="418" y="1754"/>
                </a:lnTo>
                <a:lnTo>
                  <a:pt x="436" y="1672"/>
                </a:lnTo>
                <a:lnTo>
                  <a:pt x="445" y="1627"/>
                </a:lnTo>
                <a:lnTo>
                  <a:pt x="454" y="1600"/>
                </a:lnTo>
                <a:lnTo>
                  <a:pt x="445" y="1554"/>
                </a:lnTo>
                <a:lnTo>
                  <a:pt x="445" y="1554"/>
                </a:lnTo>
                <a:lnTo>
                  <a:pt x="481" y="1472"/>
                </a:lnTo>
                <a:lnTo>
                  <a:pt x="481" y="1445"/>
                </a:lnTo>
                <a:lnTo>
                  <a:pt x="490" y="1427"/>
                </a:lnTo>
                <a:lnTo>
                  <a:pt x="481" y="1409"/>
                </a:lnTo>
                <a:lnTo>
                  <a:pt x="472" y="1381"/>
                </a:lnTo>
                <a:lnTo>
                  <a:pt x="445" y="1372"/>
                </a:lnTo>
                <a:lnTo>
                  <a:pt x="408" y="1363"/>
                </a:lnTo>
                <a:lnTo>
                  <a:pt x="381" y="1345"/>
                </a:lnTo>
                <a:lnTo>
                  <a:pt x="354" y="1345"/>
                </a:lnTo>
                <a:lnTo>
                  <a:pt x="336" y="1336"/>
                </a:lnTo>
                <a:lnTo>
                  <a:pt x="327" y="1309"/>
                </a:lnTo>
                <a:lnTo>
                  <a:pt x="336" y="1272"/>
                </a:lnTo>
                <a:lnTo>
                  <a:pt x="354" y="1209"/>
                </a:lnTo>
                <a:lnTo>
                  <a:pt x="372" y="1172"/>
                </a:lnTo>
                <a:lnTo>
                  <a:pt x="381" y="1136"/>
                </a:lnTo>
                <a:lnTo>
                  <a:pt x="408" y="1081"/>
                </a:lnTo>
                <a:lnTo>
                  <a:pt x="418" y="1045"/>
                </a:lnTo>
                <a:lnTo>
                  <a:pt x="427" y="1018"/>
                </a:lnTo>
                <a:lnTo>
                  <a:pt x="418" y="991"/>
                </a:lnTo>
                <a:lnTo>
                  <a:pt x="418" y="972"/>
                </a:lnTo>
                <a:lnTo>
                  <a:pt x="399" y="963"/>
                </a:lnTo>
                <a:lnTo>
                  <a:pt x="381" y="972"/>
                </a:lnTo>
                <a:lnTo>
                  <a:pt x="363" y="981"/>
                </a:lnTo>
                <a:lnTo>
                  <a:pt x="345" y="1009"/>
                </a:lnTo>
                <a:lnTo>
                  <a:pt x="336" y="1018"/>
                </a:lnTo>
                <a:lnTo>
                  <a:pt x="318" y="1018"/>
                </a:lnTo>
                <a:lnTo>
                  <a:pt x="263" y="1009"/>
                </a:lnTo>
                <a:lnTo>
                  <a:pt x="245" y="1027"/>
                </a:lnTo>
                <a:lnTo>
                  <a:pt x="209" y="1018"/>
                </a:lnTo>
                <a:lnTo>
                  <a:pt x="163" y="1018"/>
                </a:lnTo>
                <a:lnTo>
                  <a:pt x="145" y="1009"/>
                </a:lnTo>
                <a:lnTo>
                  <a:pt x="127" y="1009"/>
                </a:lnTo>
                <a:lnTo>
                  <a:pt x="118" y="1000"/>
                </a:lnTo>
                <a:lnTo>
                  <a:pt x="109" y="981"/>
                </a:lnTo>
                <a:lnTo>
                  <a:pt x="100" y="954"/>
                </a:lnTo>
                <a:lnTo>
                  <a:pt x="73" y="927"/>
                </a:lnTo>
                <a:lnTo>
                  <a:pt x="64" y="900"/>
                </a:lnTo>
                <a:lnTo>
                  <a:pt x="64" y="872"/>
                </a:lnTo>
                <a:lnTo>
                  <a:pt x="73" y="854"/>
                </a:lnTo>
                <a:lnTo>
                  <a:pt x="91" y="836"/>
                </a:lnTo>
                <a:lnTo>
                  <a:pt x="118" y="827"/>
                </a:lnTo>
                <a:lnTo>
                  <a:pt x="145" y="827"/>
                </a:lnTo>
                <a:lnTo>
                  <a:pt x="191" y="827"/>
                </a:lnTo>
                <a:lnTo>
                  <a:pt x="236" y="827"/>
                </a:lnTo>
                <a:lnTo>
                  <a:pt x="254" y="827"/>
                </a:lnTo>
                <a:lnTo>
                  <a:pt x="281" y="827"/>
                </a:lnTo>
                <a:lnTo>
                  <a:pt x="290" y="827"/>
                </a:lnTo>
                <a:lnTo>
                  <a:pt x="309" y="818"/>
                </a:lnTo>
                <a:lnTo>
                  <a:pt x="336" y="772"/>
                </a:lnTo>
                <a:lnTo>
                  <a:pt x="336" y="727"/>
                </a:lnTo>
                <a:lnTo>
                  <a:pt x="354" y="663"/>
                </a:lnTo>
                <a:lnTo>
                  <a:pt x="363" y="609"/>
                </a:lnTo>
                <a:lnTo>
                  <a:pt x="372" y="572"/>
                </a:lnTo>
                <a:lnTo>
                  <a:pt x="399" y="536"/>
                </a:lnTo>
                <a:lnTo>
                  <a:pt x="418" y="509"/>
                </a:lnTo>
                <a:lnTo>
                  <a:pt x="445" y="482"/>
                </a:lnTo>
                <a:lnTo>
                  <a:pt x="445" y="463"/>
                </a:lnTo>
                <a:lnTo>
                  <a:pt x="445" y="436"/>
                </a:lnTo>
                <a:lnTo>
                  <a:pt x="445" y="391"/>
                </a:lnTo>
                <a:lnTo>
                  <a:pt x="445" y="354"/>
                </a:lnTo>
                <a:lnTo>
                  <a:pt x="463" y="309"/>
                </a:lnTo>
                <a:lnTo>
                  <a:pt x="472" y="291"/>
                </a:lnTo>
                <a:lnTo>
                  <a:pt x="472" y="273"/>
                </a:lnTo>
                <a:close/>
              </a:path>
            </a:pathLst>
          </a:custGeom>
          <a:gradFill rotWithShape="1">
            <a:gsLst>
              <a:gs pos="0">
                <a:srgbClr val="076D30">
                  <a:alpha val="0"/>
                </a:srgbClr>
              </a:gs>
              <a:gs pos="50000">
                <a:srgbClr val="B2F090"/>
              </a:gs>
              <a:gs pos="100000">
                <a:srgbClr val="076D30">
                  <a:alpha val="0"/>
                </a:srgbClr>
              </a:gs>
            </a:gsLst>
            <a:lin ang="2700000" scaled="1"/>
          </a:gradFill>
          <a:ln w="22225">
            <a:solidFill>
              <a:srgbClr val="8AD28D">
                <a:alpha val="92999"/>
              </a:srgb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055" name="Rectangle 16"/>
          <p:cNvSpPr>
            <a:spLocks noChangeArrowheads="1"/>
          </p:cNvSpPr>
          <p:nvPr/>
        </p:nvSpPr>
        <p:spPr bwMode="auto">
          <a:xfrm>
            <a:off x="328613" y="1612900"/>
            <a:ext cx="9490075" cy="5233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/>
            <a:endParaRPr lang="ru-RU" altLang="ru-RU" sz="2800" b="1" i="1" u="sng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/>
            <a:endParaRPr lang="ru-RU" altLang="ru-RU" sz="2800" b="1" i="1" u="sng" dirty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/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Организация </a:t>
            </a:r>
          </a:p>
          <a:p>
            <a:pPr algn="ctr" eaLnBrk="1"/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</a:rPr>
              <a:t>работы по противодействию коррупции в государственном органе 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</a:rPr>
            </a:br>
            <a:endParaRPr lang="ru-RU" altLang="ru-RU" sz="2800" b="1" dirty="0" smtClean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/>
            <a:endParaRPr lang="ru-RU" alt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/>
            <a:endParaRPr lang="ru-RU" alt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/>
            <a:endParaRPr lang="ru-RU" altLang="ru-RU" sz="28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/>
            <a:r>
              <a:rPr lang="ru-RU" altLang="ru-RU" sz="2000" b="1" i="1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презентация подготовлена управлением профилактики коррупционных и иных правонарушений администрации Губернатора и Правительства </a:t>
            </a:r>
            <a:r>
              <a:rPr lang="en-US" altLang="ru-RU" sz="2000" b="1" i="1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/>
            </a:r>
            <a:br>
              <a:rPr lang="en-US" altLang="ru-RU" sz="2000" b="1" i="1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</a:br>
            <a:r>
              <a:rPr lang="ru-RU" altLang="ru-RU" sz="2000" b="1" i="1" dirty="0" smtClean="0">
                <a:solidFill>
                  <a:schemeClr val="tx1"/>
                </a:solidFill>
                <a:latin typeface="+mj-lt"/>
                <a:cs typeface="Calibri" pitchFamily="34" charset="0"/>
              </a:rPr>
              <a:t>Кировской области</a:t>
            </a:r>
          </a:p>
          <a:p>
            <a:pPr algn="ctr" eaLnBrk="1"/>
            <a:r>
              <a:rPr lang="ru-RU" altLang="ru-RU" sz="3000" b="1" i="1" u="sng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altLang="ru-RU" sz="3000" b="1" i="1" u="sng" dirty="0">
                <a:solidFill>
                  <a:schemeClr val="tx1"/>
                </a:solidFill>
                <a:latin typeface="Times New Roman" pitchFamily="18" charset="0"/>
              </a:rPr>
            </a:br>
            <a:endParaRPr lang="ru-RU" altLang="ru-RU" sz="3000" b="1" i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02514" y="6696618"/>
            <a:ext cx="1742273" cy="3065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+mj-lt"/>
              </a:rPr>
              <a:t>г</a:t>
            </a:r>
            <a:r>
              <a:rPr lang="ru-RU" sz="1600" dirty="0" smtClean="0">
                <a:solidFill>
                  <a:schemeClr val="tx1"/>
                </a:solidFill>
                <a:latin typeface="+mj-lt"/>
              </a:rPr>
              <a:t>. Киров  2023 год</a:t>
            </a:r>
            <a:endParaRPr lang="ru-RU" sz="16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Утверждение плана мероприятий по противодействию коррупции государственного органа Кировской области</a:t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5" y="2049128"/>
            <a:ext cx="8826759" cy="11079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lnSpc>
                <a:spcPct val="100000"/>
              </a:lnSpc>
              <a:buSzPct val="100000"/>
            </a:pPr>
            <a:r>
              <a:rPr lang="ru-RU" sz="1800" dirty="0" smtClean="0">
                <a:solidFill>
                  <a:schemeClr val="tx1"/>
                </a:solidFill>
              </a:rPr>
              <a:t>1.  </a:t>
            </a:r>
            <a:r>
              <a:rPr lang="ru-RU" sz="1600" dirty="0" smtClean="0">
                <a:solidFill>
                  <a:schemeClr val="tx1"/>
                </a:solidFill>
              </a:rPr>
              <a:t>При составлении плана по противодействию коррупции государственного органа руководствоваться </a:t>
            </a:r>
            <a:r>
              <a:rPr lang="ru-RU" sz="1600" b="1" dirty="0" smtClean="0">
                <a:solidFill>
                  <a:srgbClr val="0033CC"/>
                </a:solidFill>
              </a:rPr>
              <a:t>Программой по противодействию коррупции в Кировской области на 2021 – 2024 годы</a:t>
            </a:r>
            <a:r>
              <a:rPr lang="ru-RU" sz="1600" dirty="0" smtClean="0">
                <a:solidFill>
                  <a:schemeClr val="tx1"/>
                </a:solidFill>
              </a:rPr>
              <a:t>, утвержденной постановлением Правительства Кировской области от 22.09.2021 № 498-П.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9087" y="3340356"/>
            <a:ext cx="8817427" cy="8617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lnSpc>
                <a:spcPct val="100000"/>
              </a:lnSpc>
              <a:buSzPct val="100000"/>
            </a:pPr>
            <a:r>
              <a:rPr lang="ru-RU" sz="1800" dirty="0" smtClean="0">
                <a:solidFill>
                  <a:schemeClr val="tx1"/>
                </a:solidFill>
              </a:rPr>
              <a:t>2.   </a:t>
            </a:r>
            <a:r>
              <a:rPr lang="ru-RU" sz="1600" dirty="0" smtClean="0">
                <a:solidFill>
                  <a:schemeClr val="tx1"/>
                </a:solidFill>
              </a:rPr>
              <a:t>В план </a:t>
            </a:r>
            <a:r>
              <a:rPr lang="ru-RU" sz="1600" b="1" dirty="0" smtClean="0">
                <a:solidFill>
                  <a:srgbClr val="0033CC"/>
                </a:solidFill>
              </a:rPr>
              <a:t>включить все мероприятия</a:t>
            </a:r>
            <a:r>
              <a:rPr lang="ru-RU" sz="1600" dirty="0" smtClean="0">
                <a:solidFill>
                  <a:schemeClr val="tx1"/>
                </a:solidFill>
              </a:rPr>
              <a:t>, предусмотренные Перечнем мероприятий по реализации Программы (см. какой государственный орган, организация указаны в качестве исполнителя в Перечне).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67747" y="4693298"/>
            <a:ext cx="8789437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lnSpc>
                <a:spcPct val="100000"/>
              </a:lnSpc>
              <a:buSzPct val="100000"/>
              <a:buAutoNum type="arabicPeriod" startAt="3"/>
            </a:pPr>
            <a:r>
              <a:rPr lang="ru-RU" sz="1600" b="1" dirty="0" smtClean="0">
                <a:solidFill>
                  <a:srgbClr val="0033CC"/>
                </a:solidFill>
              </a:rPr>
              <a:t>Исключить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из плана </a:t>
            </a:r>
            <a:r>
              <a:rPr lang="ru-RU" sz="1600" b="1" dirty="0" smtClean="0">
                <a:solidFill>
                  <a:srgbClr val="0033CC"/>
                </a:solidFill>
              </a:rPr>
              <a:t>мероприятия, которые носят шаблонный характер</a:t>
            </a:r>
            <a:r>
              <a:rPr lang="ru-RU" sz="1600" dirty="0" smtClean="0">
                <a:solidFill>
                  <a:schemeClr val="tx1"/>
                </a:solidFill>
              </a:rPr>
              <a:t>, не конкретизированы, в связи с чем затруднительно провести оценку их выполнения (например, «проведение комплекса организационных и разъяснительных  мероприятий по недопущению у лиц поведения, которыми может восприниматься окружающими как обещание, или как предложение о даче взятки…», «обеспечение эффективного взаимодействия с правоохранительными органами, иными государственными органами и общественными организациями по вопросам противодействия коррупции»).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Утверждение плана мероприятий по противодействию коррупции государственного органа Кировской области</a:t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5" y="2385044"/>
            <a:ext cx="8826759" cy="2862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lnSpc>
                <a:spcPct val="100000"/>
              </a:lnSpc>
              <a:buSzPct val="100000"/>
              <a:buAutoNum type="arabicPeriod" startAt="4"/>
            </a:pPr>
            <a:r>
              <a:rPr lang="ru-RU" sz="1800" dirty="0" smtClean="0">
                <a:solidFill>
                  <a:schemeClr val="tx1"/>
                </a:solidFill>
              </a:rPr>
              <a:t>Включить в план </a:t>
            </a:r>
            <a:r>
              <a:rPr lang="ru-RU" sz="1800" b="1" dirty="0" smtClean="0">
                <a:solidFill>
                  <a:srgbClr val="0033CC"/>
                </a:solidFill>
              </a:rPr>
              <a:t>мероприятия с учетом специфики деятельности </a:t>
            </a:r>
            <a:r>
              <a:rPr lang="ru-RU" sz="1800" dirty="0" smtClean="0">
                <a:solidFill>
                  <a:schemeClr val="tx1"/>
                </a:solidFill>
              </a:rPr>
              <a:t>государственного органа. Например:</a:t>
            </a:r>
          </a:p>
          <a:p>
            <a:pPr marL="457200" indent="-457200" algn="just">
              <a:lnSpc>
                <a:spcPct val="100000"/>
              </a:lnSpc>
              <a:buSzPct val="100000"/>
            </a:pPr>
            <a:r>
              <a:rPr lang="ru-RU" sz="1800" dirty="0" smtClean="0">
                <a:solidFill>
                  <a:schemeClr val="tx1"/>
                </a:solidFill>
              </a:rPr>
              <a:t>       противодействие и профилактика коррупции в экономических и социальных сферах (усиление ведомственного контроля);</a:t>
            </a:r>
          </a:p>
          <a:p>
            <a:pPr marL="457200" indent="-457200" algn="just">
              <a:lnSpc>
                <a:spcPct val="100000"/>
              </a:lnSpc>
              <a:buSzPct val="100000"/>
            </a:pPr>
            <a:r>
              <a:rPr lang="ru-RU" sz="1800" dirty="0" smtClean="0">
                <a:solidFill>
                  <a:schemeClr val="tx1"/>
                </a:solidFill>
              </a:rPr>
              <a:t>       проведение проверок в сферах с высокими коррупционными рисками (при предоставлении государственных услуг);</a:t>
            </a:r>
          </a:p>
          <a:p>
            <a:pPr marL="457200" indent="-457200" algn="just">
              <a:lnSpc>
                <a:spcPct val="100000"/>
              </a:lnSpc>
              <a:buSzPct val="100000"/>
            </a:pPr>
            <a:r>
              <a:rPr lang="ru-RU" sz="1800" dirty="0" smtClean="0">
                <a:solidFill>
                  <a:schemeClr val="tx1"/>
                </a:solidFill>
              </a:rPr>
              <a:t>       проведение мероприятий по предупреждению коррупционных правонарушений в сфере закупок и при использовании бюджетных средств.;</a:t>
            </a:r>
          </a:p>
          <a:p>
            <a:pPr marL="457200" indent="-457200" algn="just">
              <a:lnSpc>
                <a:spcPct val="100000"/>
              </a:lnSpc>
              <a:buSzPct val="100000"/>
            </a:pPr>
            <a:r>
              <a:rPr lang="ru-RU" sz="1800" dirty="0" smtClean="0">
                <a:solidFill>
                  <a:schemeClr val="tx1"/>
                </a:solidFill>
              </a:rPr>
              <a:t>        и другие.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49087" y="5486040"/>
            <a:ext cx="8836089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lnSpc>
                <a:spcPct val="100000"/>
              </a:lnSpc>
              <a:buSzPct val="100000"/>
            </a:pPr>
            <a:r>
              <a:rPr lang="ru-RU" sz="1800" dirty="0" smtClean="0">
                <a:solidFill>
                  <a:schemeClr val="tx1"/>
                </a:solidFill>
              </a:rPr>
              <a:t>5. Предусмотреть в плане </a:t>
            </a:r>
            <a:r>
              <a:rPr lang="ru-RU" sz="1800" b="1" dirty="0" smtClean="0">
                <a:solidFill>
                  <a:srgbClr val="0033CC"/>
                </a:solidFill>
              </a:rPr>
              <a:t>конкретные сроки </a:t>
            </a:r>
            <a:r>
              <a:rPr lang="ru-RU" sz="1800" dirty="0" smtClean="0">
                <a:solidFill>
                  <a:schemeClr val="tx1"/>
                </a:solidFill>
              </a:rPr>
              <a:t>исполнения мероприятий</a:t>
            </a:r>
            <a:r>
              <a:rPr lang="ru-RU" sz="1800" b="1" dirty="0" smtClean="0">
                <a:solidFill>
                  <a:schemeClr val="tx1"/>
                </a:solidFill>
              </a:rPr>
              <a:t>, </a:t>
            </a:r>
            <a:r>
              <a:rPr lang="ru-RU" sz="1800" b="1" dirty="0" smtClean="0">
                <a:solidFill>
                  <a:srgbClr val="0033CC"/>
                </a:solidFill>
              </a:rPr>
              <a:t>количественные показатели (индикаторы)</a:t>
            </a:r>
            <a:r>
              <a:rPr lang="ru-RU" sz="1800" b="1" dirty="0" smtClean="0">
                <a:solidFill>
                  <a:schemeClr val="tx1"/>
                </a:solidFill>
              </a:rPr>
              <a:t>, </a:t>
            </a:r>
            <a:r>
              <a:rPr lang="ru-RU" sz="1800" dirty="0" smtClean="0">
                <a:solidFill>
                  <a:schemeClr val="tx1"/>
                </a:solidFill>
              </a:rPr>
              <a:t>указать </a:t>
            </a:r>
            <a:r>
              <a:rPr lang="ru-RU" sz="1800" b="1" dirty="0" smtClean="0">
                <a:solidFill>
                  <a:srgbClr val="0033CC"/>
                </a:solidFill>
              </a:rPr>
              <a:t>конкретных лиц, </a:t>
            </a:r>
            <a:r>
              <a:rPr lang="ru-RU" sz="1800" dirty="0" smtClean="0">
                <a:solidFill>
                  <a:schemeClr val="tx1"/>
                </a:solidFill>
              </a:rPr>
              <a:t>ответственных за исполнение. 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C00000"/>
                </a:solidFill>
              </a:rPr>
              <a:t>Исполнение плана мероприятий по противодействию коррупции государственного органа Кировской области</a:t>
            </a: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67747" y="2338389"/>
            <a:ext cx="8798767" cy="7350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1. </a:t>
            </a:r>
            <a:r>
              <a:rPr lang="ru-RU" sz="1600" dirty="0" smtClean="0">
                <a:solidFill>
                  <a:schemeClr val="tx1"/>
                </a:solidFill>
                <a:cs typeface="Times New Roman" pitchFamily="18" charset="0"/>
              </a:rPr>
              <a:t>Отчет об исполнении плана </a:t>
            </a:r>
            <a:r>
              <a:rPr lang="ru-RU" sz="1600" dirty="0" smtClean="0">
                <a:solidFill>
                  <a:schemeClr val="tx1"/>
                </a:solidFill>
              </a:rPr>
              <a:t>представляется руководителю государственного органа (при необходимости по результатам рассмотрения могут быть даны конкретные поручения)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70852" y="3395896"/>
            <a:ext cx="8826759" cy="5207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2. </a:t>
            </a:r>
            <a:r>
              <a:rPr lang="ru-RU" sz="1600" b="1" dirty="0" smtClean="0">
                <a:solidFill>
                  <a:schemeClr val="tx1"/>
                </a:solidFill>
              </a:rPr>
              <a:t>Мероприятия</a:t>
            </a:r>
            <a:r>
              <a:rPr lang="ru-RU" sz="1600" dirty="0" smtClean="0">
                <a:solidFill>
                  <a:schemeClr val="tx1"/>
                </a:solidFill>
              </a:rPr>
              <a:t>, указанные в отчете, </a:t>
            </a:r>
            <a:r>
              <a:rPr lang="ru-RU" sz="1600" b="1" dirty="0" smtClean="0">
                <a:solidFill>
                  <a:schemeClr val="tx1"/>
                </a:solidFill>
              </a:rPr>
              <a:t>должны соответствовать плану</a:t>
            </a:r>
            <a:r>
              <a:rPr lang="ru-RU" sz="1600" dirty="0" smtClean="0">
                <a:solidFill>
                  <a:schemeClr val="tx1"/>
                </a:solidFill>
              </a:rPr>
              <a:t> мероприятий по противодействию коррупции.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8845" y="4263679"/>
            <a:ext cx="8826759" cy="5207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3. Отчеты должны содержать </a:t>
            </a:r>
            <a:r>
              <a:rPr lang="ru-RU" sz="1600" b="1" dirty="0" smtClean="0">
                <a:solidFill>
                  <a:schemeClr val="tx1"/>
                </a:solidFill>
              </a:rPr>
              <a:t>количественные показатели и конкретные результаты работы.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11281" y="5057186"/>
            <a:ext cx="8801886" cy="7350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4. Исполнение мероприятий плана должно подтверждаться </a:t>
            </a:r>
            <a:r>
              <a:rPr lang="ru-RU" sz="1600" b="1" dirty="0" smtClean="0">
                <a:solidFill>
                  <a:schemeClr val="tx1"/>
                </a:solidFill>
              </a:rPr>
              <a:t>документально</a:t>
            </a:r>
            <a:r>
              <a:rPr lang="ru-RU" sz="1600" dirty="0" smtClean="0">
                <a:solidFill>
                  <a:schemeClr val="tx1"/>
                </a:solidFill>
              </a:rPr>
              <a:t> (наличие заполненных тестов на знание законодательства, разработанных памяток, буклетов и др.).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14384" y="6005453"/>
            <a:ext cx="8817445" cy="7350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5. Информацию о выполнении плана мероприятий по противодействию коррупции (отчет) рекомендуется ежегодно рассматривать </a:t>
            </a:r>
            <a:r>
              <a:rPr lang="ru-RU" sz="1600" b="1" dirty="0" smtClean="0">
                <a:solidFill>
                  <a:schemeClr val="tx1"/>
                </a:solidFill>
              </a:rPr>
              <a:t>на заседании Общественного совета</a:t>
            </a:r>
            <a:r>
              <a:rPr lang="ru-RU" sz="1600" dirty="0" smtClean="0">
                <a:solidFill>
                  <a:schemeClr val="tx1"/>
                </a:solidFill>
              </a:rPr>
              <a:t>, созданного при государственном органе. 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>
                <a:solidFill>
                  <a:srgbClr val="C00000"/>
                </a:solidFill>
              </a:rPr>
              <a:t>Формирование Перечня должностей государственной гражданской службы, при замещении которых государственные гражданские служащие обязаны представлять сведения о доходах </a:t>
            </a: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5" y="2310396"/>
            <a:ext cx="8826759" cy="16186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</a:t>
            </a:r>
            <a:r>
              <a:rPr lang="ru-RU" sz="1600" dirty="0" smtClean="0">
                <a:solidFill>
                  <a:schemeClr val="tx1"/>
                </a:solidFill>
              </a:rPr>
              <a:t>В соответствии с Перечнем мероприятий по реализации Программы по противодействию коррупции в Кировской области на 2021 – 2024 годы государственные органы должны </a:t>
            </a:r>
            <a:r>
              <a:rPr lang="ru-RU" sz="1600" b="1" dirty="0" smtClean="0">
                <a:solidFill>
                  <a:schemeClr val="tx1"/>
                </a:solidFill>
              </a:rPr>
              <a:t>ежегодно, до 1 декабря текущего года проводить оценку коррупционных рисков</a:t>
            </a:r>
            <a:r>
              <a:rPr lang="ru-RU" sz="1600" dirty="0" smtClean="0">
                <a:solidFill>
                  <a:schemeClr val="tx1"/>
                </a:solidFill>
              </a:rPr>
              <a:t>, возникающих при реализации полномочий, и </a:t>
            </a:r>
            <a:r>
              <a:rPr lang="ru-RU" sz="1600" b="1" dirty="0" smtClean="0">
                <a:solidFill>
                  <a:schemeClr val="tx1"/>
                </a:solidFill>
              </a:rPr>
              <a:t>внесение уточнений в перечни должностей</a:t>
            </a:r>
            <a:r>
              <a:rPr lang="ru-RU" sz="1600" dirty="0" smtClean="0">
                <a:solidFill>
                  <a:schemeClr val="tx1"/>
                </a:solidFill>
              </a:rPr>
              <a:t> государственной гражданской службы Кировской области, замещение которых связано с коррупционными рисками. 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При этом необходимо руководствоваться:</a:t>
            </a:r>
            <a:r>
              <a:rPr lang="en-US" sz="1200" dirty="0" smtClean="0">
                <a:solidFill>
                  <a:schemeClr val="tx1"/>
                </a:solidFill>
              </a:rPr>
              <a:t>     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80184" y="4245017"/>
            <a:ext cx="8786330" cy="15919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Указом Губернатора Кировской области </a:t>
            </a:r>
            <a:r>
              <a:rPr lang="ru-RU" sz="1600" b="1" dirty="0">
                <a:solidFill>
                  <a:schemeClr val="tx1"/>
                </a:solidFill>
              </a:rPr>
              <a:t>от 14.03.2017 </a:t>
            </a:r>
            <a:r>
              <a:rPr lang="ru-RU" sz="1600" b="1" dirty="0" smtClean="0">
                <a:solidFill>
                  <a:schemeClr val="tx1"/>
                </a:solidFill>
              </a:rPr>
              <a:t>№ 49 </a:t>
            </a:r>
            <a:r>
              <a:rPr lang="en-US" sz="1600" dirty="0" smtClean="0">
                <a:solidFill>
                  <a:schemeClr val="tx1"/>
                </a:solidFill>
              </a:rPr>
              <a:t/>
            </a:r>
            <a:br>
              <a:rPr lang="en-US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«Об </a:t>
            </a:r>
            <a:r>
              <a:rPr lang="ru-RU" sz="1600" dirty="0">
                <a:solidFill>
                  <a:schemeClr val="tx1"/>
                </a:solidFill>
              </a:rPr>
              <a:t>утверждении перечня должностей государственной гражданской службы Кировской области, осуществление полномочий по которым влечет за собой обязанность представлять сведения о своих доходах, расходах, об имуществе и обязательствах имущественного характера, а также сведения о доходах, расходах, об имуществе и обязательствах имущественного характера своих супруги (супруга) и несовершеннолетних детей</a:t>
            </a:r>
            <a:r>
              <a:rPr lang="ru-RU" sz="1600" dirty="0" smtClean="0">
                <a:solidFill>
                  <a:schemeClr val="tx1"/>
                </a:solidFill>
              </a:rPr>
              <a:t>»;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2618" y="5859624"/>
            <a:ext cx="8801887" cy="7350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Методическими рекомендациями по проведению оценки коррупционных рисков, возникающих при реализации функций (версия 2.0), </a:t>
            </a:r>
            <a:r>
              <a:rPr lang="ru-RU" sz="1600" dirty="0" smtClean="0">
                <a:solidFill>
                  <a:schemeClr val="tx1"/>
                </a:solidFill>
              </a:rPr>
              <a:t>подготовленными Министерством труда и социальной защиты Российской Федерации.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>
                <a:solidFill>
                  <a:srgbClr val="C00000"/>
                </a:solidFill>
              </a:rPr>
              <a:t>Формирование Перечня должностей государственной гражданской службы, при замещении которых государственные гражданские служащие обязаны представлять сведения о доходах </a:t>
            </a: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5" y="2105114"/>
            <a:ext cx="8826759" cy="206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endParaRPr lang="ru-RU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/>
            <a:endParaRPr lang="ru-RU" sz="1800" dirty="0" smtClean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00000"/>
              </a:lnSpc>
              <a:buSzPct val="100000"/>
              <a:buAutoNum type="arabicPeriod"/>
            </a:pPr>
            <a:endParaRPr lang="ru-RU" sz="2000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buSzPct val="100000"/>
            </a:pP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 l="16041" t="16878" r="16269" b="10362"/>
          <a:stretch>
            <a:fillRect/>
          </a:stretch>
        </p:blipFill>
        <p:spPr bwMode="auto">
          <a:xfrm>
            <a:off x="1091682" y="1950099"/>
            <a:ext cx="8052318" cy="5094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69596" y="864279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C00000"/>
                </a:solidFill>
              </a:rPr>
              <a:t>Деятельность комиссии по противодействию коррупции при государственном органе Кировской области </a:t>
            </a: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30220" y="2985812"/>
            <a:ext cx="8014996" cy="2073837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</a:t>
            </a:r>
          </a:p>
          <a:p>
            <a:pPr algn="just"/>
            <a:r>
              <a:rPr lang="ru-RU" sz="2600" dirty="0" smtClean="0">
                <a:solidFill>
                  <a:schemeClr val="tx1"/>
                </a:solidFill>
              </a:rPr>
              <a:t>Заседания </a:t>
            </a:r>
            <a:r>
              <a:rPr lang="ru-RU" sz="2600" dirty="0">
                <a:solidFill>
                  <a:schemeClr val="tx1"/>
                </a:solidFill>
              </a:rPr>
              <a:t>комиссии по противодействию </a:t>
            </a:r>
            <a:r>
              <a:rPr lang="ru-RU" sz="2600" dirty="0" smtClean="0">
                <a:solidFill>
                  <a:schemeClr val="tx1"/>
                </a:solidFill>
              </a:rPr>
              <a:t>коррупции следует проводить </a:t>
            </a:r>
            <a:r>
              <a:rPr lang="ru-RU" sz="2600" b="1" dirty="0" smtClean="0">
                <a:solidFill>
                  <a:schemeClr val="tx1"/>
                </a:solidFill>
              </a:rPr>
              <a:t>в соответствии с Положением о комиссии по противодействию коррупции</a:t>
            </a:r>
            <a:r>
              <a:rPr lang="ru-RU" sz="2600" dirty="0" smtClean="0">
                <a:solidFill>
                  <a:schemeClr val="tx1"/>
                </a:solidFill>
              </a:rPr>
              <a:t>, утвержденным правовым актом государственного органа</a:t>
            </a:r>
            <a:endParaRPr lang="ru-RU" sz="260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82" y="3595552"/>
            <a:ext cx="1184987" cy="121692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Замечания, выявленные при проверке порядка уведомления государственным гражданским служащим о намерении выполнять иную оплачиваемую работу </a:t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5" y="2469023"/>
            <a:ext cx="8826759" cy="81522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b="1" dirty="0" smtClean="0">
                <a:solidFill>
                  <a:schemeClr val="tx1"/>
                </a:solidFill>
              </a:rPr>
              <a:t>      </a:t>
            </a:r>
            <a:r>
              <a:rPr lang="ru-RU" sz="1800" dirty="0" smtClean="0">
                <a:solidFill>
                  <a:schemeClr val="tx1"/>
                </a:solidFill>
              </a:rPr>
              <a:t>1.</a:t>
            </a:r>
            <a:r>
              <a:rPr lang="ru-RU" sz="1800" b="1" dirty="0" smtClean="0">
                <a:solidFill>
                  <a:schemeClr val="tx1"/>
                </a:solidFill>
              </a:rPr>
              <a:t> В уведомлениях </a:t>
            </a:r>
            <a:r>
              <a:rPr lang="ru-RU" sz="1800" dirty="0" smtClean="0">
                <a:solidFill>
                  <a:schemeClr val="tx1"/>
                </a:solidFill>
              </a:rPr>
              <a:t>государственных гражданских служащих </a:t>
            </a:r>
            <a:r>
              <a:rPr lang="ru-RU" sz="1800" b="1" dirty="0" smtClean="0">
                <a:solidFill>
                  <a:schemeClr val="tx1"/>
                </a:solidFill>
              </a:rPr>
              <a:t>отсутствуют необходимые сведения </a:t>
            </a:r>
            <a:r>
              <a:rPr lang="ru-RU" sz="1800" dirty="0" smtClean="0">
                <a:solidFill>
                  <a:schemeClr val="tx1"/>
                </a:solidFill>
              </a:rPr>
              <a:t>(дата окончания выполнения иной оплачиваемой работы, адрес организации, основные обязанности).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1095" y="3591847"/>
            <a:ext cx="8892072" cy="12971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2. </a:t>
            </a:r>
            <a:r>
              <a:rPr lang="ru-RU" sz="1800" b="1" dirty="0" smtClean="0">
                <a:solidFill>
                  <a:schemeClr val="tx1"/>
                </a:solidFill>
              </a:rPr>
              <a:t>Заключения</a:t>
            </a:r>
            <a:r>
              <a:rPr lang="ru-RU" sz="1800" dirty="0" smtClean="0">
                <a:solidFill>
                  <a:schemeClr val="tx1"/>
                </a:solidFill>
              </a:rPr>
              <a:t>, подготовленные кадровой службой по результатам предварительного рассмотрения уведомлений, </a:t>
            </a:r>
            <a:r>
              <a:rPr lang="ru-RU" sz="1800" b="1" dirty="0" smtClean="0">
                <a:solidFill>
                  <a:schemeClr val="tx1"/>
                </a:solidFill>
              </a:rPr>
              <a:t>не содержат  мотивированное обоснование отсутствия конфликта интересов, анализ должностных обязанностей</a:t>
            </a:r>
            <a:r>
              <a:rPr lang="ru-RU" sz="1800" dirty="0" smtClean="0">
                <a:solidFill>
                  <a:schemeClr val="tx1"/>
                </a:solidFill>
              </a:rPr>
              <a:t> государственных гражданских служащих на предмет наличия (отсутствия) функций государственного управления учреждений.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49086" y="5187448"/>
            <a:ext cx="8854751" cy="153811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3. Государственными гражданскими служащими к уведомлению, как правило, прилагаются проекты трудовых договоров, письма образовательных организаций. В дальнейшем </a:t>
            </a:r>
            <a:r>
              <a:rPr lang="ru-RU" sz="1800" b="1" dirty="0" smtClean="0">
                <a:solidFill>
                  <a:schemeClr val="tx1"/>
                </a:solidFill>
              </a:rPr>
              <a:t>копии заключенных</a:t>
            </a:r>
            <a:r>
              <a:rPr lang="ru-RU" sz="1800" dirty="0" smtClean="0">
                <a:solidFill>
                  <a:schemeClr val="tx1"/>
                </a:solidFill>
              </a:rPr>
              <a:t> трудовых и гражданско-правовых  </a:t>
            </a:r>
            <a:r>
              <a:rPr lang="ru-RU" sz="1800" b="1" dirty="0" smtClean="0">
                <a:solidFill>
                  <a:schemeClr val="tx1"/>
                </a:solidFill>
              </a:rPr>
              <a:t>договоров не запрашиваются</a:t>
            </a:r>
            <a:r>
              <a:rPr lang="ru-RU" sz="1800" dirty="0" smtClean="0">
                <a:solidFill>
                  <a:schemeClr val="tx1"/>
                </a:solidFill>
              </a:rPr>
              <a:t>, </a:t>
            </a:r>
            <a:r>
              <a:rPr lang="ru-RU" sz="1800" b="1" dirty="0" smtClean="0">
                <a:solidFill>
                  <a:schemeClr val="tx1"/>
                </a:solidFill>
              </a:rPr>
              <a:t>контроль</a:t>
            </a:r>
            <a:r>
              <a:rPr lang="ru-RU" sz="1800" dirty="0" smtClean="0">
                <a:solidFill>
                  <a:schemeClr val="tx1"/>
                </a:solidFill>
              </a:rPr>
              <a:t> за выполнением иной оплачиваемой работы в свободное от основной работы время </a:t>
            </a:r>
            <a:r>
              <a:rPr lang="ru-RU" sz="1800" b="1" dirty="0" smtClean="0">
                <a:solidFill>
                  <a:schemeClr val="tx1"/>
                </a:solidFill>
              </a:rPr>
              <a:t>не осуществляется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Представление </a:t>
            </a:r>
            <a:r>
              <a:rPr lang="ru-RU" sz="2000" dirty="0" smtClean="0">
                <a:solidFill>
                  <a:srgbClr val="C00000"/>
                </a:solidFill>
              </a:rPr>
              <a:t>отчетности, отражающей текущую деятельность по профилактике коррупционных и иных правонарушений </a:t>
            </a: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5" y="2543671"/>
            <a:ext cx="8826759" cy="13776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</a:t>
            </a:r>
            <a:r>
              <a:rPr lang="ru-RU" sz="1600" b="1" dirty="0" smtClean="0">
                <a:solidFill>
                  <a:schemeClr val="tx1"/>
                </a:solidFill>
              </a:rPr>
              <a:t>Распоряжением Губернатора Кировской области от 28.10.2020 № 107 </a:t>
            </a:r>
            <a:r>
              <a:rPr lang="ru-RU" sz="1600" dirty="0" smtClean="0">
                <a:solidFill>
                  <a:schemeClr val="tx1"/>
                </a:solidFill>
              </a:rPr>
              <a:t>«Об оценке эффективности деятельности по профилактике коррупционных и иных правонарушений органов исполнительной власти Кировской области и органов местного самоуправления муниципальных образований Кировской области» утверждены </a:t>
            </a:r>
            <a:r>
              <a:rPr lang="ru-RU" sz="1600" b="1" dirty="0" smtClean="0">
                <a:solidFill>
                  <a:srgbClr val="0033CC"/>
                </a:solidFill>
              </a:rPr>
              <a:t>Порядок и критерии оценки эффективности деятельности по профилактике коррупционных и иных правонарушений</a:t>
            </a:r>
            <a:r>
              <a:rPr lang="ru-RU" sz="1600" dirty="0" smtClean="0">
                <a:solidFill>
                  <a:schemeClr val="tx1"/>
                </a:solidFill>
              </a:rPr>
              <a:t> органов исполнительной власти Кировской области.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70852" y="4338327"/>
            <a:ext cx="8826759" cy="5207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Органы исполнительной власти заполняют </a:t>
            </a:r>
            <a:r>
              <a:rPr lang="ru-RU" sz="1600" b="1" dirty="0" smtClean="0">
                <a:solidFill>
                  <a:srgbClr val="0033CC"/>
                </a:solidFill>
              </a:rPr>
              <a:t>форму критериев</a:t>
            </a:r>
            <a:r>
              <a:rPr lang="ru-RU" sz="1600" dirty="0" smtClean="0">
                <a:solidFill>
                  <a:schemeClr val="tx1"/>
                </a:solidFill>
              </a:rPr>
              <a:t>, утвержденную указанным распоряжением.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61964" y="5339848"/>
            <a:ext cx="8826759" cy="9492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Проверкой выявлено, что в представленной форме критериев </a:t>
            </a:r>
            <a:r>
              <a:rPr lang="ru-RU" sz="1600" b="1" dirty="0" smtClean="0">
                <a:solidFill>
                  <a:schemeClr val="tx1"/>
                </a:solidFill>
              </a:rPr>
              <a:t>сведения о текущей деятельности </a:t>
            </a:r>
            <a:r>
              <a:rPr lang="ru-RU" sz="1600" dirty="0" smtClean="0">
                <a:solidFill>
                  <a:schemeClr val="tx1"/>
                </a:solidFill>
              </a:rPr>
              <a:t>по профилактике коррупционных и иных правонарушений </a:t>
            </a:r>
            <a:r>
              <a:rPr lang="ru-RU" sz="1600" b="1" dirty="0" smtClean="0">
                <a:solidFill>
                  <a:schemeClr val="tx1"/>
                </a:solidFill>
              </a:rPr>
              <a:t>не соответствуют фактическим результатам </a:t>
            </a:r>
            <a:r>
              <a:rPr lang="ru-RU" sz="1600" dirty="0" smtClean="0">
                <a:solidFill>
                  <a:schemeClr val="tx1"/>
                </a:solidFill>
              </a:rPr>
              <a:t>работы, не было представлено </a:t>
            </a:r>
            <a:r>
              <a:rPr lang="ru-RU" sz="1600" b="1" dirty="0" smtClean="0">
                <a:solidFill>
                  <a:schemeClr val="tx1"/>
                </a:solidFill>
              </a:rPr>
              <a:t>документального подтверждения </a:t>
            </a:r>
            <a:r>
              <a:rPr lang="ru-RU" sz="1600" dirty="0" smtClean="0">
                <a:solidFill>
                  <a:schemeClr val="tx1"/>
                </a:solidFill>
              </a:rPr>
              <a:t>выполнения показателей.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17624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Проведение антикоррупционной экспертизы нормативных правовых актов и их проектов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 </a:t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5" y="2142438"/>
            <a:ext cx="8826759" cy="12971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В органе исполнительной власти Кировской области должен быть разработан и утвержден </a:t>
            </a:r>
            <a:r>
              <a:rPr lang="ru-RU" sz="1800" b="1" dirty="0" smtClean="0">
                <a:solidFill>
                  <a:schemeClr val="tx1"/>
                </a:solidFill>
              </a:rPr>
              <a:t>Порядок проведения антикоррупционной экспертизы издаваемых нормативных правовых актов (проектов нормативных правовых актов)</a:t>
            </a:r>
            <a:r>
              <a:rPr lang="ru-RU" sz="1800" dirty="0" smtClean="0">
                <a:solidFill>
                  <a:schemeClr val="tx1"/>
                </a:solidFill>
              </a:rPr>
              <a:t>.     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0852" y="3675826"/>
            <a:ext cx="8826759" cy="314457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     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        </a:t>
            </a:r>
            <a:r>
              <a:rPr lang="ru-RU" sz="1800" dirty="0" smtClean="0">
                <a:solidFill>
                  <a:schemeClr val="tx1"/>
                </a:solidFill>
              </a:rPr>
              <a:t>В НПА органов исполнительной власти выявлены следующие </a:t>
            </a:r>
            <a:r>
              <a:rPr lang="ru-RU" sz="1800" dirty="0" smtClean="0">
                <a:solidFill>
                  <a:srgbClr val="C00000"/>
                </a:solidFill>
              </a:rPr>
              <a:t>коррупциогенные факторы: 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</a:t>
            </a:r>
            <a:r>
              <a:rPr lang="ru-RU" sz="1800" b="1" dirty="0" smtClean="0">
                <a:solidFill>
                  <a:srgbClr val="0033CC"/>
                </a:solidFill>
              </a:rPr>
              <a:t>широта дискреционных полномочий </a:t>
            </a:r>
            <a:r>
              <a:rPr lang="ru-RU" sz="1800" dirty="0" smtClean="0">
                <a:solidFill>
                  <a:schemeClr val="tx1"/>
                </a:solidFill>
              </a:rPr>
              <a:t>(отсутствие или неопределенность сроков, условий или оснований принятия решения);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</a:t>
            </a:r>
            <a:r>
              <a:rPr lang="ru-RU" sz="1800" b="1" dirty="0" smtClean="0">
                <a:solidFill>
                  <a:srgbClr val="0033CC"/>
                </a:solidFill>
              </a:rPr>
              <a:t>выборочное изменение объема прав </a:t>
            </a:r>
            <a:r>
              <a:rPr lang="ru-RU" sz="1800" dirty="0" smtClean="0">
                <a:solidFill>
                  <a:schemeClr val="tx1"/>
                </a:solidFill>
              </a:rPr>
              <a:t>(возможность необоснованного установления исключений из общего порядка для граждан и организаций по усмотрению органов государственной власти области);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</a:t>
            </a:r>
            <a:r>
              <a:rPr lang="ru-RU" sz="1800" b="1" dirty="0" smtClean="0">
                <a:solidFill>
                  <a:srgbClr val="0033CC"/>
                </a:solidFill>
              </a:rPr>
              <a:t>отсутствие или неполнота административных процедур </a:t>
            </a:r>
            <a:r>
              <a:rPr lang="ru-RU" sz="1800" dirty="0" smtClean="0">
                <a:solidFill>
                  <a:schemeClr val="tx1"/>
                </a:solidFill>
              </a:rPr>
              <a:t>(отсутствие порядка совершения органами государственной власти области (их должностными лицами) определенных действий либо одного из элементов такого порядка).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17624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Проведение антикоррупционной экспертизы нормативных правовых актов и их проектов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 </a:t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5" y="1974480"/>
            <a:ext cx="8826759" cy="469827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      </a:t>
            </a:r>
          </a:p>
          <a:p>
            <a:pPr algn="just"/>
            <a:r>
              <a:rPr lang="ru-RU" sz="2200" b="1" dirty="0" smtClean="0">
                <a:solidFill>
                  <a:srgbClr val="C00000"/>
                </a:solidFill>
              </a:rPr>
              <a:t>      Ведение журнала учета НПА и их проектов, поступивших на антикоррупционную экспертизу,</a:t>
            </a:r>
            <a:r>
              <a:rPr lang="ru-RU" sz="2200" dirty="0" smtClean="0">
                <a:solidFill>
                  <a:schemeClr val="tx1"/>
                </a:solidFill>
              </a:rPr>
              <a:t> с указанием: 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</a:rPr>
              <a:t>      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</a:rPr>
              <a:t>      даты проведения антикоррупционной экспертизы; 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</a:rPr>
              <a:t>      наименования проекта НПА (НПА); 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</a:rPr>
              <a:t>      фамилии, имени, отчества, должности лица, подготовившего проект НПА, и лица, который провел антикоррупционную экспертизу; 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</a:rPr>
              <a:t>      наличия коррупциогенных факторов (в случае выявления коррупциогенных норм); </a:t>
            </a:r>
          </a:p>
          <a:p>
            <a:pPr algn="just"/>
            <a:r>
              <a:rPr lang="ru-RU" sz="2200" dirty="0" smtClean="0">
                <a:solidFill>
                  <a:schemeClr val="tx1"/>
                </a:solidFill>
              </a:rPr>
              <a:t>      отметки о составлении заключения по результатам экспертизы с указанием фамилии, имени, отчества, должности лица, проводившего экспертизу (в случае выявления коррупциогенных норм).</a:t>
            </a:r>
            <a:endParaRPr lang="ru-RU" sz="1800" dirty="0" smtClean="0">
              <a:solidFill>
                <a:schemeClr val="tx1"/>
              </a:solidFill>
            </a:endParaRP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473523" y="849088"/>
            <a:ext cx="7725069" cy="765111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Определение должностных лиц, ответственных за профилактику коррупционных и иных правонарушений</a:t>
            </a:r>
            <a:endParaRPr lang="ru-RU" sz="2000" b="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1999" y="3143250"/>
            <a:ext cx="9220201" cy="373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0000"/>
              </a:lnSpc>
              <a:buSzPct val="100000"/>
              <a:buFont typeface="Wingdings" panose="05000000000000000000" pitchFamily="2" charset="2"/>
              <a:buChar char="v"/>
            </a:pPr>
            <a:endParaRPr lang="ru-RU" sz="1800" dirty="0" smtClean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709125" y="1763474"/>
            <a:ext cx="8957389" cy="727789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5367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939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4511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083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r>
              <a:rPr lang="ru-RU" sz="1600" b="0" dirty="0" smtClean="0"/>
              <a:t>     </a:t>
            </a:r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marL="342900" indent="-342900" algn="just"/>
            <a:endParaRPr lang="ru-RU" sz="1600" b="0" dirty="0" smtClean="0"/>
          </a:p>
          <a:p>
            <a:endParaRPr lang="ru-RU" sz="1400" b="0" dirty="0" smtClean="0"/>
          </a:p>
          <a:p>
            <a:endParaRPr lang="ru-RU" sz="1400" b="0" dirty="0" smtClean="0"/>
          </a:p>
          <a:p>
            <a:pPr algn="just"/>
            <a:r>
              <a:rPr lang="ru-RU" sz="1400" dirty="0" smtClean="0"/>
              <a:t>     </a:t>
            </a:r>
          </a:p>
          <a:p>
            <a:pPr algn="just"/>
            <a:r>
              <a:rPr lang="ru-RU" sz="1700" b="0" dirty="0" smtClean="0">
                <a:solidFill>
                  <a:srgbClr val="0070C0"/>
                </a:solidFill>
              </a:rPr>
              <a:t>      </a:t>
            </a:r>
            <a:r>
              <a:rPr lang="ru-RU" sz="1800" dirty="0" smtClean="0">
                <a:solidFill>
                  <a:srgbClr val="0070C0"/>
                </a:solidFill>
              </a:rPr>
              <a:t>Функции ответственных лиц </a:t>
            </a:r>
            <a:r>
              <a:rPr lang="ru-RU" sz="1800" b="0" dirty="0" smtClean="0">
                <a:solidFill>
                  <a:schemeClr val="tx1"/>
                </a:solidFill>
              </a:rPr>
              <a:t>перечислены в Указе Губернатора Кировской области от 15.12.2009 № 120:</a:t>
            </a:r>
            <a:endParaRPr lang="ru-RU" sz="1600" b="0" dirty="0" smtClean="0"/>
          </a:p>
          <a:p>
            <a:pPr marL="342900" indent="-342900" algn="just">
              <a:lnSpc>
                <a:spcPct val="100000"/>
              </a:lnSpc>
            </a:pPr>
            <a:endParaRPr lang="ru-RU" sz="1600" dirty="0" smtClean="0"/>
          </a:p>
          <a:p>
            <a:pPr algn="just"/>
            <a:endParaRPr lang="ru-RU" sz="1600" b="0" u="sng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r>
              <a:rPr lang="ru-RU" sz="1600" b="0" dirty="0" smtClean="0"/>
              <a:t>  </a:t>
            </a:r>
            <a:r>
              <a:rPr lang="ru-RU" sz="1600" dirty="0" smtClean="0"/>
              <a:t>  </a:t>
            </a:r>
          </a:p>
          <a:p>
            <a:pPr algn="just"/>
            <a:endParaRPr lang="ru-RU" sz="1600" b="0" dirty="0" smtClean="0"/>
          </a:p>
          <a:p>
            <a:pPr algn="just"/>
            <a:r>
              <a:rPr lang="ru-RU" sz="1600" b="0" dirty="0" smtClean="0"/>
              <a:t>     </a:t>
            </a:r>
            <a:endParaRPr lang="ru-RU" sz="1600" dirty="0" smtClean="0"/>
          </a:p>
          <a:p>
            <a:endParaRPr lang="ru-RU" sz="1600" dirty="0" smtClean="0"/>
          </a:p>
          <a:p>
            <a:pPr algn="just"/>
            <a:r>
              <a:rPr lang="ru-RU" sz="1600" b="0" dirty="0" smtClean="0"/>
              <a:t>     </a:t>
            </a:r>
          </a:p>
          <a:p>
            <a:pPr algn="just"/>
            <a:endParaRPr lang="ru-RU" sz="1600" b="0" dirty="0" smtClean="0"/>
          </a:p>
          <a:p>
            <a:pPr algn="just"/>
            <a:endParaRPr lang="ru-RU" sz="1600" b="0" dirty="0" smtClean="0"/>
          </a:p>
          <a:p>
            <a:pPr algn="just"/>
            <a:endParaRPr lang="ru-RU" sz="1400" b="0" dirty="0" smtClean="0"/>
          </a:p>
          <a:p>
            <a:pPr algn="just"/>
            <a:endParaRPr lang="ru-RU" sz="1400" b="0" dirty="0" smtClean="0"/>
          </a:p>
          <a:p>
            <a:pPr algn="ctr"/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7118" y="3735998"/>
            <a:ext cx="8938728" cy="5207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2. Принятие мер по выявлению и устранению причин и условий, способствующих возникновению конфликта интересов.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46449" y="4386013"/>
            <a:ext cx="8938727" cy="9492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3. Оказание государственным гражданским служащим Кировской области консультативной помощи по вопросам, связанным с применением на практике требований к служебному поведению и общих принципов служебного поведения государственных гражданских служащих Кировской области…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65110" y="5486380"/>
            <a:ext cx="8920066" cy="11727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4. Обеспечение реализации государственными гражданскими служащими Кировской области обязанности уведомлять представителя нанимателя (работодателя), органы прокуратуры Кировской области, иные государственные органы обо всех случаях обращения к ним каких-либо лиц в целях склонения их к совершению коррупционных правонарушений.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18457" y="2639980"/>
            <a:ext cx="8957388" cy="9492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1. Обеспечение соблюдения государственными гражданскими служащими ограничений и запретов, требований о предотвращении или урегулировании конфликта интересов, исполнения ими обязанностей, установленных Федеральным законом от 25.12.2008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№ 273-ФЗ «О противодействии коррупции» и другими федеральными законами.</a:t>
            </a:r>
            <a:r>
              <a:rPr lang="ru-RU" sz="1600" dirty="0" smtClean="0">
                <a:solidFill>
                  <a:schemeClr val="tx1"/>
                </a:solidFill>
                <a:hlinkClick r:id="rId3"/>
              </a:rPr>
              <a:t>   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93102" y="6749169"/>
            <a:ext cx="8910735" cy="3065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и другие</a:t>
            </a:r>
          </a:p>
        </p:txBody>
      </p:sp>
    </p:spTree>
    <p:extLst>
      <p:ext uri="{BB962C8B-B14F-4D97-AF65-F5344CB8AC3E}">
        <p14:creationId xmlns="" xmlns:p14="http://schemas.microsoft.com/office/powerpoint/2010/main" val="13529079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2692492420"/>
              </p:ext>
            </p:extLst>
          </p:nvPr>
        </p:nvGraphicFramePr>
        <p:xfrm>
          <a:off x="746448" y="1035843"/>
          <a:ext cx="8985379" cy="6027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323322" y="577220"/>
            <a:ext cx="6923314" cy="738412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000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Размещение информации на официальном информационном сайте государственного органа</a:t>
            </a:r>
            <a:endParaRPr lang="ru-RU" sz="220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16288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2692492420"/>
              </p:ext>
            </p:extLst>
          </p:nvPr>
        </p:nvGraphicFramePr>
        <p:xfrm>
          <a:off x="830423" y="1978090"/>
          <a:ext cx="8985379" cy="4889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952931" y="614544"/>
            <a:ext cx="3573624" cy="738412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1800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Приказ Минтруда России</a:t>
            </a:r>
            <a:br>
              <a:rPr lang="ru-RU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от 07.10.2013 №</a:t>
            </a:r>
            <a:r>
              <a:rPr lang="en-US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530н</a:t>
            </a:r>
            <a:endParaRPr lang="ru-RU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16288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30212" y="354564"/>
            <a:ext cx="3517641" cy="1222310"/>
          </a:xfrm>
        </p:spPr>
        <p:txBody>
          <a:bodyPr/>
          <a:lstStyle/>
          <a:p>
            <a:pPr algn="ctr"/>
            <a:r>
              <a:rPr lang="ru-RU" sz="2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Приказ Минтруда России</a:t>
            </a:r>
            <a:br>
              <a:rPr lang="ru-RU" sz="2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от 07.10.2013 № 530н</a:t>
            </a:r>
            <a:endParaRPr lang="ru-RU" sz="220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86407" y="1502228"/>
          <a:ext cx="8668139" cy="5672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5791"/>
                <a:gridCol w="4422348"/>
              </a:tblGrid>
              <a:tr h="608833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Подраздел «Нормативные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правовые и иные акты в сфере противодействия коррупции»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Подраздел «Формы документов, связанных с противодействием коррупции, для заполнения»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05831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План по противодействию коррупции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Обращение гражданина, юридического лица по фактам коррупционных правонарушений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00437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Перечень должностей,</a:t>
                      </a:r>
                      <a:r>
                        <a:rPr lang="ru-RU" sz="13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lang="ru-RU" sz="1300" dirty="0" smtClean="0">
                          <a:latin typeface="Calibri" pitchFamily="34" charset="0"/>
                        </a:rPr>
                        <a:t>при замещении которых  служащие обязаны представлять сведения</a:t>
                      </a:r>
                      <a:r>
                        <a:rPr lang="ru-RU" sz="1300" baseline="0" dirty="0" smtClean="0">
                          <a:latin typeface="Calibri" pitchFamily="34" charset="0"/>
                        </a:rPr>
                        <a:t> о доходах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Обращение гражданина, замещавшего должность, включенную в перечень, о даче согласия на замещение должности в коммерческой или некоммерческой организации (на выполнение работы на условиях</a:t>
                      </a:r>
                      <a:r>
                        <a:rPr lang="ru-RU" sz="1300" baseline="0" dirty="0" smtClean="0">
                          <a:latin typeface="Calibri" pitchFamily="34" charset="0"/>
                        </a:rPr>
                        <a:t> договора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21164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Порядок представления сведений о доходах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Уведомление о намерении выполнять иную работу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8211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Порядок уведомления</a:t>
                      </a:r>
                      <a:r>
                        <a:rPr lang="ru-RU" sz="1300" baseline="0" dirty="0" smtClean="0">
                          <a:latin typeface="Calibri" pitchFamily="34" charset="0"/>
                        </a:rPr>
                        <a:t> представителя нанимателя о фактах обращения в целях склонения служащего к совершению коррупционных правонарушений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Уведомление о фактах обращения в целях склонения служащего к совершению коррупционных правонарушений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21164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Порядок сообщения о получении подарка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Уведомление о возникновении конфликта интересов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735569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Перечень должностей, при замещении которых служащим запрещается открывать и иметь счета (вклады</a:t>
                      </a:r>
                      <a:r>
                        <a:rPr lang="ru-RU" sz="1300" baseline="0" dirty="0" smtClean="0">
                          <a:latin typeface="Calibri" pitchFamily="34" charset="0"/>
                        </a:rPr>
                        <a:t>) в банках, хранить наличные денежные средства и ценности в иностранных банках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Заявление о невозможности</a:t>
                      </a:r>
                      <a:r>
                        <a:rPr lang="ru-RU" sz="1300" baseline="0" dirty="0" smtClean="0">
                          <a:latin typeface="Calibri" pitchFamily="34" charset="0"/>
                        </a:rPr>
                        <a:t> по объективным причинам представить сведения о доходах</a:t>
                      </a:r>
                    </a:p>
                    <a:p>
                      <a:endParaRPr lang="ru-RU" sz="1300" baseline="0" dirty="0" smtClean="0">
                        <a:latin typeface="Calibri" pitchFamily="34" charset="0"/>
                      </a:endParaRPr>
                    </a:p>
                    <a:p>
                      <a:r>
                        <a:rPr lang="ru-RU" sz="1300" baseline="0" dirty="0" smtClean="0">
                          <a:latin typeface="Calibri" pitchFamily="34" charset="0"/>
                        </a:rPr>
                        <a:t>Справка о доходах в формате (</a:t>
                      </a:r>
                      <a:r>
                        <a:rPr lang="en-US" sz="1300" baseline="0" dirty="0" smtClean="0">
                          <a:latin typeface="Calibri" pitchFamily="34" charset="0"/>
                        </a:rPr>
                        <a:t>PDF </a:t>
                      </a:r>
                      <a:r>
                        <a:rPr lang="ru-RU" sz="1300" baseline="0" dirty="0" smtClean="0">
                          <a:latin typeface="Calibri" pitchFamily="34" charset="0"/>
                        </a:rPr>
                        <a:t>или </a:t>
                      </a:r>
                      <a:r>
                        <a:rPr lang="en-US" sz="1300" baseline="0" dirty="0" smtClean="0">
                          <a:latin typeface="Calibri" pitchFamily="34" charset="0"/>
                        </a:rPr>
                        <a:t>DOC</a:t>
                      </a:r>
                      <a:r>
                        <a:rPr lang="ru-RU" sz="1300" baseline="0" dirty="0" smtClean="0">
                          <a:latin typeface="Calibri" pitchFamily="34" charset="0"/>
                        </a:rPr>
                        <a:t>)</a:t>
                      </a:r>
                    </a:p>
                  </a:txBody>
                  <a:tcPr/>
                </a:tc>
              </a:tr>
              <a:tr h="405831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Кодекс этики и служебного поведения служащих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Уведомление о получении подарка, уведомление о выкупе подарка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405831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Иные</a:t>
                      </a:r>
                      <a:r>
                        <a:rPr lang="ru-RU" sz="1300" baseline="0" dirty="0" smtClean="0">
                          <a:latin typeface="Calibri" pitchFamily="34" charset="0"/>
                        </a:rPr>
                        <a:t> нормативные акты по вопросам противодействия коррупции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alibri" pitchFamily="34" charset="0"/>
                        </a:rPr>
                        <a:t>Иные формы документов</a:t>
                      </a:r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451637">
                <a:tc>
                  <a:txBody>
                    <a:bodyPr/>
                    <a:lstStyle/>
                    <a:p>
                      <a:endParaRPr lang="ru-RU" sz="13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aseline="0" dirty="0" smtClean="0">
                          <a:latin typeface="Calibri" pitchFamily="34" charset="0"/>
                        </a:rPr>
                        <a:t>Гиперссылка к специальному программному обеспечению «Справки БК»</a:t>
                      </a:r>
                      <a:endParaRPr lang="ru-RU" sz="1300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233830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36901" y="606502"/>
            <a:ext cx="3629608" cy="718458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000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Приказ Минтруда России</a:t>
            </a:r>
            <a:br>
              <a:rPr lang="ru-RU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</a:br>
            <a:r>
              <a:rPr lang="ru-RU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от 07.10.2013 № 530н</a:t>
            </a:r>
            <a:endParaRPr lang="ru-RU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25786" y="1789468"/>
            <a:ext cx="9022702" cy="5021879"/>
          </a:xfrm>
        </p:spPr>
        <p:txBody>
          <a:bodyPr/>
          <a:lstStyle/>
          <a:p>
            <a:pPr algn="just">
              <a:buNone/>
            </a:pPr>
            <a:endParaRPr lang="ru-RU" dirty="0">
              <a:latin typeface="Calibri" pitchFamily="34" charset="0"/>
              <a:cs typeface="Calibri" pitchFamily="34" charset="0"/>
            </a:endParaRPr>
          </a:p>
          <a:p>
            <a:endParaRPr lang="ru-RU" dirty="0">
              <a:latin typeface="Calibri Light" panose="020F0302020204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570949" y="1912784"/>
            <a:ext cx="9106676" cy="989045"/>
            <a:chOff x="0" y="378322"/>
            <a:chExt cx="9106676" cy="1360017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0" y="378322"/>
              <a:ext cx="9106676" cy="136001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66391" y="444713"/>
              <a:ext cx="8973894" cy="12272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Aft>
                  <a:spcPct val="35000"/>
                </a:spcAft>
              </a:pPr>
              <a:r>
                <a:rPr lang="ru-RU" sz="2000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Подраздел</a:t>
              </a:r>
              <a:r>
                <a:rPr lang="ru-RU" sz="2000" kern="1200" baseline="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«Антикоррупционная экспертиза»  содержит гиперссылку на </a:t>
              </a:r>
              <a:r>
                <a:rPr lang="en-US" sz="2000" u="sng" kern="1200" baseline="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www.regulation.gov.ru</a:t>
              </a:r>
              <a:r>
                <a:rPr lang="ru-RU" sz="2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и на подраздел «Проведение антикоррупционной экспертизы» на сайте Правительства Кировской области</a:t>
              </a:r>
              <a:endParaRPr lang="ru-RU" sz="2000" kern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514965" y="3081471"/>
            <a:ext cx="9106676" cy="1229281"/>
            <a:chOff x="0" y="1857381"/>
            <a:chExt cx="9106676" cy="1399335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0" y="1857381"/>
              <a:ext cx="9106676" cy="139933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6"/>
            <p:cNvSpPr/>
            <p:nvPr/>
          </p:nvSpPr>
          <p:spPr>
            <a:xfrm>
              <a:off x="68310" y="1925691"/>
              <a:ext cx="8970056" cy="12627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Aft>
                  <a:spcPct val="35000"/>
                </a:spcAft>
              </a:pPr>
              <a:r>
                <a:rPr lang="ru-RU" sz="2000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Подраздел</a:t>
              </a:r>
              <a:r>
                <a:rPr lang="ru-RU" sz="2000" kern="1200" baseline="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«Методические материалы» содержит гиперссылки на </a:t>
              </a:r>
              <a:r>
                <a:rPr lang="en-AU" sz="2000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https://mintrud.gov.ru/ministry/programms/anticorruption</a:t>
              </a:r>
              <a:r>
                <a:rPr lang="ru-RU" sz="2000" u="sng" kern="1200" baseline="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  <a:r>
                <a:rPr lang="ru-RU" sz="2000" u="none" kern="1200" baseline="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и </a:t>
              </a:r>
              <a:r>
                <a:rPr lang="en-AU" sz="2000" u="sng" kern="1200" baseline="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https://gossluzhba.gov.ru/anticorruption/metod</a:t>
              </a:r>
              <a:endParaRPr lang="ru-RU" sz="2000" u="sng" kern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486974" y="4413389"/>
            <a:ext cx="9106676" cy="1175656"/>
            <a:chOff x="0" y="3506541"/>
            <a:chExt cx="9106676" cy="1525229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0" y="3591949"/>
              <a:ext cx="9106676" cy="143982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0" name="Скругленный прямоугольник 8"/>
            <p:cNvSpPr/>
            <p:nvPr/>
          </p:nvSpPr>
          <p:spPr>
            <a:xfrm>
              <a:off x="70286" y="3506541"/>
              <a:ext cx="8966104" cy="14549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u="none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Подраздел «Обратная связь для сообщений о фактах коррупции» содержит </a:t>
              </a:r>
              <a:r>
                <a:rPr lang="ru-RU" sz="20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гиперссылку, при переходе по которой осуществляется доступ к подразделу «Обращения граждан» (ссылка на Федеральный закон от 02.05.2006 № 59-ФЗ)</a:t>
              </a:r>
              <a:r>
                <a:rPr lang="ru-RU" sz="2000" u="none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</p:txBody>
        </p:sp>
      </p:grpSp>
      <p:sp>
        <p:nvSpPr>
          <p:cNvPr id="26" name="Скругленный прямоугольник 4"/>
          <p:cNvSpPr/>
          <p:nvPr/>
        </p:nvSpPr>
        <p:spPr>
          <a:xfrm>
            <a:off x="515724" y="5629135"/>
            <a:ext cx="9171802" cy="108613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2000" kern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02315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02221" y="699807"/>
            <a:ext cx="3601616" cy="597158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000" dirty="0" smtClean="0">
                <a:solidFill>
                  <a:srgbClr val="0033CC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Приказ Минтруда России</a:t>
            </a:r>
            <a:br>
              <a:rPr lang="ru-RU" sz="2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2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от 07.10.2013 № 530н</a:t>
            </a:r>
            <a:endParaRPr lang="ru-RU" sz="22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Содержимое 4"/>
          <p:cNvGrpSpPr>
            <a:grpSpLocks noGrp="1"/>
          </p:cNvGrpSpPr>
          <p:nvPr/>
        </p:nvGrpSpPr>
        <p:grpSpPr>
          <a:xfrm>
            <a:off x="562786" y="2006083"/>
            <a:ext cx="9023350" cy="1380930"/>
            <a:chOff x="0" y="257611"/>
            <a:chExt cx="9106676" cy="1480728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0" y="378322"/>
              <a:ext cx="9106676" cy="136001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66391" y="257611"/>
              <a:ext cx="8973894" cy="12634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kern="12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Подраздел</a:t>
              </a:r>
              <a:r>
                <a:rPr lang="ru-RU" sz="2000" kern="1200" baseline="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«Комиссия по соблюдению требований у служебному поведению и урегулированию конфликта интересов»  содержит</a:t>
              </a:r>
              <a:r>
                <a:rPr lang="ru-RU" sz="2000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состав комиссии, положение о комиссии, сведения о состоявшихся заседаниях комиссии </a:t>
              </a:r>
              <a:br>
                <a:rPr lang="ru-RU" sz="2000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</a:br>
              <a:r>
                <a:rPr lang="ru-RU" sz="2000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(без указания персональных данных)</a:t>
              </a:r>
              <a:endParaRPr lang="ru-RU" sz="2000" kern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80280" y="3536302"/>
            <a:ext cx="9106676" cy="1502228"/>
            <a:chOff x="9331" y="361427"/>
            <a:chExt cx="9106676" cy="1360017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9331" y="361427"/>
              <a:ext cx="9106676" cy="136001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66391" y="410897"/>
              <a:ext cx="8973894" cy="12610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Подраздел</a:t>
              </a:r>
              <a:r>
                <a:rPr lang="ru-RU" sz="2000" kern="1200" baseline="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«Комиссия</a:t>
              </a:r>
              <a:r>
                <a:rPr lang="ru-RU" sz="2000" kern="12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по противодействию коррупции» содержит состав комиссии, положение о комиссии, план работы комиссии, сведения о состоявшихся заседаниях комиссии (без указания персональных данных)</a:t>
              </a:r>
              <a:endParaRPr lang="ru-RU" sz="2000" kern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13" name="Скругленный прямоугольник 12"/>
          <p:cNvSpPr/>
          <p:nvPr/>
        </p:nvSpPr>
        <p:spPr>
          <a:xfrm>
            <a:off x="608272" y="5234473"/>
            <a:ext cx="9106676" cy="93306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Calibri" pitchFamily="34" charset="0"/>
              </a:rPr>
              <a:t>Подраздел «Результаты работы в сфере противодействия коррупции» содержит отчеты о выполнении Плана мероприятий по противодействию коррупции</a:t>
            </a:r>
            <a:endParaRPr lang="ru-RU" sz="20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57267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C00000"/>
                </a:solidFill>
              </a:rPr>
              <a:t>Оформление информационного стенда государственного органа по вопросам противодействия коррупции</a:t>
            </a: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55576" y="2332654"/>
            <a:ext cx="8042987" cy="15649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      Размещенная на информационном стенде государственного органа </a:t>
            </a:r>
            <a:r>
              <a:rPr lang="ru-RU" sz="2400" b="1" dirty="0" smtClean="0">
                <a:solidFill>
                  <a:schemeClr val="tx1"/>
                </a:solidFill>
              </a:rPr>
              <a:t>информация должна отражать  текущую деятельность</a:t>
            </a:r>
            <a:r>
              <a:rPr lang="ru-RU" sz="2400" dirty="0" smtClean="0">
                <a:solidFill>
                  <a:schemeClr val="tx1"/>
                </a:solidFill>
              </a:rPr>
              <a:t> по профилактике коррупционных и иных правонарушений.    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</a:rPr>
              <a:t>      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82" y="2475832"/>
            <a:ext cx="1184987" cy="121692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951723" y="4366320"/>
            <a:ext cx="8565502" cy="223445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      На стенде целесообразно размещать: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</a:rPr>
              <a:t>      </a:t>
            </a:r>
            <a:r>
              <a:rPr lang="ru-RU" sz="2000" dirty="0" smtClean="0">
                <a:solidFill>
                  <a:srgbClr val="0033CC"/>
                </a:solidFill>
              </a:rPr>
              <a:t>тексты локальных правовых актов</a:t>
            </a:r>
            <a:r>
              <a:rPr lang="ru-RU" sz="2000" dirty="0" smtClean="0">
                <a:solidFill>
                  <a:schemeClr val="tx1"/>
                </a:solidFill>
              </a:rPr>
              <a:t>, принятых по вопросам противодействия коррупции; 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</a:rPr>
              <a:t>      </a:t>
            </a:r>
            <a:r>
              <a:rPr lang="ru-RU" sz="2000" dirty="0" smtClean="0">
                <a:solidFill>
                  <a:srgbClr val="0033CC"/>
                </a:solidFill>
              </a:rPr>
              <a:t>формы заявлений (уведомлений) для заполнения </a:t>
            </a:r>
            <a:r>
              <a:rPr lang="ru-RU" sz="2000" dirty="0" smtClean="0">
                <a:solidFill>
                  <a:schemeClr val="tx1"/>
                </a:solidFill>
              </a:rPr>
              <a:t>государственными гражданскими служащими; 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</a:rPr>
              <a:t>      </a:t>
            </a:r>
            <a:r>
              <a:rPr lang="ru-RU" sz="2000" dirty="0" smtClean="0">
                <a:solidFill>
                  <a:srgbClr val="0033CC"/>
                </a:solidFill>
              </a:rPr>
              <a:t>сообщения о фактах коррупционного поведения </a:t>
            </a:r>
            <a:r>
              <a:rPr lang="ru-RU" sz="2000" dirty="0" smtClean="0">
                <a:solidFill>
                  <a:schemeClr val="tx1"/>
                </a:solidFill>
              </a:rPr>
              <a:t>государственных гражданских служащих; 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</a:rPr>
              <a:t>      </a:t>
            </a:r>
            <a:r>
              <a:rPr lang="ru-RU" sz="2000" dirty="0" smtClean="0">
                <a:solidFill>
                  <a:srgbClr val="0033CC"/>
                </a:solidFill>
              </a:rPr>
              <a:t>выписки из протоколов </a:t>
            </a:r>
            <a:r>
              <a:rPr lang="ru-RU" sz="2000" dirty="0" smtClean="0">
                <a:solidFill>
                  <a:schemeClr val="tx1"/>
                </a:solidFill>
              </a:rPr>
              <a:t>заседаний комиссий.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>
                <a:solidFill>
                  <a:srgbClr val="C00000"/>
                </a:solidFill>
              </a:rPr>
              <a:t>Организация работы по противодействию коррупции </a:t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>в учреждениях (организациях), подведомственных органу исполнительной власти</a:t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200" dirty="0" smtClean="0">
                <a:solidFill>
                  <a:srgbClr val="C00000"/>
                </a:solidFill>
              </a:rPr>
              <a:t/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5" y="2487685"/>
            <a:ext cx="8826759" cy="36266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      Проведение органами исполнительной власти Кировской области </a:t>
            </a:r>
            <a:r>
              <a:rPr lang="ru-RU" sz="2400" b="1" dirty="0" smtClean="0">
                <a:solidFill>
                  <a:schemeClr val="tx1"/>
                </a:solidFill>
              </a:rPr>
              <a:t>не реже 1 раза в 3 года проверок соблюдения </a:t>
            </a:r>
            <a:r>
              <a:rPr lang="ru-RU" sz="2400" dirty="0" smtClean="0">
                <a:solidFill>
                  <a:schemeClr val="tx1"/>
                </a:solidFill>
              </a:rPr>
              <a:t>кировскими областными государственными учреждениями </a:t>
            </a:r>
            <a:r>
              <a:rPr lang="ru-RU" sz="2400" b="1" dirty="0" smtClean="0">
                <a:solidFill>
                  <a:schemeClr val="tx1"/>
                </a:solidFill>
              </a:rPr>
              <a:t>требований статьи 13.3 Федерального закона от 25.12.2008 № 273-ФЗ «О противодействии коррупции».</a:t>
            </a:r>
          </a:p>
          <a:p>
            <a:pPr algn="just"/>
            <a:endParaRPr lang="ru-RU" sz="2400" b="1" dirty="0" smtClean="0">
              <a:solidFill>
                <a:schemeClr val="tx1"/>
              </a:solidFill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      </a:t>
            </a:r>
            <a:r>
              <a:rPr lang="ru-RU" sz="2400" b="1" dirty="0" smtClean="0">
                <a:solidFill>
                  <a:srgbClr val="0033CC"/>
                </a:solidFill>
              </a:rPr>
              <a:t>Примерный план проведения проверки </a:t>
            </a:r>
            <a:r>
              <a:rPr lang="ru-RU" sz="2400" dirty="0" smtClean="0">
                <a:solidFill>
                  <a:schemeClr val="tx1"/>
                </a:solidFill>
              </a:rPr>
              <a:t>организации работы по противодействию коррупции в государственном учреждении направлен управлением письмом от 25.10.2022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№ 49481-11-21-л.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13"/>
          <p:cNvSpPr>
            <a:spLocks noGrp="1"/>
          </p:cNvSpPr>
          <p:nvPr>
            <p:ph type="sldNum" sz="quarter" idx="4294967295"/>
          </p:nvPr>
        </p:nvSpPr>
        <p:spPr>
          <a:xfrm>
            <a:off x="8796546" y="-47543"/>
            <a:ext cx="948059" cy="447981"/>
          </a:xfrm>
          <a:prstGeom prst="rect">
            <a:avLst/>
          </a:prstGeo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27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65563" y="864298"/>
            <a:ext cx="9168569" cy="895614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Замечания, выявленные управлением профилактики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коррупционных и иных правонарушений по результатам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проверок учреждений в 2022 году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1063533" y="1894594"/>
            <a:ext cx="8681072" cy="96990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ru-RU" sz="1500" b="1" dirty="0" smtClean="0">
              <a:solidFill>
                <a:srgbClr val="0070C0"/>
              </a:solidFill>
            </a:endParaRPr>
          </a:p>
          <a:p>
            <a:pPr lvl="0" algn="just"/>
            <a:r>
              <a:rPr lang="ru-RU" sz="1500" b="1" dirty="0" smtClean="0">
                <a:solidFill>
                  <a:srgbClr val="0070C0"/>
                </a:solidFill>
              </a:rPr>
              <a:t>Понятия «конфликт интересов», «личная заинтересованность», закрепленные в Положении об антикоррупционной политике,  не соответствуют понятию, определенному Федеральным законом от 25.12.2008 № 273-ФЗ «О противодействии коррупции»</a:t>
            </a:r>
          </a:p>
          <a:p>
            <a:endParaRPr lang="ru-RU" sz="12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="" xmlns:a16="http://schemas.microsoft.com/office/drawing/2014/main" id="{BAE1F523-08E8-476C-92F6-36E216300465}"/>
              </a:ext>
            </a:extLst>
          </p:cNvPr>
          <p:cNvSpPr/>
          <p:nvPr/>
        </p:nvSpPr>
        <p:spPr>
          <a:xfrm>
            <a:off x="450949" y="2157642"/>
            <a:ext cx="362272" cy="316277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DA9AE9F2-9EA5-4D46-8640-4AF8E0C78B3D}"/>
              </a:ext>
            </a:extLst>
          </p:cNvPr>
          <p:cNvSpPr/>
          <p:nvPr/>
        </p:nvSpPr>
        <p:spPr>
          <a:xfrm>
            <a:off x="1063533" y="3121529"/>
            <a:ext cx="8681072" cy="139448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500" b="1" dirty="0" smtClean="0">
                <a:solidFill>
                  <a:srgbClr val="0070C0"/>
                </a:solidFill>
              </a:rPr>
              <a:t>Положение о комиссии по соблюдению требований к служебному поведению работников учреждения и урегулированию конфликтов интересов не содержит основание для проведения заседания комиссии – направление уведомления работника о возникновении личной заинтересованности при выполнении должностных обязанностей, которая приводит или может привести к конфликту интересов </a:t>
            </a:r>
            <a:endParaRPr lang="ru-RU" sz="15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="" xmlns:a16="http://schemas.microsoft.com/office/drawing/2014/main" id="{149FB1F0-5A01-407C-AE60-6E72A4B906C6}"/>
              </a:ext>
            </a:extLst>
          </p:cNvPr>
          <p:cNvSpPr/>
          <p:nvPr/>
        </p:nvSpPr>
        <p:spPr>
          <a:xfrm>
            <a:off x="450949" y="3511793"/>
            <a:ext cx="362272" cy="316277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2400F1FD-DB89-43BD-9640-21FC7A31A34A}"/>
              </a:ext>
            </a:extLst>
          </p:cNvPr>
          <p:cNvSpPr/>
          <p:nvPr/>
        </p:nvSpPr>
        <p:spPr>
          <a:xfrm>
            <a:off x="1063533" y="4891870"/>
            <a:ext cx="8681072" cy="79047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500" b="1" dirty="0" smtClean="0">
                <a:solidFill>
                  <a:srgbClr val="0070C0"/>
                </a:solidFill>
              </a:rPr>
              <a:t>На информационном антикоррупционном стенде в учреждении документы размещены в недействующей  (неактуальной) редакции</a:t>
            </a:r>
            <a:endParaRPr lang="ru-RU" sz="15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1" name="Стрелка вправо 72">
            <a:extLst>
              <a:ext uri="{FF2B5EF4-FFF2-40B4-BE49-F238E27FC236}">
                <a16:creationId xmlns="" xmlns:a16="http://schemas.microsoft.com/office/drawing/2014/main" id="{1F27F627-3B84-43F6-A0CD-3B45D4F105E2}"/>
              </a:ext>
            </a:extLst>
          </p:cNvPr>
          <p:cNvSpPr/>
          <p:nvPr/>
        </p:nvSpPr>
        <p:spPr>
          <a:xfrm>
            <a:off x="450949" y="5174207"/>
            <a:ext cx="362272" cy="316277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1E0D0F0D-0BA3-49F8-AFF0-46589B6D9E3B}"/>
              </a:ext>
            </a:extLst>
          </p:cNvPr>
          <p:cNvSpPr/>
          <p:nvPr/>
        </p:nvSpPr>
        <p:spPr>
          <a:xfrm>
            <a:off x="1063533" y="5945093"/>
            <a:ext cx="8681072" cy="119282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500" b="1" dirty="0">
                <a:solidFill>
                  <a:srgbClr val="0070C0"/>
                </a:solidFill>
              </a:rPr>
              <a:t>Не </a:t>
            </a:r>
            <a:r>
              <a:rPr lang="ru-RU" sz="1500" b="1" dirty="0" smtClean="0">
                <a:solidFill>
                  <a:srgbClr val="0070C0"/>
                </a:solidFill>
              </a:rPr>
              <a:t> выполняются мероприятия, предусмотренные Антикоррупционной политикой учреждения (например, не размещена информация о телефонах горячей линии для приема сообщений о фактах коррупционных проявлений и др.)</a:t>
            </a:r>
            <a:endParaRPr lang="ru-RU" sz="15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15" name="Стрелка вправо 77">
            <a:extLst>
              <a:ext uri="{FF2B5EF4-FFF2-40B4-BE49-F238E27FC236}">
                <a16:creationId xmlns="" xmlns:a16="http://schemas.microsoft.com/office/drawing/2014/main" id="{692F75AC-5867-4FEC-9EAE-73346E892BEE}"/>
              </a:ext>
            </a:extLst>
          </p:cNvPr>
          <p:cNvSpPr/>
          <p:nvPr/>
        </p:nvSpPr>
        <p:spPr>
          <a:xfrm>
            <a:off x="450949" y="6413379"/>
            <a:ext cx="362272" cy="316277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197848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13"/>
          <p:cNvSpPr>
            <a:spLocks noGrp="1"/>
          </p:cNvSpPr>
          <p:nvPr>
            <p:ph type="sldNum" sz="quarter" idx="4294967295"/>
          </p:nvPr>
        </p:nvSpPr>
        <p:spPr>
          <a:xfrm>
            <a:off x="8796546" y="-47543"/>
            <a:ext cx="948059" cy="447981"/>
          </a:xfrm>
          <a:prstGeom prst="rect">
            <a:avLst/>
          </a:prstGeo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28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65563" y="864298"/>
            <a:ext cx="9168569" cy="895614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Замечания, выявленные управлением профилактики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коррупционных и иных правонарушений по результатам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проверок учреждений в 2022 году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1063533" y="2081213"/>
            <a:ext cx="8681072" cy="113395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b="1" dirty="0" smtClean="0">
              <a:solidFill>
                <a:srgbClr val="0070C0"/>
              </a:solidFill>
            </a:endParaRPr>
          </a:p>
          <a:p>
            <a:pPr lvl="0" algn="just"/>
            <a:r>
              <a:rPr lang="ru-RU" sz="1800" b="1" dirty="0" smtClean="0">
                <a:solidFill>
                  <a:srgbClr val="0070C0"/>
                </a:solidFill>
              </a:rPr>
              <a:t>Не обеспечивается ознакомление под подпись работников учреждения с действующими и вновь принимаемыми нормативными правовыми актами и локальными актами в сфере противодействия коррупции</a:t>
            </a:r>
          </a:p>
          <a:p>
            <a:endParaRPr lang="ru-RU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="" xmlns:a16="http://schemas.microsoft.com/office/drawing/2014/main" id="{BAE1F523-08E8-476C-92F6-36E216300465}"/>
              </a:ext>
            </a:extLst>
          </p:cNvPr>
          <p:cNvSpPr/>
          <p:nvPr/>
        </p:nvSpPr>
        <p:spPr>
          <a:xfrm>
            <a:off x="450949" y="2400260"/>
            <a:ext cx="362272" cy="316277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DA9AE9F2-9EA5-4D46-8640-4AF8E0C78B3D}"/>
              </a:ext>
            </a:extLst>
          </p:cNvPr>
          <p:cNvSpPr/>
          <p:nvPr/>
        </p:nvSpPr>
        <p:spPr>
          <a:xfrm>
            <a:off x="1063533" y="3592286"/>
            <a:ext cx="8681072" cy="30294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В учреждении не оформляются отчеты о реализации плана мероприятий по противодействию коррупции. Документально не подтверждено исполнение плана мероприятий по противодействию коррупции. </a:t>
            </a:r>
            <a:r>
              <a:rPr lang="ru-RU" sz="2000" b="1" smtClean="0">
                <a:solidFill>
                  <a:srgbClr val="0070C0"/>
                </a:solidFill>
              </a:rPr>
              <a:t>Например,</a:t>
            </a:r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мероприятие предусматривает проведение собраний, совещаний на предмет профилактики коррупционных правонарушений. Вместе с тем такие мероприятия в учреждении не проводились; </a:t>
            </a:r>
          </a:p>
          <a:p>
            <a:pPr algn="just"/>
            <a:r>
              <a:rPr lang="ru-RU" sz="2000" b="1" dirty="0" smtClean="0">
                <a:solidFill>
                  <a:srgbClr val="0070C0"/>
                </a:solidFill>
              </a:rPr>
              <a:t>не проводились заседания комиссии по вопросам противодействия коррупции, которые должны проводиться по мере необходимости, но не реже одного раза в год. </a:t>
            </a:r>
          </a:p>
          <a:p>
            <a:pPr algn="just"/>
            <a:endParaRPr lang="ru-RU" sz="2000" b="1" dirty="0" smtClean="0">
              <a:solidFill>
                <a:srgbClr val="0070C0"/>
              </a:solidFill>
            </a:endParaRPr>
          </a:p>
          <a:p>
            <a:pPr algn="just"/>
            <a:endParaRPr lang="ru-RU" sz="20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="" xmlns:a16="http://schemas.microsoft.com/office/drawing/2014/main" id="{149FB1F0-5A01-407C-AE60-6E72A4B906C6}"/>
              </a:ext>
            </a:extLst>
          </p:cNvPr>
          <p:cNvSpPr/>
          <p:nvPr/>
        </p:nvSpPr>
        <p:spPr>
          <a:xfrm>
            <a:off x="450949" y="4715677"/>
            <a:ext cx="362272" cy="316277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197848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171" y="2984487"/>
            <a:ext cx="6960637" cy="794398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Спасибо за внимание!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40599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1036408"/>
            <a:ext cx="7399175" cy="624454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1900" dirty="0" smtClean="0">
                <a:solidFill>
                  <a:srgbClr val="C00000"/>
                </a:solidFill>
              </a:rPr>
              <a:t/>
            </a:r>
            <a:br>
              <a:rPr lang="ru-RU" sz="1900" dirty="0" smtClean="0">
                <a:solidFill>
                  <a:srgbClr val="C00000"/>
                </a:solidFill>
              </a:rPr>
            </a:br>
            <a:r>
              <a:rPr lang="ru-RU" sz="1900" dirty="0" smtClean="0">
                <a:solidFill>
                  <a:srgbClr val="C00000"/>
                </a:solidFill>
              </a:rPr>
              <a:t>Принятие государственными органами локальных правовых актов по вопросам противодействия коррупции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</a:br>
            <a:endParaRPr lang="ru-RU" sz="14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6170" y="1540299"/>
            <a:ext cx="8962931" cy="4429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800" dirty="0" smtClean="0">
              <a:solidFill>
                <a:srgbClr val="0070C0"/>
              </a:solidFill>
            </a:endParaRPr>
          </a:p>
          <a:p>
            <a:pPr algn="just"/>
            <a:r>
              <a:rPr lang="ru-RU" sz="1800" dirty="0" smtClean="0">
                <a:solidFill>
                  <a:srgbClr val="0070C0"/>
                </a:solidFill>
              </a:rPr>
              <a:t>      </a:t>
            </a:r>
            <a:r>
              <a:rPr lang="ru-RU" sz="1800" dirty="0" smtClean="0">
                <a:solidFill>
                  <a:schemeClr val="tx1"/>
                </a:solidFill>
              </a:rPr>
              <a:t>В </a:t>
            </a:r>
            <a:r>
              <a:rPr lang="ru-RU" sz="1800" b="1" dirty="0" smtClean="0">
                <a:solidFill>
                  <a:srgbClr val="0070C0"/>
                </a:solidFill>
              </a:rPr>
              <a:t>Положение о представлении гражданами, претендующими на замещение должностей государственной гражданской службы, и государственными гражданскими служащими сведений о доходах, расходах, об имуществе и обязательствах имущественного характера, утвержденное приказом государственного органа</a:t>
            </a:r>
            <a:r>
              <a:rPr lang="ru-RU" sz="1800" dirty="0" smtClean="0">
                <a:solidFill>
                  <a:srgbClr val="0070C0"/>
                </a:solidFill>
              </a:rPr>
              <a:t>, </a:t>
            </a:r>
            <a:r>
              <a:rPr lang="ru-RU" sz="1800" dirty="0" smtClean="0">
                <a:solidFill>
                  <a:schemeClr val="tx1"/>
                </a:solidFill>
              </a:rPr>
              <a:t>не внесены изменения в соответствии с </a:t>
            </a:r>
            <a:r>
              <a:rPr lang="ru-RU" sz="1800" b="1" dirty="0" smtClean="0">
                <a:solidFill>
                  <a:schemeClr val="tx1"/>
                </a:solidFill>
              </a:rPr>
              <a:t>Указом Президента Российской Федерации от 10.12.2020 </a:t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№ 778</a:t>
            </a:r>
            <a:r>
              <a:rPr lang="ru-RU" sz="1800" dirty="0" smtClean="0">
                <a:solidFill>
                  <a:schemeClr val="tx1"/>
                </a:solidFill>
              </a:rPr>
              <a:t> «О мерах по реализации отдельных положений Федерального закона 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«О цифровых финансовых активах, цифровой валюте и о внесении изменений в отдельные законодательные акты Российской Федерации».</a:t>
            </a:r>
          </a:p>
          <a:p>
            <a:pPr algn="ctr"/>
            <a:endParaRPr lang="ru-RU" sz="1800" dirty="0" smtClean="0">
              <a:solidFill>
                <a:schemeClr val="tx1"/>
              </a:solidFill>
            </a:endParaRPr>
          </a:p>
          <a:p>
            <a:pPr algn="ctr"/>
            <a:r>
              <a:rPr lang="ru-RU" sz="1800" b="1" dirty="0" smtClean="0">
                <a:solidFill>
                  <a:srgbClr val="FF0000"/>
                </a:solidFill>
              </a:rPr>
              <a:t>Правильная формулировка:</a:t>
            </a:r>
          </a:p>
          <a:p>
            <a:pPr algn="ctr"/>
            <a:endParaRPr lang="ru-RU" sz="1800" b="1" dirty="0" smtClean="0">
              <a:solidFill>
                <a:srgbClr val="FF0000"/>
              </a:solidFill>
            </a:endParaRPr>
          </a:p>
          <a:p>
            <a:pPr algn="ctr"/>
            <a:endParaRPr lang="ru-RU" sz="1800" dirty="0" smtClean="0">
              <a:solidFill>
                <a:schemeClr val="tx1"/>
              </a:solidFill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endParaRPr lang="ru-RU" sz="1800" dirty="0" smtClean="0">
              <a:solidFill>
                <a:schemeClr val="tx1"/>
              </a:solidFill>
            </a:endParaRPr>
          </a:p>
          <a:p>
            <a:pPr algn="just"/>
            <a:endParaRPr lang="ru-RU" sz="1800" dirty="0" smtClean="0">
              <a:solidFill>
                <a:schemeClr val="tx1"/>
              </a:solidFill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3102" y="4551645"/>
            <a:ext cx="8808098" cy="22345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«Государственный гражданский служащий представляет: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…сведения о своих расходах, а также о расходах своих супруги (супруга) и несовершеннолетних детей по каждой сделке по приобретению земельного участка, другого объекта недвижимости, транспортного средства, ценных бумаг (долей участия, паев в уставных (складочных) капиталах организаций), </a:t>
            </a:r>
            <a:r>
              <a:rPr lang="ru-RU" sz="1600" b="1" dirty="0" smtClean="0">
                <a:solidFill>
                  <a:schemeClr val="tx1"/>
                </a:solidFill>
              </a:rPr>
              <a:t>цифровых финансовых активов, цифровой валюты</a:t>
            </a:r>
            <a:r>
              <a:rPr lang="ru-RU" sz="1600" dirty="0" smtClean="0">
                <a:solidFill>
                  <a:schemeClr val="tx1"/>
                </a:solidFill>
              </a:rPr>
              <a:t>, совершенной им, его супругой (супругом) и (или) несовершеннолетними детьми в течение календарного года, предшествующего году представления сведений, если общая сумма таких сделок превышает общий доход данного лица и его супруги (супруга) за три последних года, предшествующих отчетному периоду, и об источниках получения средств, за счет которых совершены эти сделки».</a:t>
            </a:r>
            <a:endParaRPr lang="ru-RU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1036408"/>
            <a:ext cx="7399175" cy="624454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1800" dirty="0" smtClean="0">
                <a:solidFill>
                  <a:srgbClr val="C00000"/>
                </a:solidFill>
              </a:rPr>
              <a:t/>
            </a:r>
            <a:br>
              <a:rPr lang="ru-RU" sz="1800" dirty="0" smtClean="0">
                <a:solidFill>
                  <a:srgbClr val="C00000"/>
                </a:solidFill>
              </a:rPr>
            </a:br>
            <a:r>
              <a:rPr lang="ru-RU" sz="1900" dirty="0" smtClean="0">
                <a:solidFill>
                  <a:srgbClr val="C00000"/>
                </a:solidFill>
              </a:rPr>
              <a:t>Принятие государственными органами локальных правовых актов по вопросам противодействия коррупции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</a:br>
            <a:endParaRPr lang="ru-RU" sz="14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6170" y="1988185"/>
            <a:ext cx="8962931" cy="1377685"/>
          </a:xfrm>
          <a:prstGeom prst="rect">
            <a:avLst/>
          </a:prstGeom>
          <a:solidFill>
            <a:srgbClr val="E7EEFD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В нарушение </a:t>
            </a:r>
            <a:r>
              <a:rPr lang="ru-RU" sz="1600" b="1" dirty="0" smtClean="0">
                <a:solidFill>
                  <a:schemeClr val="tx1"/>
                </a:solidFill>
              </a:rPr>
              <a:t>Указа Президента Российской Федерации от 18.05.2009 № 559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«О представлении гражданами, претендующими на замещение должностей федеральной государственной службы, и федеральными государственными служащими сведений о доходах, об имуществе и обязательствах имущественного характера» </a:t>
            </a:r>
            <a:r>
              <a:rPr lang="ru-RU" sz="1600" b="1" dirty="0" smtClean="0">
                <a:solidFill>
                  <a:srgbClr val="0070C0"/>
                </a:solidFill>
              </a:rPr>
              <a:t>Положением о представлении сведений о доходах, утвержденным приказом государственного органа</a:t>
            </a:r>
            <a:r>
              <a:rPr lang="ru-RU" sz="1600" dirty="0" smtClean="0">
                <a:solidFill>
                  <a:srgbClr val="0070C0"/>
                </a:solidFill>
              </a:rPr>
              <a:t>,</a:t>
            </a:r>
            <a:r>
              <a:rPr lang="ru-RU" sz="1600" dirty="0" smtClean="0">
                <a:solidFill>
                  <a:schemeClr val="tx1"/>
                </a:solidFill>
              </a:rPr>
              <a:t> предусмотрено следующее: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8458" y="3652207"/>
            <a:ext cx="8957387" cy="13776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1) сведения о доходах представляются гражданином по утвержденной Губернатором Кировской области форме справки (вместо формы справки, заполненной с использованием специального программного обеспечения «Справки БК», размещенного на официальном сайте Президента Российской Федерации, ссылка на который также размещается на официальном сайте федеральной государственной информационной системы в области государственной службы в информационно-телекоммуникационной сети «Интернет»);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37119" y="5359780"/>
            <a:ext cx="8976048" cy="5207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2) не определено структурное подразделение государственного органа, в которое представляются сведения о доходах;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37118" y="6218232"/>
            <a:ext cx="8976049" cy="5475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</a:t>
            </a:r>
            <a:r>
              <a:rPr lang="ru-RU" sz="1600" dirty="0" smtClean="0">
                <a:solidFill>
                  <a:schemeClr val="tx1"/>
                </a:solidFill>
              </a:rPr>
              <a:t>3) отсутствует положение о том, что сведения о доходах также могут храниться в электронном виде. 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1036408"/>
            <a:ext cx="7399175" cy="624454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1800" dirty="0" smtClean="0">
                <a:solidFill>
                  <a:srgbClr val="C00000"/>
                </a:solidFill>
              </a:rPr>
              <a:t/>
            </a:r>
            <a:br>
              <a:rPr lang="ru-RU" sz="1800" dirty="0" smtClean="0">
                <a:solidFill>
                  <a:srgbClr val="C00000"/>
                </a:solidFill>
              </a:rPr>
            </a:br>
            <a:r>
              <a:rPr lang="ru-RU" sz="1900" dirty="0" smtClean="0">
                <a:solidFill>
                  <a:srgbClr val="C00000"/>
                </a:solidFill>
              </a:rPr>
              <a:t>Принятие государственными органами локальных правовых актов по вопросам противодействия коррупции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</a:br>
            <a:endParaRPr lang="ru-RU" sz="14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6170" y="1913537"/>
            <a:ext cx="8962931" cy="202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b="1" dirty="0" smtClean="0">
                <a:solidFill>
                  <a:srgbClr val="0070C0"/>
                </a:solidFill>
              </a:rPr>
              <a:t>      Положение о сообщении государственными гражданскими служащими о получении подарка в связи с протокольными мероприятиями, служебными командировками и другими официальными мероприятиями, участие в которых связано с исполнением ими служебных обязанностей, сдаче и оценке подарка, реализации (выкупе) и зачислении средств, вырученных от его реализации</a:t>
            </a:r>
            <a:r>
              <a:rPr lang="ru-RU" sz="1800" b="1" dirty="0" smtClean="0">
                <a:solidFill>
                  <a:schemeClr val="tx1"/>
                </a:solidFill>
              </a:rPr>
              <a:t>, </a:t>
            </a:r>
            <a:r>
              <a:rPr lang="ru-RU" sz="1800" b="1" dirty="0" smtClean="0">
                <a:solidFill>
                  <a:srgbClr val="0070C0"/>
                </a:solidFill>
              </a:rPr>
              <a:t>утвержденное приказом государственного органа</a:t>
            </a:r>
            <a:r>
              <a:rPr lang="ru-RU" sz="1800" dirty="0" smtClean="0">
                <a:solidFill>
                  <a:srgbClr val="0070C0"/>
                </a:solidFill>
              </a:rPr>
              <a:t>,</a:t>
            </a:r>
            <a:r>
              <a:rPr lang="ru-RU" sz="1800" dirty="0" smtClean="0">
                <a:solidFill>
                  <a:schemeClr val="tx1"/>
                </a:solidFill>
              </a:rPr>
              <a:t> не соответствует Типовому положению о сообщении подарка, утвержденному </a:t>
            </a:r>
            <a:r>
              <a:rPr lang="ru-RU" sz="1800" b="1" dirty="0" smtClean="0">
                <a:solidFill>
                  <a:schemeClr val="tx1"/>
                </a:solidFill>
              </a:rPr>
              <a:t>постановлением Правительства Российской Федерации от 09.01.2014 № 10</a:t>
            </a:r>
            <a:r>
              <a:rPr lang="ru-RU" sz="1800" dirty="0" smtClean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46451" y="4161460"/>
            <a:ext cx="8948056" cy="15381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1) понятия «подарок, полученный в связи с протокольными мероприятиями, служебными командировками и другими официальными мероприятиями» и «получение подарка в связи с протокольными мероприятиями, служебными командировками и другими официальными мероприятиями, участие в которых связано с исполнением служебных (должностных) обязанностей» не соответствуют понятиям, определенным в пункте 2 Типового положения;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55780" y="5876089"/>
            <a:ext cx="8976048" cy="8152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2) формулировка «Подарок, полученный гражданским служащим, независимо от его стоимости, подлежит передаче на хранение…» противоречит пункту 8 Типового положения.     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1036408"/>
            <a:ext cx="7399175" cy="624454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1800" dirty="0" smtClean="0">
                <a:solidFill>
                  <a:srgbClr val="C00000"/>
                </a:solidFill>
              </a:rPr>
              <a:t/>
            </a:r>
            <a:br>
              <a:rPr lang="ru-RU" sz="1800" dirty="0" smtClean="0">
                <a:solidFill>
                  <a:srgbClr val="C00000"/>
                </a:solidFill>
              </a:rPr>
            </a:br>
            <a:r>
              <a:rPr lang="ru-RU" sz="1900" dirty="0" smtClean="0">
                <a:solidFill>
                  <a:srgbClr val="C00000"/>
                </a:solidFill>
              </a:rPr>
              <a:t>Принятие государственными органами локальных правовых актов по вопросам противодействия коррупции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</a:br>
            <a:endParaRPr lang="ru-RU" sz="14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8457" y="1708255"/>
            <a:ext cx="8950644" cy="13776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70C0"/>
                </a:solidFill>
              </a:rPr>
              <a:t>      Положение о комиссии по соблюдению требований к служебному поведению государственных гражданских служащих и урегулированию конфликтов интересов, утвержденное приказом государственного органа</a:t>
            </a:r>
            <a:r>
              <a:rPr lang="ru-RU" sz="1600" dirty="0" smtClean="0">
                <a:solidFill>
                  <a:srgbClr val="0070C0"/>
                </a:solidFill>
              </a:rPr>
              <a:t>, </a:t>
            </a:r>
            <a:r>
              <a:rPr lang="ru-RU" sz="1600" dirty="0" smtClean="0">
                <a:solidFill>
                  <a:schemeClr val="tx1"/>
                </a:solidFill>
              </a:rPr>
              <a:t>не соответствует </a:t>
            </a:r>
            <a:r>
              <a:rPr lang="ru-RU" sz="1600" b="1" dirty="0" smtClean="0">
                <a:solidFill>
                  <a:schemeClr val="tx1"/>
                </a:solidFill>
              </a:rPr>
              <a:t>Указу Президента Российской Федерации от 01.07.2010 № 821 </a:t>
            </a:r>
            <a:r>
              <a:rPr lang="ru-RU" sz="1600" dirty="0" smtClean="0">
                <a:solidFill>
                  <a:schemeClr val="tx1"/>
                </a:solidFill>
              </a:rPr>
              <a:t>«О комиссиях по соблюдению требований к служебному поведению федеральных государственных служащих и урегулированию конфликта интересов»: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8457" y="3213650"/>
            <a:ext cx="8994710" cy="7350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1) не предусмотрено включение в состав комиссии члена комиссии – представителя управления профилактики коррупционных и иных правонарушений администрации Губернатора и Правительства Кировской области;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46450" y="4072102"/>
            <a:ext cx="8985379" cy="5207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2) в состав комиссии включен представитель образовательного учреждения высшего образования, деятельность которого не связана с государственной службой;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18458" y="4771924"/>
            <a:ext cx="8994709" cy="7350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3) не предусмотрен порядок согласования в качестве членов комиссии представителей общественного совета, общественной организации ветеранов, профсоюзной организации, образованных при государственном органе;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05754" y="5698827"/>
            <a:ext cx="8976049" cy="7350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4) рассмотрение обращения и подготовка мотивированного заключения осуществляются комиссией по конфликту интересов вместо подразделения кадровой службы. 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1036408"/>
            <a:ext cx="7399175" cy="624454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1800" dirty="0" smtClean="0">
                <a:solidFill>
                  <a:srgbClr val="C00000"/>
                </a:solidFill>
              </a:rPr>
              <a:t/>
            </a:r>
            <a:br>
              <a:rPr lang="ru-RU" sz="1800" dirty="0" smtClean="0">
                <a:solidFill>
                  <a:srgbClr val="C00000"/>
                </a:solidFill>
              </a:rPr>
            </a:br>
            <a:r>
              <a:rPr lang="ru-RU" sz="1900" dirty="0" smtClean="0">
                <a:solidFill>
                  <a:srgbClr val="C00000"/>
                </a:solidFill>
              </a:rPr>
              <a:t>Принятие государственными органами локальных правовых актов по вопросам противодействия коррупции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</a:br>
            <a:endParaRPr lang="ru-RU" sz="1400" b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6170" y="1922868"/>
            <a:ext cx="8962931" cy="15919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Утвержденными в государственном органе </a:t>
            </a:r>
            <a:r>
              <a:rPr lang="ru-RU" sz="1600" b="1" dirty="0" smtClean="0">
                <a:solidFill>
                  <a:srgbClr val="0070C0"/>
                </a:solidFill>
              </a:rPr>
              <a:t>Порядком уведомления об иной оплачиваемой работе и Порядком получения государственными гражданскими служащими разрешения представителя нанимателя на участие на безвозмездной основе в управлении некоммерческими организациями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предусматривается обязательное рассмотрение на заседании комиссии по конфликту интересов уведомлений об иной оплачиваемой работе и ходатайств об участии на безвозмездной основе в управлении некоммерческими организациями.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7119" y="3844209"/>
            <a:ext cx="8957388" cy="164545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Такое требование в Указе Президента Российской Федерации от 01.07.2010 № 821 отсутствует!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(документы </a:t>
            </a:r>
            <a:r>
              <a:rPr lang="ru-RU" sz="1600" u="sng" dirty="0" smtClean="0">
                <a:solidFill>
                  <a:schemeClr val="tx1"/>
                </a:solidFill>
              </a:rPr>
              <a:t>могут быть</a:t>
            </a:r>
            <a:r>
              <a:rPr lang="ru-RU" sz="1600" dirty="0" smtClean="0">
                <a:solidFill>
                  <a:schemeClr val="tx1"/>
                </a:solidFill>
              </a:rPr>
              <a:t> направлены на рассмотрение в комиссию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в случае, если кадровая служба при подготовке заключения пришла к выводу о наличии у государственного гражданского служащего личной заинтересованности и возможности возникновения конфликта интересов)</a:t>
            </a:r>
          </a:p>
          <a:p>
            <a:pPr algn="just"/>
            <a:endParaRPr lang="ru-RU" sz="1200" dirty="0" smtClean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4442" y="5542387"/>
            <a:ext cx="8948056" cy="8152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      В локальных правовых актах </a:t>
            </a:r>
            <a:r>
              <a:rPr lang="ru-RU" sz="1800" b="1" dirty="0" smtClean="0">
                <a:solidFill>
                  <a:schemeClr val="tx1"/>
                </a:solidFill>
              </a:rPr>
              <a:t>содержатся отсылочные нормы </a:t>
            </a:r>
            <a:r>
              <a:rPr lang="ru-RU" sz="1800" dirty="0" smtClean="0">
                <a:solidFill>
                  <a:schemeClr val="tx1"/>
                </a:solidFill>
              </a:rPr>
              <a:t>к правовым актам, которые </a:t>
            </a:r>
            <a:r>
              <a:rPr lang="ru-RU" sz="1800" b="1" dirty="0" smtClean="0">
                <a:solidFill>
                  <a:schemeClr val="tx1"/>
                </a:solidFill>
              </a:rPr>
              <a:t>признаны утратившими силу</a:t>
            </a:r>
            <a:r>
              <a:rPr lang="ru-RU" sz="1800" dirty="0" smtClean="0">
                <a:solidFill>
                  <a:schemeClr val="tx1"/>
                </a:solidFill>
              </a:rPr>
              <a:t>, а также </a:t>
            </a:r>
            <a:r>
              <a:rPr lang="ru-RU" sz="1800" b="1" dirty="0" smtClean="0">
                <a:solidFill>
                  <a:schemeClr val="tx1"/>
                </a:solidFill>
              </a:rPr>
              <a:t>неактуальная информация </a:t>
            </a:r>
            <a:r>
              <a:rPr lang="ru-RU" sz="1800" dirty="0" smtClean="0">
                <a:solidFill>
                  <a:schemeClr val="tx1"/>
                </a:solidFill>
              </a:rPr>
              <a:t>об ответственных исполнителях и структурных подразделениях.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1004244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Ознакомление с нормативными правовыми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и иными актами в сфере противодействия коррупции </a:t>
            </a:r>
            <a:endParaRPr lang="ru-RU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49852" y="2674305"/>
            <a:ext cx="8272646" cy="3711785"/>
          </a:xfrm>
          <a:prstGeom prst="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buSzPct val="100000"/>
            </a:pPr>
            <a:r>
              <a:rPr lang="ru-RU" sz="2000" dirty="0" smtClean="0">
                <a:solidFill>
                  <a:schemeClr val="tx1"/>
                </a:solidFill>
              </a:rPr>
              <a:t>Обеспечить </a:t>
            </a:r>
            <a:r>
              <a:rPr lang="ru-RU" sz="2000" b="1" dirty="0" smtClean="0">
                <a:solidFill>
                  <a:schemeClr val="tx1"/>
                </a:solidFill>
              </a:rPr>
              <a:t>ознакомление государственных гражданских служащих </a:t>
            </a:r>
            <a:r>
              <a:rPr lang="ru-RU" sz="2000" dirty="0" smtClean="0">
                <a:solidFill>
                  <a:schemeClr val="tx1"/>
                </a:solidFill>
              </a:rPr>
              <a:t>с действующими и вновь принимаемыми нормативными правовыми актами Российской Федерации, Кировской области, локальными правовыми актами в сфере противодействия коррупции. </a:t>
            </a:r>
          </a:p>
          <a:p>
            <a:pPr algn="just">
              <a:lnSpc>
                <a:spcPct val="120000"/>
              </a:lnSpc>
              <a:buSzPct val="100000"/>
            </a:pPr>
            <a:endParaRPr lang="ru-RU" sz="2000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buSzPct val="100000"/>
            </a:pPr>
            <a:r>
              <a:rPr lang="ru-RU" sz="2000" dirty="0" smtClean="0">
                <a:solidFill>
                  <a:schemeClr val="tx1"/>
                </a:solidFill>
              </a:rPr>
              <a:t>В случае внесения изменений в принятые локальные правовые акты служащие также должны быть ознакомлены с ними под подпись.</a:t>
            </a:r>
          </a:p>
          <a:p>
            <a:pPr algn="just">
              <a:lnSpc>
                <a:spcPct val="120000"/>
              </a:lnSpc>
              <a:buSzPct val="100000"/>
            </a:pP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82" y="3632876"/>
            <a:ext cx="1184987" cy="121692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06919" y="854948"/>
            <a:ext cx="7399175" cy="1163665"/>
          </a:xfr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rgbClr val="C00000"/>
                </a:solidFill>
              </a:rPr>
              <a:t>Утверждение плана мероприятий по противодействию коррупции государственного органа Кировской области</a:t>
            </a:r>
            <a:br>
              <a:rPr lang="ru-RU" sz="2200" dirty="0" smtClean="0">
                <a:solidFill>
                  <a:srgbClr val="C00000"/>
                </a:solidFill>
              </a:rPr>
            </a:br>
            <a:endParaRPr lang="ru-RU" sz="2200" b="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9756" y="2235748"/>
            <a:ext cx="8752114" cy="94923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Проверкой установлено, что в план мероприятий по противодействию коррупции государственного органа </a:t>
            </a:r>
            <a:r>
              <a:rPr lang="ru-RU" sz="1600" b="1" dirty="0" smtClean="0">
                <a:solidFill>
                  <a:schemeClr val="tx1"/>
                </a:solidFill>
              </a:rPr>
              <a:t>не были включены следующие мероприятия, предусмотренные Перечнем мероприятий по реализации Программы по противодействию коррупции в Кировской области на 2021 – 2024 годы:</a:t>
            </a:r>
            <a:r>
              <a:rPr lang="ru-RU" sz="1600" dirty="0" smtClean="0">
                <a:solidFill>
                  <a:schemeClr val="tx1"/>
                </a:solidFill>
              </a:rPr>
              <a:t>     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9087" y="3415005"/>
            <a:ext cx="8761444" cy="9492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организация приема сведений о доходах, представленных государственными гражданскими и муниципальными служащими Кировской области, руководителями кировских областных государственных и муниципальных учреждений (пункт 2.7 Перечня мероприятий по реализации Программы);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30425" y="4571602"/>
            <a:ext cx="8808097" cy="11634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       проведение анализа сведений о доходах, расходах, об имуществе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и обязательствах имущественного характера, представленных лицами, замещающими должности государственной гражданской службы Кировской области, должности руководителей кировских областных государственных учреждений (пункт 2.9 Перечня мероприятий по реализации Программы);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30424" y="5887582"/>
            <a:ext cx="8808098" cy="9492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      проведение с соблюдением требований законодательства о противодействии коррупции проверок достоверности и полноты представляемых лицами, замещающими должности государственной гражданской Кировской области, сведений о доходах (пункт 2.10 Перечня мероприятий по реализации Программы)</a:t>
            </a:r>
            <a:r>
              <a:rPr lang="ru-RU" sz="1600" dirty="0" smtClean="0">
                <a:solidFill>
                  <a:schemeClr val="tx1"/>
                </a:solidFill>
              </a:rPr>
              <a:t> и др.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27277</TotalTime>
  <Words>2829</Words>
  <Application>Microsoft Office PowerPoint</Application>
  <PresentationFormat>Произвольный</PresentationFormat>
  <Paragraphs>237</Paragraphs>
  <Slides>29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Оформление по умолчанию</vt:lpstr>
      <vt:lpstr>      </vt:lpstr>
      <vt:lpstr>Определение должностных лиц, ответственных за профилактику коррупционных и иных правонарушений</vt:lpstr>
      <vt:lpstr> Принятие государственными органами локальных правовых актов по вопросам противодействия коррупции  </vt:lpstr>
      <vt:lpstr> Принятие государственными органами локальных правовых актов по вопросам противодействия коррупции  </vt:lpstr>
      <vt:lpstr> Принятие государственными органами локальных правовых актов по вопросам противодействия коррупции  </vt:lpstr>
      <vt:lpstr> Принятие государственными органами локальных правовых актов по вопросам противодействия коррупции  </vt:lpstr>
      <vt:lpstr> Принятие государственными органами локальных правовых актов по вопросам противодействия коррупции  </vt:lpstr>
      <vt:lpstr>Ознакомление с нормативными правовыми  и иными актами в сфере противодействия коррупции </vt:lpstr>
      <vt:lpstr> Утверждение плана мероприятий по противодействию коррупции государственного органа Кировской области </vt:lpstr>
      <vt:lpstr> Утверждение плана мероприятий по противодействию коррупции государственного органа Кировской области </vt:lpstr>
      <vt:lpstr> Утверждение плана мероприятий по противодействию коррупции государственного органа Кировской области </vt:lpstr>
      <vt:lpstr> Исполнение плана мероприятий по противодействию коррупции государственного органа Кировской области </vt:lpstr>
      <vt:lpstr> Формирование Перечня должностей государственной гражданской службы, при замещении которых государственные гражданские служащие обязаны представлять сведения о доходах  </vt:lpstr>
      <vt:lpstr> Формирование Перечня должностей государственной гражданской службы, при замещении которых государственные гражданские служащие обязаны представлять сведения о доходах  </vt:lpstr>
      <vt:lpstr> Деятельность комиссии по противодействию коррупции при государственном органе Кировской области  </vt:lpstr>
      <vt:lpstr>  Замечания, выявленные при проверке порядка уведомления государственным гражданским служащим о намерении выполнять иную оплачиваемую работу  </vt:lpstr>
      <vt:lpstr>  Представление отчетности, отражающей текущую деятельность по профилактике коррупционных и иных правонарушений  </vt:lpstr>
      <vt:lpstr>  Проведение антикоррупционной экспертизы нормативных правовых актов и их проектов   </vt:lpstr>
      <vt:lpstr>  Проведение антикоррупционной экспертизы нормативных правовых актов и их проектов   </vt:lpstr>
      <vt:lpstr> Размещение информации на официальном информационном сайте государственного органа</vt:lpstr>
      <vt:lpstr> Приказ Минтруда России от 07.10.2013 № 530н</vt:lpstr>
      <vt:lpstr>Приказ Минтруда России от 07.10.2013 № 530н</vt:lpstr>
      <vt:lpstr> Приказ Минтруда России от 07.10.2013 № 530н</vt:lpstr>
      <vt:lpstr> Приказ Минтруда России от 07.10.2013 № 530н</vt:lpstr>
      <vt:lpstr> Оформление информационного стенда государственного органа по вопросам противодействия коррупции </vt:lpstr>
      <vt:lpstr>  Организация работы по противодействию коррупции  в учреждениях (организациях), подведомственных органу исполнительной власти  </vt:lpstr>
      <vt:lpstr>Слайд 27</vt:lpstr>
      <vt:lpstr>Слайд 28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Малый бизнес  Кировской области: приглашение к сотрудничеству  Шаров Сергей Иванович  начальник управления  развития народных промыслов и ремесел  23 марта 2006 г. г. Киров</dc:title>
  <dc:creator>Евгения Э. Пшеничникова</dc:creator>
  <cp:lastModifiedBy>kopysova_in</cp:lastModifiedBy>
  <cp:revision>1423</cp:revision>
  <cp:lastPrinted>2020-01-22T12:13:28Z</cp:lastPrinted>
  <dcterms:modified xsi:type="dcterms:W3CDTF">2023-04-25T08:39:36Z</dcterms:modified>
</cp:coreProperties>
</file>