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608" r:id="rId2"/>
    <p:sldId id="730" r:id="rId3"/>
    <p:sldId id="732" r:id="rId4"/>
    <p:sldId id="733" r:id="rId5"/>
    <p:sldId id="758" r:id="rId6"/>
    <p:sldId id="735" r:id="rId7"/>
    <p:sldId id="736" r:id="rId8"/>
    <p:sldId id="760" r:id="rId9"/>
    <p:sldId id="761" r:id="rId10"/>
    <p:sldId id="762" r:id="rId11"/>
    <p:sldId id="763" r:id="rId12"/>
    <p:sldId id="764" r:id="rId13"/>
    <p:sldId id="765" r:id="rId14"/>
    <p:sldId id="766" r:id="rId15"/>
    <p:sldId id="767" r:id="rId16"/>
    <p:sldId id="768" r:id="rId17"/>
    <p:sldId id="773" r:id="rId18"/>
  </p:sldIdLst>
  <p:sldSz cx="10080625" cy="7559675"/>
  <p:notesSz cx="9874250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832">
          <p15:clr>
            <a:srgbClr val="A4A3A4"/>
          </p15:clr>
        </p15:guide>
        <p15:guide id="2" pos="28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2" clrIdx="0">
    <p:extLst>
      <p:ext uri="{19B8F6BF-5375-455C-9EA6-DF929625EA0E}">
        <p15:presenceInfo xmlns:p15="http://schemas.microsoft.com/office/powerpoint/2012/main" xmlns="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CFFCC"/>
    <a:srgbClr val="E7EEFD"/>
    <a:srgbClr val="FDCC69"/>
    <a:srgbClr val="FF9966"/>
    <a:srgbClr val="FF9933"/>
    <a:srgbClr val="9999FF"/>
    <a:srgbClr val="0033CC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5" autoAdjust="0"/>
    <p:restoredTop sz="96395" autoAdjust="0"/>
  </p:normalViewPr>
  <p:slideViewPr>
    <p:cSldViewPr snapToGrid="0">
      <p:cViewPr varScale="1">
        <p:scale>
          <a:sx n="102" d="100"/>
          <a:sy n="102" d="100"/>
        </p:scale>
        <p:origin x="-2244" y="-2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1832"/>
        <p:guide pos="2822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763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763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0643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9874250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36913" y="517525"/>
            <a:ext cx="339566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87425" y="3228975"/>
            <a:ext cx="7894638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591175" y="0"/>
            <a:ext cx="4278313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45795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43900" y="193675"/>
            <a:ext cx="11588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58117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38188" indent="-28416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36650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592263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47875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050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622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194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766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  <a:buSzPct val="45000"/>
              <a:buFont typeface="StarSymbol" pitchFamily="2" charset="0"/>
              <a:buNone/>
            </a:pPr>
            <a:fld id="{77373976-B05A-4A99-BCE2-44F19429F6E9}" type="slidenum">
              <a:rPr lang="en-GB" altLang="ru-RU" sz="1300" smtClean="0"/>
              <a:pPr eaLnBrk="1">
                <a:spcBef>
                  <a:spcPct val="0"/>
                </a:spcBef>
                <a:buSzPct val="45000"/>
                <a:buFont typeface="StarSymbol" pitchFamily="2" charset="0"/>
                <a:buNone/>
              </a:pPr>
              <a:t>1</a:t>
            </a:fld>
            <a:endParaRPr lang="en-GB" altLang="ru-RU" sz="1300" dirty="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917602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34239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17587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90680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3724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86240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53412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84150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76311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06953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29876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46748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1705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4442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2884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10241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44898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199787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1373012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47841894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97172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4236552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67154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8026817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683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406852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633107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373509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7669107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590378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011238" y="1612900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10718" y="120491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328613" y="1612900"/>
            <a:ext cx="9490075" cy="525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r>
              <a:rPr lang="ru-RU" altLang="ru-RU" sz="2800" b="1" i="1" u="sng" dirty="0">
                <a:solidFill>
                  <a:schemeClr val="tx1"/>
                </a:solidFill>
                <a:latin typeface="Times New Roman" pitchFamily="18" charset="0"/>
              </a:rPr>
              <a:t>Администрация </a:t>
            </a:r>
            <a:r>
              <a:rPr lang="ru-RU" altLang="ru-RU" sz="2800" b="1" i="1" u="sng" dirty="0" smtClean="0">
                <a:solidFill>
                  <a:schemeClr val="tx1"/>
                </a:solidFill>
                <a:latin typeface="Times New Roman" pitchFamily="18" charset="0"/>
              </a:rPr>
              <a:t>Губернатора и Правительства </a:t>
            </a:r>
            <a:r>
              <a:rPr lang="ru-RU" altLang="ru-RU" sz="2800" b="1" i="1" u="sng" dirty="0">
                <a:solidFill>
                  <a:schemeClr val="tx1"/>
                </a:solidFill>
                <a:latin typeface="Times New Roman" pitchFamily="18" charset="0"/>
              </a:rPr>
              <a:t>Кировской области</a:t>
            </a: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</a:endParaRPr>
          </a:p>
          <a:p>
            <a:pPr algn="ctr" eaLnBrk="1"/>
            <a:endParaRPr lang="ru-RU" altLang="ru-RU" b="1" i="1" u="sng" dirty="0">
              <a:solidFill>
                <a:schemeClr val="tx1"/>
              </a:solidFill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 рекомендациях по заполнению отчета о ходе реализации мероприятий по противодействию коррупции в органах местного самоуправления»</a:t>
            </a:r>
            <a:endParaRPr lang="ru-RU" sz="2000" b="1" i="1" u="sng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/>
            <a: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</a:br>
            <a:endParaRPr lang="ru-RU" altLang="ru-RU" sz="3000" b="1" i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54015" y="6883238"/>
            <a:ext cx="839269" cy="4671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+mj-lt"/>
              </a:rPr>
              <a:t>г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. Киров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+mj-lt"/>
              </a:rPr>
              <a:t>2019 год</a:t>
            </a:r>
            <a:endParaRPr lang="ru-RU" sz="1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836904" y="5173453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197270" y="5173453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случае если Вы указываете, что урегулирование 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или предотвращение конфликта интересов состояло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иной форме предотвращения или урегулирования конфликта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интересов следует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указывать как именно урегулирован или предотвращен конфликт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интересов.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904" y="1423709"/>
            <a:ext cx="8885036" cy="3438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вал 2"/>
          <p:cNvSpPr/>
          <p:nvPr/>
        </p:nvSpPr>
        <p:spPr bwMode="auto">
          <a:xfrm>
            <a:off x="7303091" y="4535274"/>
            <a:ext cx="429208" cy="289249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44728" y="729513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к5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2665534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817448" y="5282216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177814" y="5282216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указывать соблюдение каких именно ограничений, запретов и требований, установленных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целях противодействия коррупции, было проанализировано.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448" y="2186268"/>
            <a:ext cx="8885036" cy="2545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вал 2"/>
          <p:cNvSpPr/>
          <p:nvPr/>
        </p:nvSpPr>
        <p:spPr bwMode="auto">
          <a:xfrm>
            <a:off x="7315593" y="2405114"/>
            <a:ext cx="223344" cy="182443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27155" y="116762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6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2918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8796741" y="275446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5701002" y="1306286"/>
            <a:ext cx="4089029" cy="5430416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указывать количество комиссий муниципальных образований Кировской области, рассматривающих вопросы соблюдения требований, ограничений, запретов, установленных в целях противодействия коррупции, в отношении муниципальных служащих, и количество комиссий представительных органов муниципальных образований, рассматривающих аналогичные вопросы в отношении лиц, замещающих муниципальные должности.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1795" cy="7559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вал 2"/>
          <p:cNvSpPr/>
          <p:nvPr/>
        </p:nvSpPr>
        <p:spPr bwMode="auto">
          <a:xfrm>
            <a:off x="5010537" y="51897"/>
            <a:ext cx="261257" cy="223549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5010538" y="3415219"/>
            <a:ext cx="261257" cy="223549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5010537" y="5487447"/>
            <a:ext cx="261257" cy="223549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499575" y="458315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10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293669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875814" y="5042789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36180" y="5028208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Следует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указать должность, занимаемую служащим, представившим уведомление,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также кратко изложить суть уведомления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814" y="2685918"/>
            <a:ext cx="8885036" cy="1381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вал 2"/>
          <p:cNvSpPr/>
          <p:nvPr/>
        </p:nvSpPr>
        <p:spPr bwMode="auto">
          <a:xfrm>
            <a:off x="7332670" y="2685918"/>
            <a:ext cx="457200" cy="38306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32602" y="1187075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13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1282159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904997" y="4935784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65363" y="4921203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указывать наименование программ дополнительного профессионального образования,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которым были обучены служащие, количество часов, период прохождения повышения квалификации. 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4997" y="2705860"/>
            <a:ext cx="8885036" cy="778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32602" y="1187075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14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408636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904997" y="4147844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65363" y="4133263"/>
            <a:ext cx="7524670" cy="1931988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отразить какие мероприятия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проведены по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антикоррупционному просвещению служащих, а также участие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мероприятиях </a:t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указанием даты проведения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4997" y="2787630"/>
            <a:ext cx="8885036" cy="366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32602" y="1187075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15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5263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778537" y="5142167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138903" y="5142167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указывать должность служащего, представившего уведомление о получении подарка (заявление о выкупе подарка), наименование сданного (выкупленного, реализованного, переданного на баланс благотворительной организации) подарка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537" y="2210482"/>
            <a:ext cx="8885036" cy="2311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32602" y="1187075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18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168031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6363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043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b="3933"/>
          <a:stretch/>
        </p:blipFill>
        <p:spPr bwMode="auto">
          <a:xfrm>
            <a:off x="0" y="544748"/>
            <a:ext cx="10080625" cy="6254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871897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31006" y="1412773"/>
            <a:ext cx="9293290" cy="4138147"/>
          </a:xfrm>
        </p:spPr>
        <p:txBody>
          <a:bodyPr/>
          <a:lstStyle/>
          <a:p>
            <a:pPr algn="just"/>
            <a:r>
              <a:rPr lang="ru-RU" sz="2400" dirty="0" smtClean="0">
                <a:latin typeface="+mj-lt"/>
              </a:rPr>
              <a:t>Формирование отчета о ходе реализации мероприятий </a:t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по противодействию коррупции осуществляется </a:t>
            </a:r>
            <a:r>
              <a:rPr lang="ru-RU" sz="2400" b="1" dirty="0" smtClean="0">
                <a:latin typeface="+mj-lt"/>
              </a:rPr>
              <a:t>только</a:t>
            </a:r>
            <a:r>
              <a:rPr lang="ru-RU" sz="2400" dirty="0" smtClean="0">
                <a:latin typeface="+mj-lt"/>
              </a:rPr>
              <a:t> </a:t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с использованием единой системы мониторинга антикоррупционной работы АИС «Мониторинг».</a:t>
            </a:r>
          </a:p>
          <a:p>
            <a:pPr algn="just"/>
            <a:r>
              <a:rPr lang="ru-RU" sz="2400" dirty="0">
                <a:latin typeface="+mj-lt"/>
              </a:rPr>
              <a:t>Не допускается представление отчета в других форматах,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в том числе сформированного в </a:t>
            </a:r>
            <a:r>
              <a:rPr lang="en-US" sz="2400" dirty="0" smtClean="0">
                <a:latin typeface="+mj-lt"/>
              </a:rPr>
              <a:t>Excel</a:t>
            </a:r>
            <a:r>
              <a:rPr lang="ru-RU" sz="2400" dirty="0" smtClean="0">
                <a:latin typeface="+mj-lt"/>
              </a:rPr>
              <a:t>.</a:t>
            </a:r>
          </a:p>
          <a:p>
            <a:pPr algn="just"/>
            <a:r>
              <a:rPr lang="ru-RU" sz="2400" dirty="0" smtClean="0">
                <a:latin typeface="+mj-lt"/>
              </a:rPr>
              <a:t>Не </a:t>
            </a:r>
            <a:r>
              <a:rPr lang="ru-RU" sz="2400" dirty="0">
                <a:latin typeface="+mj-lt"/>
              </a:rPr>
              <a:t>допускается внесение изменений в форму отчетности, наименования отчетных позиций, их нумерацию и порядок следования</a:t>
            </a:r>
            <a:r>
              <a:rPr lang="ru-RU" sz="2400" dirty="0" smtClean="0">
                <a:latin typeface="+mj-lt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Не допускается ввод в графы таблицы нецифровых значений (дефисов, тире, иной текстовой информации). </a:t>
            </a:r>
            <a:endParaRPr lang="ru-RU" sz="2400" dirty="0">
              <a:latin typeface="+mj-lt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6612" y="5121432"/>
            <a:ext cx="2897684" cy="1999704"/>
          </a:xfrm>
          <a:prstGeom prst="rect">
            <a:avLst/>
          </a:prstGeom>
        </p:spPr>
      </p:pic>
      <p:sp>
        <p:nvSpPr>
          <p:cNvPr id="4" name="Знак запрета 3"/>
          <p:cNvSpPr/>
          <p:nvPr/>
        </p:nvSpPr>
        <p:spPr bwMode="auto">
          <a:xfrm>
            <a:off x="8275454" y="5748742"/>
            <a:ext cx="1298867" cy="1288419"/>
          </a:xfrm>
          <a:prstGeom prst="noSmoking">
            <a:avLst/>
          </a:prstGeom>
          <a:solidFill>
            <a:srgbClr val="C00000">
              <a:alpha val="67000"/>
            </a:srgbClr>
          </a:solidFill>
          <a:ln w="12700" cap="flat" cmpd="sng" algn="ctr">
            <a:solidFill>
              <a:srgbClr val="FF00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0943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31845" y="1556074"/>
            <a:ext cx="5113175" cy="4620791"/>
          </a:xfrm>
        </p:spPr>
        <p:txBody>
          <a:bodyPr/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ячейки отчета должны быть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заполнены. При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представлении данных в пустых ячейках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ставить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«0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мониторинга представляются нарастающим итогом. В целях недопущения ошибок при заполнении формы отчета необходимо принимать во внимание данные, представленные 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предыдущий отчетный период.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+mj-lt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69107" t="17959" r="1056" b="7070"/>
          <a:stretch/>
        </p:blipFill>
        <p:spPr bwMode="auto">
          <a:xfrm>
            <a:off x="6314039" y="1376718"/>
            <a:ext cx="3016574" cy="4557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8136294" y="1781077"/>
            <a:ext cx="233266" cy="4170783"/>
          </a:xfrm>
          <a:prstGeom prst="round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1626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844925" y="970558"/>
            <a:ext cx="4027488" cy="5094340"/>
          </a:xfrm>
        </p:spPr>
        <p:txBody>
          <a:bodyPr/>
          <a:lstStyle/>
          <a:p>
            <a:pPr marL="106363" indent="0">
              <a:buNone/>
            </a:pPr>
            <a:r>
              <a:rPr lang="ru-RU" sz="2000" dirty="0">
                <a:latin typeface="+mj-lt"/>
              </a:rPr>
              <a:t>По всем показателям мониторинга стоит учитывать данные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по лицам, замещающим муниципальные должности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(в </a:t>
            </a:r>
            <a:r>
              <a:rPr lang="ru-RU" sz="2000" dirty="0" err="1">
                <a:latin typeface="+mj-lt"/>
              </a:rPr>
              <a:t>т.ч</a:t>
            </a:r>
            <a:r>
              <a:rPr lang="ru-RU" sz="2000" dirty="0">
                <a:latin typeface="+mj-lt"/>
              </a:rPr>
              <a:t>. депутатов). Не допускается указание данных по лицам, замещающим муниципальные должности в отдельном столбце,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в скобках или иным другим образом. Чтобы внести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в АИС «Мониторинг» вышеуказанные данные необходимо в столбце «Органы местного самоуправления» отразить совместные данные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по муниципальным служащим </a:t>
            </a:r>
            <a:r>
              <a:rPr lang="ru-RU" sz="2000" dirty="0" smtClean="0">
                <a:latin typeface="+mj-lt"/>
              </a:rPr>
              <a:t/>
            </a:r>
            <a:br>
              <a:rPr lang="ru-RU" sz="2000" dirty="0" smtClean="0">
                <a:latin typeface="+mj-lt"/>
              </a:rPr>
            </a:br>
            <a:r>
              <a:rPr lang="ru-RU" sz="2000" dirty="0" smtClean="0">
                <a:latin typeface="+mj-lt"/>
              </a:rPr>
              <a:t>и </a:t>
            </a:r>
            <a:r>
              <a:rPr lang="ru-RU" sz="2000" dirty="0">
                <a:latin typeface="+mj-lt"/>
              </a:rPr>
              <a:t>лицам, замещающим муниципальные должности, и дать пояснения к ячейке.</a:t>
            </a:r>
          </a:p>
          <a:p>
            <a:endParaRPr lang="ru-RU" sz="2000" dirty="0">
              <a:latin typeface="+mj-lt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3981572" y="2528594"/>
            <a:ext cx="993290" cy="7824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34524" t="38894" r="34899" b="43047"/>
          <a:stretch/>
        </p:blipFill>
        <p:spPr bwMode="auto">
          <a:xfrm>
            <a:off x="865621" y="4581880"/>
            <a:ext cx="4443893" cy="14830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 cstate="print"/>
          <a:srcRect l="88830" t="59864" r="1137" b="33580"/>
          <a:stretch/>
        </p:blipFill>
        <p:spPr bwMode="auto">
          <a:xfrm>
            <a:off x="865621" y="2477208"/>
            <a:ext cx="2409825" cy="88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822599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/>
          <p:nvPr/>
        </p:nvPicPr>
        <p:blipFill rotWithShape="1">
          <a:blip r:embed="rId2" cstate="print"/>
          <a:srcRect t="45040" r="888" b="27024"/>
          <a:stretch/>
        </p:blipFill>
        <p:spPr bwMode="auto">
          <a:xfrm>
            <a:off x="285747" y="2109493"/>
            <a:ext cx="9563100" cy="170656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3" cstate="print"/>
          <a:srcRect t="27936" r="998" b="51824"/>
          <a:stretch/>
        </p:blipFill>
        <p:spPr bwMode="auto">
          <a:xfrm>
            <a:off x="285747" y="4078337"/>
            <a:ext cx="9563099" cy="118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4" cstate="print"/>
          <a:srcRect l="-1" t="44470" r="1158" b="35576"/>
          <a:stretch/>
        </p:blipFill>
        <p:spPr bwMode="auto">
          <a:xfrm>
            <a:off x="285748" y="5613331"/>
            <a:ext cx="9563099" cy="1177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9" name="Овал 18"/>
          <p:cNvSpPr/>
          <p:nvPr/>
        </p:nvSpPr>
        <p:spPr bwMode="auto">
          <a:xfrm>
            <a:off x="6921027" y="2091719"/>
            <a:ext cx="20955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6924675" y="3065400"/>
            <a:ext cx="20955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924675" y="4050806"/>
            <a:ext cx="209550" cy="2286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6924675" y="5572852"/>
            <a:ext cx="209550" cy="193678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02" y="1187075"/>
            <a:ext cx="9069387" cy="382588"/>
          </a:xfrm>
        </p:spPr>
        <p:txBody>
          <a:bodyPr/>
          <a:lstStyle/>
          <a:p>
            <a:pPr algn="ctr"/>
            <a:r>
              <a:rPr lang="ru-RU" dirty="0" smtClean="0"/>
              <a:t>Антикоррупционные проверки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7518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724" y="2505076"/>
            <a:ext cx="8885036" cy="960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28478" t="2280" r="67921" b="92873"/>
          <a:stretch/>
        </p:blipFill>
        <p:spPr bwMode="auto">
          <a:xfrm>
            <a:off x="914724" y="4605044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75090" y="4590463"/>
            <a:ext cx="7524670" cy="1931988"/>
          </a:xfrm>
        </p:spPr>
        <p:txBody>
          <a:bodyPr/>
          <a:lstStyle/>
          <a:p>
            <a:pPr algn="l"/>
            <a:r>
              <a:rPr lang="ru-RU" sz="2400" dirty="0">
                <a:latin typeface="+mj-lt"/>
              </a:rPr>
              <a:t>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случае если штатная численность муниципальных служащих, подающих сведения о доходах, </a:t>
            </a:r>
            <a:r>
              <a:rPr lang="ru-RU" sz="2400" dirty="0" smtClean="0">
                <a:latin typeface="+mj-lt"/>
              </a:rPr>
              <a:t>отличается </a:t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от </a:t>
            </a:r>
            <a:r>
              <a:rPr lang="ru-RU" sz="2400" dirty="0">
                <a:latin typeface="+mj-lt"/>
              </a:rPr>
              <a:t>фактической следует указывать причину такого расхождения. Например, </a:t>
            </a:r>
            <a:r>
              <a:rPr lang="ru-RU" sz="2400" dirty="0" smtClean="0">
                <a:latin typeface="+mj-lt"/>
              </a:rPr>
              <a:t>представление </a:t>
            </a:r>
            <a:r>
              <a:rPr lang="ru-RU" sz="2400" dirty="0">
                <a:latin typeface="+mj-lt"/>
              </a:rPr>
              <a:t>сведений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о доходах, лицами, находящимися в отпуске по уходу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за </a:t>
            </a:r>
            <a:r>
              <a:rPr lang="ru-RU" sz="2400" dirty="0">
                <a:latin typeface="+mj-lt"/>
              </a:rPr>
              <a:t>ребенком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7344383" y="2577036"/>
            <a:ext cx="404790" cy="574726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22548" y="1433237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1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55732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914725" y="4809324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275091" y="4794743"/>
            <a:ext cx="7524670" cy="1931988"/>
          </a:xfrm>
        </p:spPr>
        <p:txBody>
          <a:bodyPr/>
          <a:lstStyle/>
          <a:p>
            <a:pPr algn="l"/>
            <a:r>
              <a:rPr lang="ru-RU" sz="2400" dirty="0">
                <a:latin typeface="+mj-lt"/>
              </a:rPr>
              <a:t>Н</a:t>
            </a:r>
            <a:r>
              <a:rPr lang="ru-RU" sz="2400" dirty="0" smtClean="0">
                <a:latin typeface="+mj-lt"/>
              </a:rPr>
              <a:t>еобходимо </a:t>
            </a:r>
            <a:r>
              <a:rPr lang="ru-RU" sz="2400" dirty="0">
                <a:latin typeface="+mj-lt"/>
              </a:rPr>
              <a:t>указывать был ли проведен анализ сведений о доходах только граждан, принятых на службу,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или </a:t>
            </a:r>
            <a:r>
              <a:rPr lang="ru-RU" sz="2400" dirty="0">
                <a:latin typeface="+mj-lt"/>
              </a:rPr>
              <a:t>с учетом граждан – участников конкурсов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на </a:t>
            </a:r>
            <a:r>
              <a:rPr lang="ru-RU" sz="2400" dirty="0">
                <a:latin typeface="+mj-lt"/>
              </a:rPr>
              <a:t>замещение вакантных должностей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(</a:t>
            </a:r>
            <a:r>
              <a:rPr lang="ru-RU" sz="2400" dirty="0">
                <a:latin typeface="+mj-lt"/>
              </a:rPr>
              <a:t>включение в кадровый резерв)</a:t>
            </a: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725" y="2171420"/>
            <a:ext cx="8885036" cy="164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Овал 6"/>
          <p:cNvSpPr/>
          <p:nvPr/>
        </p:nvSpPr>
        <p:spPr bwMode="auto">
          <a:xfrm>
            <a:off x="9370553" y="2499214"/>
            <a:ext cx="429208" cy="289249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822549" y="1191904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3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115823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print"/>
          <a:srcRect l="28478" t="2280" r="67921" b="92873"/>
          <a:stretch/>
        </p:blipFill>
        <p:spPr bwMode="auto">
          <a:xfrm>
            <a:off x="924453" y="4799597"/>
            <a:ext cx="993290" cy="782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2322141" y="4785988"/>
            <a:ext cx="7524670" cy="1931988"/>
          </a:xfrm>
        </p:spPr>
        <p:txBody>
          <a:bodyPr/>
          <a:lstStyle/>
          <a:p>
            <a:pPr algn="l"/>
            <a:r>
              <a:rPr lang="ru-RU" sz="2400" dirty="0" smtClean="0">
                <a:latin typeface="+mj-lt"/>
              </a:rPr>
              <a:t>В случае </a:t>
            </a:r>
            <a:r>
              <a:rPr lang="ru-RU" sz="2400" dirty="0">
                <a:latin typeface="+mj-lt"/>
              </a:rPr>
              <a:t>если количество служащих, в отношении которых установлены факты представления недостоверных </a:t>
            </a:r>
            <a:r>
              <a:rPr lang="ru-RU" sz="2400" dirty="0" smtClean="0">
                <a:latin typeface="+mj-lt"/>
              </a:rPr>
              <a:t>и </a:t>
            </a:r>
            <a:r>
              <a:rPr lang="ru-RU" sz="2400" dirty="0">
                <a:latin typeface="+mj-lt"/>
              </a:rPr>
              <a:t>(или) неполных сведений о доходах, отличается от количества служащих, привлеченных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r>
              <a:rPr lang="ru-RU" sz="2400" dirty="0" smtClean="0">
                <a:latin typeface="+mj-lt"/>
              </a:rPr>
              <a:t>к </a:t>
            </a:r>
            <a:r>
              <a:rPr lang="ru-RU" sz="2400" dirty="0">
                <a:latin typeface="+mj-lt"/>
              </a:rPr>
              <a:t>дисциплинарной ответственности </a:t>
            </a:r>
            <a:r>
              <a:rPr lang="ru-RU" sz="2400" dirty="0" smtClean="0">
                <a:latin typeface="+mj-lt"/>
              </a:rPr>
              <a:t>по </a:t>
            </a:r>
            <a:r>
              <a:rPr lang="ru-RU" sz="2400" dirty="0">
                <a:latin typeface="+mj-lt"/>
              </a:rPr>
              <a:t>результатам проверок, следует отразить причину такого расхождения.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4453" y="2265702"/>
            <a:ext cx="8922358" cy="1661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Овал 6"/>
          <p:cNvSpPr/>
          <p:nvPr/>
        </p:nvSpPr>
        <p:spPr bwMode="auto">
          <a:xfrm>
            <a:off x="9554151" y="3301249"/>
            <a:ext cx="373224" cy="373225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850938" y="1201609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kern="0" dirty="0" smtClean="0"/>
              <a:t>Раздел 4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219937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24666</TotalTime>
  <Words>317</Words>
  <Application>Microsoft Office PowerPoint</Application>
  <PresentationFormat>Произвольный</PresentationFormat>
  <Paragraphs>53</Paragraphs>
  <Slides>17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      </vt:lpstr>
      <vt:lpstr>Слайд 2</vt:lpstr>
      <vt:lpstr>Слайд 3</vt:lpstr>
      <vt:lpstr>Слайд 4</vt:lpstr>
      <vt:lpstr>Слайд 5</vt:lpstr>
      <vt:lpstr>Антикоррупционные проверки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kopysova_in</cp:lastModifiedBy>
  <cp:revision>1064</cp:revision>
  <cp:lastPrinted>2019-02-21T06:10:43Z</cp:lastPrinted>
  <dcterms:modified xsi:type="dcterms:W3CDTF">2022-06-24T07:45:59Z</dcterms:modified>
</cp:coreProperties>
</file>