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charts/chart13.xml" ContentType="application/vnd.openxmlformats-officedocument.drawingml.chart+xml"/>
  <Override PartName="/ppt/charts/chart24.xml" ContentType="application/vnd.openxmlformats-officedocument.drawingml.chart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7.xml" ContentType="application/vnd.openxmlformats-officedocument.drawingml.chart+xml"/>
  <Override PartName="/ppt/charts/chart20.xml" ContentType="application/vnd.openxmlformats-officedocument.drawingml.chart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charts/chart18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charts/chart16.xml" ContentType="application/vnd.openxmlformats-officedocument.drawingml.chart+xml"/>
  <Override PartName="/ppt/notesSlides/notesSlide28.xml" ContentType="application/vnd.openxmlformats-officedocument.presentationml.notesSlide+xml"/>
  <Override PartName="/ppt/charts/chart25.xml" ContentType="application/vnd.openxmlformats-officedocument.drawingml.chart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charts/chart14.xml" ContentType="application/vnd.openxmlformats-officedocument.drawingml.chart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23.xml" ContentType="application/vnd.openxmlformats-officedocument.drawingml.chart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notesSlides/notesSlide22.xml" ContentType="application/vnd.openxmlformats-officedocument.presentationml.notesSlide+xml"/>
  <Override PartName="/ppt/charts/chart21.xml" ContentType="application/vnd.openxmlformats-officedocument.drawingml.chart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charts/chart15.xml" ContentType="application/vnd.openxmlformats-officedocument.drawingml.char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9" r:id="rId1"/>
  </p:sldMasterIdLst>
  <p:notesMasterIdLst>
    <p:notesMasterId r:id="rId58"/>
  </p:notesMasterIdLst>
  <p:handoutMasterIdLst>
    <p:handoutMasterId r:id="rId59"/>
  </p:handoutMasterIdLst>
  <p:sldIdLst>
    <p:sldId id="381" r:id="rId2"/>
    <p:sldId id="325" r:id="rId3"/>
    <p:sldId id="326" r:id="rId4"/>
    <p:sldId id="327" r:id="rId5"/>
    <p:sldId id="328" r:id="rId6"/>
    <p:sldId id="329" r:id="rId7"/>
    <p:sldId id="331" r:id="rId8"/>
    <p:sldId id="332" r:id="rId9"/>
    <p:sldId id="673" r:id="rId10"/>
    <p:sldId id="653" r:id="rId11"/>
    <p:sldId id="646" r:id="rId12"/>
    <p:sldId id="647" r:id="rId13"/>
    <p:sldId id="674" r:id="rId14"/>
    <p:sldId id="655" r:id="rId15"/>
    <p:sldId id="656" r:id="rId16"/>
    <p:sldId id="654" r:id="rId17"/>
    <p:sldId id="567" r:id="rId18"/>
    <p:sldId id="577" r:id="rId19"/>
    <p:sldId id="578" r:id="rId20"/>
    <p:sldId id="579" r:id="rId21"/>
    <p:sldId id="659" r:id="rId22"/>
    <p:sldId id="583" r:id="rId23"/>
    <p:sldId id="584" r:id="rId24"/>
    <p:sldId id="587" r:id="rId25"/>
    <p:sldId id="675" r:id="rId26"/>
    <p:sldId id="588" r:id="rId27"/>
    <p:sldId id="660" r:id="rId28"/>
    <p:sldId id="591" r:id="rId29"/>
    <p:sldId id="598" r:id="rId30"/>
    <p:sldId id="661" r:id="rId31"/>
    <p:sldId id="602" r:id="rId32"/>
    <p:sldId id="666" r:id="rId33"/>
    <p:sldId id="662" r:id="rId34"/>
    <p:sldId id="676" r:id="rId35"/>
    <p:sldId id="667" r:id="rId36"/>
    <p:sldId id="677" r:id="rId37"/>
    <p:sldId id="606" r:id="rId38"/>
    <p:sldId id="622" r:id="rId39"/>
    <p:sldId id="624" r:id="rId40"/>
    <p:sldId id="619" r:id="rId41"/>
    <p:sldId id="618" r:id="rId42"/>
    <p:sldId id="617" r:id="rId43"/>
    <p:sldId id="678" r:id="rId44"/>
    <p:sldId id="671" r:id="rId45"/>
    <p:sldId id="378" r:id="rId46"/>
    <p:sldId id="360" r:id="rId47"/>
    <p:sldId id="668" r:id="rId48"/>
    <p:sldId id="669" r:id="rId49"/>
    <p:sldId id="586" r:id="rId50"/>
    <p:sldId id="612" r:id="rId51"/>
    <p:sldId id="629" r:id="rId52"/>
    <p:sldId id="630" r:id="rId53"/>
    <p:sldId id="670" r:id="rId54"/>
    <p:sldId id="672" r:id="rId55"/>
    <p:sldId id="679" r:id="rId56"/>
    <p:sldId id="563" r:id="rId57"/>
  </p:sldIdLst>
  <p:sldSz cx="9144000" cy="6858000" type="screen4x3"/>
  <p:notesSz cx="9926638" cy="67818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009900"/>
    <a:srgbClr val="FF3300"/>
    <a:srgbClr val="FFCC66"/>
    <a:srgbClr val="006600"/>
    <a:srgbClr val="000000"/>
    <a:srgbClr val="FFCC99"/>
    <a:srgbClr val="66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 autoAdjust="0"/>
    <p:restoredTop sz="99878" autoAdjust="0"/>
  </p:normalViewPr>
  <p:slideViewPr>
    <p:cSldViewPr>
      <p:cViewPr>
        <p:scale>
          <a:sx n="100" d="100"/>
          <a:sy n="100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10.ako.lan\&#1044;&#1077;&#1087;_&#1101;&#1082;&#1086;&#1085;&#1086;&#1084;&#1080;&#1082;&#1080;\&#1054;&#1090;&#1076;&#1077;&#1083;%20&#1087;&#1088;&#1086;&#1075;&#1085;&#1086;&#1079;&#1080;&#1088;&#1086;&#1074;&#1072;&#1085;&#1080;&#1103;\&#1059;&#1082;&#1072;&#1079;%20607\2013%20&#1075;&#1086;&#1076;\&#1044;&#1080;&#1072;&#1075;&#1088;&#1072;&#1084;&#1084;&#1099;.xls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10.ako.lan\&#1044;&#1077;&#1087;_&#1101;&#1082;&#1086;&#1085;&#1086;&#1084;&#1080;&#1082;&#1080;\&#1054;&#1090;&#1076;&#1077;&#1083;%20&#1087;&#1088;&#1086;&#1075;&#1085;&#1086;&#1079;&#1080;&#1088;&#1086;&#1074;&#1072;&#1085;&#1080;&#1103;\&#1059;&#1082;&#1072;&#1079;%20607\2013%20&#1075;&#1086;&#1076;\&#1044;&#1080;&#1072;&#1075;&#1088;&#1072;&#1084;&#1084;&#1099;.xls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10.ako.lan\&#1044;&#1077;&#1087;_&#1101;&#1082;&#1086;&#1085;&#1086;&#1084;&#1080;&#1082;&#1080;\&#1054;&#1090;&#1076;&#1077;&#1083;%20&#1087;&#1088;&#1086;&#1075;&#1085;&#1086;&#1079;&#1080;&#1088;&#1086;&#1074;&#1072;&#1085;&#1080;&#1103;\&#1059;&#1082;&#1072;&#1079;%20607\2013%20&#1075;&#1086;&#1076;\&#1044;&#1080;&#1072;&#1075;&#1088;&#1072;&#1084;&#1084;&#1099;.xls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10.ako.lan\&#1044;&#1077;&#1087;_&#1101;&#1082;&#1086;&#1085;&#1086;&#1084;&#1080;&#1082;&#1080;\&#1054;&#1090;&#1076;&#1077;&#1083;%20&#1087;&#1088;&#1086;&#1075;&#1085;&#1086;&#1079;&#1080;&#1088;&#1086;&#1074;&#1072;&#1085;&#1080;&#1103;\&#1059;&#1082;&#1072;&#1079;%20607\2013%20&#1075;&#1086;&#1076;\&#1044;&#1080;&#1072;&#1075;&#1088;&#1072;&#1084;&#1084;&#1099;.xls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10.ako.lan\&#1044;&#1077;&#1087;_&#1101;&#1082;&#1086;&#1085;&#1086;&#1084;&#1080;&#1082;&#1080;\&#1054;&#1090;&#1076;&#1077;&#1083;%20&#1087;&#1088;&#1086;&#1075;&#1085;&#1086;&#1079;&#1080;&#1088;&#1086;&#1074;&#1072;&#1085;&#1080;&#1103;\&#1059;&#1082;&#1072;&#1079;%20607\2013%20&#1075;&#1086;&#1076;\&#1044;&#1080;&#1072;&#1075;&#1088;&#1072;&#1084;&#1084;&#1099;.xls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10.ako.lan\&#1044;&#1077;&#1087;_&#1101;&#1082;&#1086;&#1085;&#1086;&#1084;&#1080;&#1082;&#1080;\&#1054;&#1090;&#1076;&#1077;&#1083;%20&#1087;&#1088;&#1086;&#1075;&#1085;&#1086;&#1079;&#1080;&#1088;&#1086;&#1074;&#1072;&#1085;&#1080;&#1103;\&#1059;&#1082;&#1072;&#1079;%20607\2013%20&#1075;&#1086;&#1076;\&#1044;&#1080;&#1072;&#1075;&#1088;&#1072;&#1084;&#1084;&#1099;.xls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10.ako.lan\&#1044;&#1077;&#1087;_&#1101;&#1082;&#1086;&#1085;&#1086;&#1084;&#1080;&#1082;&#1080;\&#1054;&#1090;&#1076;&#1077;&#1083;%20&#1087;&#1088;&#1086;&#1075;&#1085;&#1086;&#1079;&#1080;&#1088;&#1086;&#1074;&#1072;&#1085;&#1080;&#1103;\&#1059;&#1082;&#1072;&#1079;%20607\2013%20&#1075;&#1086;&#1076;\&#1044;&#1080;&#1072;&#1075;&#1088;&#1072;&#1084;&#1084;&#1099;.xls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10.ako.lan\&#1044;&#1077;&#1087;_&#1101;&#1082;&#1086;&#1085;&#1086;&#1084;&#1080;&#1082;&#1080;\&#1054;&#1090;&#1076;&#1077;&#1083;%20&#1087;&#1088;&#1086;&#1075;&#1085;&#1086;&#1079;&#1080;&#1088;&#1086;&#1074;&#1072;&#1085;&#1080;&#1103;\&#1059;&#1082;&#1072;&#1079;%20607\2013%20&#1075;&#1086;&#1076;\&#1044;&#1080;&#1072;&#1075;&#1088;&#1072;&#1084;&#1084;&#1099;.xls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10.ako.lan\&#1044;&#1077;&#1087;_&#1101;&#1082;&#1086;&#1085;&#1086;&#1084;&#1080;&#1082;&#1080;\&#1054;&#1090;&#1076;&#1077;&#1083;%20&#1087;&#1088;&#1086;&#1075;&#1085;&#1086;&#1079;&#1080;&#1088;&#1086;&#1074;&#1072;&#1085;&#1080;&#1103;\&#1059;&#1082;&#1072;&#1079;%20607\2013%20&#1075;&#1086;&#1076;\&#1044;&#1080;&#1072;&#1075;&#1088;&#1072;&#1084;&#1084;&#1099;.xls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10.ako.lan\&#1044;&#1077;&#1087;_&#1101;&#1082;&#1086;&#1085;&#1086;&#1084;&#1080;&#1082;&#1080;\&#1054;&#1090;&#1076;&#1077;&#1083;%20&#1087;&#1088;&#1086;&#1075;&#1085;&#1086;&#1079;&#1080;&#1088;&#1086;&#1074;&#1072;&#1085;&#1080;&#1103;\&#1059;&#1082;&#1072;&#1079;%20607\2013%20&#1075;&#1086;&#1076;\&#1044;&#1080;&#1072;&#1075;&#1088;&#1072;&#1084;&#1084;&#1099;.xls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10.ako.lan\&#1044;&#1077;&#1087;_&#1101;&#1082;&#1086;&#1085;&#1086;&#1084;&#1080;&#1082;&#1080;\&#1054;&#1090;&#1076;&#1077;&#1083;%20&#1087;&#1088;&#1086;&#1075;&#1085;&#1086;&#1079;&#1080;&#1088;&#1086;&#1074;&#1072;&#1085;&#1080;&#1103;\&#1059;&#1082;&#1072;&#1079;%20607\2013%20&#1075;&#1086;&#1076;\&#1044;&#1080;&#1072;&#1075;&#1088;&#1072;&#1084;&#1084;&#1099;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10.ako.lan\&#1044;&#1077;&#1087;_&#1101;&#1082;&#1086;&#1085;&#1086;&#1084;&#1080;&#1082;&#1080;\&#1054;&#1090;&#1076;&#1077;&#1083;%20&#1087;&#1088;&#1086;&#1075;&#1085;&#1086;&#1079;&#1080;&#1088;&#1086;&#1074;&#1072;&#1085;&#1080;&#1103;\&#1059;&#1082;&#1072;&#1079;%20607\2013%20&#1075;&#1086;&#1076;\&#1044;&#1080;&#1072;&#1075;&#1088;&#1072;&#1084;&#1084;&#1099;.xls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10.ako.lan\&#1044;&#1077;&#1087;_&#1101;&#1082;&#1086;&#1085;&#1086;&#1084;&#1080;&#1082;&#1080;\&#1054;&#1090;&#1076;&#1077;&#1083;%20&#1087;&#1088;&#1086;&#1075;&#1085;&#1086;&#1079;&#1080;&#1088;&#1086;&#1074;&#1072;&#1085;&#1080;&#1103;\&#1059;&#1082;&#1072;&#1079;%20607\2013%20&#1075;&#1086;&#1076;\&#1044;&#1080;&#1072;&#1075;&#1088;&#1072;&#1084;&#1084;&#1099;.xls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10.ako.lan\&#1044;&#1077;&#1087;_&#1101;&#1082;&#1086;&#1085;&#1086;&#1084;&#1080;&#1082;&#1080;\&#1054;&#1090;&#1076;&#1077;&#1083;%20&#1087;&#1088;&#1086;&#1075;&#1085;&#1086;&#1079;&#1080;&#1088;&#1086;&#1074;&#1072;&#1085;&#1080;&#1103;\&#1059;&#1082;&#1072;&#1079;%20607\2013%20&#1075;&#1086;&#1076;\&#1044;&#1080;&#1072;&#1075;&#1088;&#1072;&#1084;&#1084;&#1099;.xls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10.ako.lan\&#1044;&#1077;&#1087;_&#1101;&#1082;&#1086;&#1085;&#1086;&#1084;&#1080;&#1082;&#1080;\&#1054;&#1090;&#1076;&#1077;&#1083;%20&#1087;&#1088;&#1086;&#1075;&#1085;&#1086;&#1079;&#1080;&#1088;&#1086;&#1074;&#1072;&#1085;&#1080;&#1103;\&#1059;&#1082;&#1072;&#1079;%20607\2013%20&#1075;&#1086;&#1076;\&#1044;&#1080;&#1072;&#1075;&#1088;&#1072;&#1084;&#1084;&#1099;.xls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10.ako.lan\&#1044;&#1077;&#1087;_&#1101;&#1082;&#1086;&#1085;&#1086;&#1084;&#1080;&#1082;&#1080;\&#1054;&#1090;&#1076;&#1077;&#1083;%20&#1087;&#1088;&#1086;&#1075;&#1085;&#1086;&#1079;&#1080;&#1088;&#1086;&#1074;&#1072;&#1085;&#1080;&#1103;\&#1059;&#1082;&#1072;&#1079;%20607\2013%20&#1075;&#1086;&#1076;\&#1044;&#1080;&#1072;&#1075;&#1088;&#1072;&#1084;&#1084;&#1099;.xls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10.ako.lan\&#1044;&#1077;&#1087;_&#1101;&#1082;&#1086;&#1085;&#1086;&#1084;&#1080;&#1082;&#1080;\&#1054;&#1090;&#1076;&#1077;&#1083;%20&#1087;&#1088;&#1086;&#1075;&#1085;&#1086;&#1079;&#1080;&#1088;&#1086;&#1074;&#1072;&#1085;&#1080;&#1103;\&#1059;&#1082;&#1072;&#1079;%20607\2013%20&#1075;&#1086;&#1076;\&#1044;&#1080;&#1072;&#1075;&#1088;&#1072;&#1084;&#1084;&#1099;.xls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10.ako.lan\&#1044;&#1077;&#1087;_&#1101;&#1082;&#1086;&#1085;&#1086;&#1084;&#1080;&#1082;&#1080;\&#1054;&#1090;&#1076;&#1077;&#1083;%20&#1087;&#1088;&#1086;&#1075;&#1085;&#1086;&#1079;&#1080;&#1088;&#1086;&#1074;&#1072;&#1085;&#1080;&#1103;\&#1059;&#1082;&#1072;&#1079;%20607\2013%20&#1075;&#1086;&#1076;\&#1044;&#1080;&#1072;&#1075;&#1088;&#1072;&#1084;&#1084;&#1099;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10.ako.lan\&#1044;&#1077;&#1087;_&#1101;&#1082;&#1086;&#1085;&#1086;&#1084;&#1080;&#1082;&#1080;\&#1054;&#1090;&#1076;&#1077;&#1083;%20&#1087;&#1088;&#1086;&#1075;&#1085;&#1086;&#1079;&#1080;&#1088;&#1086;&#1074;&#1072;&#1085;&#1080;&#1103;\&#1059;&#1082;&#1072;&#1079;%20607\2013%20&#1075;&#1086;&#1076;\&#1044;&#1080;&#1072;&#1075;&#1088;&#1072;&#1084;&#1084;&#1099;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10.ako.lan\&#1044;&#1077;&#1087;_&#1101;&#1082;&#1086;&#1085;&#1086;&#1084;&#1080;&#1082;&#1080;\&#1054;&#1090;&#1076;&#1077;&#1083;%20&#1087;&#1088;&#1086;&#1075;&#1085;&#1086;&#1079;&#1080;&#1088;&#1086;&#1074;&#1072;&#1085;&#1080;&#1103;\&#1059;&#1082;&#1072;&#1079;%20607\2013%20&#1075;&#1086;&#1076;\&#1044;&#1080;&#1072;&#1075;&#1088;&#1072;&#1084;&#1084;&#1099;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10.ako.lan\&#1044;&#1077;&#1087;_&#1101;&#1082;&#1086;&#1085;&#1086;&#1084;&#1080;&#1082;&#1080;\&#1054;&#1090;&#1076;&#1077;&#1083;%20&#1087;&#1088;&#1086;&#1075;&#1085;&#1086;&#1079;&#1080;&#1088;&#1086;&#1074;&#1072;&#1085;&#1080;&#1103;\&#1059;&#1082;&#1072;&#1079;%20607\2013%20&#1075;&#1086;&#1076;\&#1044;&#1080;&#1072;&#1075;&#1088;&#1072;&#1084;&#1084;&#1099;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10.ako.lan\&#1044;&#1077;&#1087;_&#1101;&#1082;&#1086;&#1085;&#1086;&#1084;&#1080;&#1082;&#1080;\&#1054;&#1090;&#1076;&#1077;&#1083;%20&#1087;&#1088;&#1086;&#1075;&#1085;&#1086;&#1079;&#1080;&#1088;&#1086;&#1074;&#1072;&#1085;&#1080;&#1103;\&#1059;&#1082;&#1072;&#1079;%20607\2013%20&#1075;&#1086;&#1076;\&#1044;&#1080;&#1072;&#1075;&#1088;&#1072;&#1084;&#1084;&#1099;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10.ako.lan\&#1044;&#1077;&#1087;_&#1101;&#1082;&#1086;&#1085;&#1086;&#1084;&#1080;&#1082;&#1080;\&#1054;&#1090;&#1076;&#1077;&#1083;%20&#1087;&#1088;&#1086;&#1075;&#1085;&#1086;&#1079;&#1080;&#1088;&#1086;&#1074;&#1072;&#1085;&#1080;&#1103;\&#1059;&#1082;&#1072;&#1079;%20607\2013%20&#1075;&#1086;&#1076;\&#1044;&#1080;&#1072;&#1075;&#1088;&#1072;&#1084;&#1084;&#1099;.xls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10.ako.lan\&#1044;&#1077;&#1087;_&#1101;&#1082;&#1086;&#1085;&#1086;&#1084;&#1080;&#1082;&#1080;\&#1054;&#1090;&#1076;&#1077;&#1083;%20&#1087;&#1088;&#1086;&#1075;&#1085;&#1086;&#1079;&#1080;&#1088;&#1086;&#1074;&#1072;&#1085;&#1080;&#1103;\&#1059;&#1082;&#1072;&#1079;%20607\2013%20&#1075;&#1086;&#1076;\&#1044;&#1080;&#1072;&#1075;&#1088;&#1072;&#1084;&#1084;&#1099;.xls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10.ako.lan\&#1044;&#1077;&#1087;_&#1101;&#1082;&#1086;&#1085;&#1086;&#1084;&#1080;&#1082;&#1080;\&#1054;&#1090;&#1076;&#1077;&#1083;%20&#1087;&#1088;&#1086;&#1075;&#1085;&#1086;&#1079;&#1080;&#1088;&#1086;&#1074;&#1072;&#1085;&#1080;&#1103;\&#1059;&#1082;&#1072;&#1079;%20607\2013%20&#1075;&#1086;&#1076;\&#1044;&#1080;&#1072;&#1075;&#1088;&#1072;&#1084;&#1084;&#1099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4.976658972048411E-2"/>
          <c:y val="6.1782245636989322E-2"/>
          <c:w val="0.91941886340294132"/>
          <c:h val="0.54664376829439565"/>
        </c:manualLayout>
      </c:layout>
      <c:lineChart>
        <c:grouping val="stacked"/>
        <c:ser>
          <c:idx val="0"/>
          <c:order val="0"/>
          <c:spPr>
            <a:ln>
              <a:solidFill>
                <a:schemeClr val="accent6"/>
              </a:solidFill>
            </a:ln>
          </c:spPr>
          <c:marker>
            <c:spPr>
              <a:solidFill>
                <a:schemeClr val="accent6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Лист1!$A$1:$A$45</c:f>
              <c:strCache>
                <c:ptCount val="45"/>
                <c:pt idx="0">
                  <c:v>Омутнинский</c:v>
                </c:pt>
                <c:pt idx="1">
                  <c:v>Верхнекамский</c:v>
                </c:pt>
                <c:pt idx="2">
                  <c:v>Слободской</c:v>
                </c:pt>
                <c:pt idx="3">
                  <c:v>Кикнурский</c:v>
                </c:pt>
                <c:pt idx="4">
                  <c:v>Малмыжский</c:v>
                </c:pt>
                <c:pt idx="5">
                  <c:v>Афанасьевский</c:v>
                </c:pt>
                <c:pt idx="6">
                  <c:v>Вятскополянский</c:v>
                </c:pt>
                <c:pt idx="7">
                  <c:v>Арбажский</c:v>
                </c:pt>
                <c:pt idx="8">
                  <c:v>Свечинский</c:v>
                </c:pt>
                <c:pt idx="9">
                  <c:v>Богородский</c:v>
                </c:pt>
                <c:pt idx="10">
                  <c:v>Зуевский</c:v>
                </c:pt>
                <c:pt idx="11">
                  <c:v>Опаринский</c:v>
                </c:pt>
                <c:pt idx="12">
                  <c:v>Немский</c:v>
                </c:pt>
                <c:pt idx="13">
                  <c:v>Уржумский</c:v>
                </c:pt>
                <c:pt idx="14">
                  <c:v>Яранский</c:v>
                </c:pt>
                <c:pt idx="15">
                  <c:v>Пижанский</c:v>
                </c:pt>
                <c:pt idx="16">
                  <c:v>Унинский</c:v>
                </c:pt>
                <c:pt idx="17">
                  <c:v>Советский</c:v>
                </c:pt>
                <c:pt idx="18">
                  <c:v>Лузский</c:v>
                </c:pt>
                <c:pt idx="19">
                  <c:v>Белохолуницкий</c:v>
                </c:pt>
                <c:pt idx="20">
                  <c:v>Сунский</c:v>
                </c:pt>
                <c:pt idx="21">
                  <c:v>Кильмезский</c:v>
                </c:pt>
                <c:pt idx="22">
                  <c:v>Куменский</c:v>
                </c:pt>
                <c:pt idx="23">
                  <c:v>Нагорский</c:v>
                </c:pt>
                <c:pt idx="24">
                  <c:v>Санчурский</c:v>
                </c:pt>
                <c:pt idx="25">
                  <c:v>Оричевский</c:v>
                </c:pt>
                <c:pt idx="26">
                  <c:v>Фаленский</c:v>
                </c:pt>
                <c:pt idx="27">
                  <c:v>Орловский</c:v>
                </c:pt>
                <c:pt idx="28">
                  <c:v>Юрьянский</c:v>
                </c:pt>
                <c:pt idx="29">
                  <c:v>Тужинский</c:v>
                </c:pt>
                <c:pt idx="30">
                  <c:v>Даровской</c:v>
                </c:pt>
                <c:pt idx="31">
                  <c:v>Нолинский</c:v>
                </c:pt>
                <c:pt idx="32">
                  <c:v>г.Кирово-Чепецк</c:v>
                </c:pt>
                <c:pt idx="33">
                  <c:v>Лебяжский</c:v>
                </c:pt>
                <c:pt idx="34">
                  <c:v>Котельничский</c:v>
                </c:pt>
                <c:pt idx="35">
                  <c:v>Подосиновский</c:v>
                </c:pt>
                <c:pt idx="36">
                  <c:v>г.Вятские Поляны</c:v>
                </c:pt>
                <c:pt idx="37">
                  <c:v>Кирово-Чепецкий</c:v>
                </c:pt>
                <c:pt idx="38">
                  <c:v>Верхошижемский</c:v>
                </c:pt>
                <c:pt idx="39">
                  <c:v>г.Киров</c:v>
                </c:pt>
                <c:pt idx="40">
                  <c:v>г.Слободской</c:v>
                </c:pt>
                <c:pt idx="41">
                  <c:v>Шабалинский</c:v>
                </c:pt>
                <c:pt idx="42">
                  <c:v>г.Котельнич</c:v>
                </c:pt>
                <c:pt idx="43">
                  <c:v>Мурашинский</c:v>
                </c:pt>
                <c:pt idx="44">
                  <c:v>ЗАТО Первомайский</c:v>
                </c:pt>
              </c:strCache>
            </c:strRef>
          </c:cat>
          <c:val>
            <c:numRef>
              <c:f>Лист1!$B$1:$B$45</c:f>
              <c:numCache>
                <c:formatCode>0.00</c:formatCode>
                <c:ptCount val="45"/>
                <c:pt idx="0">
                  <c:v>0.66367482623149721</c:v>
                </c:pt>
                <c:pt idx="1">
                  <c:v>0.47358933776110834</c:v>
                </c:pt>
                <c:pt idx="2">
                  <c:v>0.45843946687911102</c:v>
                </c:pt>
                <c:pt idx="3">
                  <c:v>0.4274928191020404</c:v>
                </c:pt>
                <c:pt idx="4">
                  <c:v>0.40584349300613326</c:v>
                </c:pt>
                <c:pt idx="5">
                  <c:v>0.40458750585760378</c:v>
                </c:pt>
                <c:pt idx="6">
                  <c:v>0.39775843971096764</c:v>
                </c:pt>
                <c:pt idx="7">
                  <c:v>0.39033128536871697</c:v>
                </c:pt>
                <c:pt idx="8">
                  <c:v>0.38425667121181906</c:v>
                </c:pt>
                <c:pt idx="9">
                  <c:v>0.37373723272854675</c:v>
                </c:pt>
                <c:pt idx="10">
                  <c:v>0.35768890790539065</c:v>
                </c:pt>
                <c:pt idx="11">
                  <c:v>0.35213300276500564</c:v>
                </c:pt>
                <c:pt idx="12">
                  <c:v>0.34938360033247717</c:v>
                </c:pt>
                <c:pt idx="13">
                  <c:v>0.34641676633452578</c:v>
                </c:pt>
                <c:pt idx="14">
                  <c:v>0.346329914782319</c:v>
                </c:pt>
                <c:pt idx="15">
                  <c:v>0.34210511468086902</c:v>
                </c:pt>
                <c:pt idx="16">
                  <c:v>0.33039161752605273</c:v>
                </c:pt>
                <c:pt idx="17">
                  <c:v>0.32826289580659818</c:v>
                </c:pt>
                <c:pt idx="18">
                  <c:v>0.32587670765555626</c:v>
                </c:pt>
                <c:pt idx="19">
                  <c:v>0.31139333372434364</c:v>
                </c:pt>
                <c:pt idx="20">
                  <c:v>0.30677488596916752</c:v>
                </c:pt>
                <c:pt idx="21">
                  <c:v>0.29371569182825891</c:v>
                </c:pt>
                <c:pt idx="22">
                  <c:v>0.28622146266427839</c:v>
                </c:pt>
                <c:pt idx="23">
                  <c:v>0.27394726322408403</c:v>
                </c:pt>
                <c:pt idx="24">
                  <c:v>0.2670143451831018</c:v>
                </c:pt>
                <c:pt idx="25">
                  <c:v>0.26260036724732588</c:v>
                </c:pt>
                <c:pt idx="26">
                  <c:v>0.26164446601918168</c:v>
                </c:pt>
                <c:pt idx="27">
                  <c:v>0.25966893483013076</c:v>
                </c:pt>
                <c:pt idx="28">
                  <c:v>0.25906353838753776</c:v>
                </c:pt>
                <c:pt idx="29">
                  <c:v>0.25622299145433491</c:v>
                </c:pt>
                <c:pt idx="30">
                  <c:v>0.24916479660471758</c:v>
                </c:pt>
                <c:pt idx="31">
                  <c:v>0.23098711950545694</c:v>
                </c:pt>
                <c:pt idx="32">
                  <c:v>0.22971355443154576</c:v>
                </c:pt>
                <c:pt idx="33">
                  <c:v>0.22420012200991429</c:v>
                </c:pt>
                <c:pt idx="34">
                  <c:v>0.21419917888004494</c:v>
                </c:pt>
                <c:pt idx="35">
                  <c:v>0.21101458497550901</c:v>
                </c:pt>
                <c:pt idx="36">
                  <c:v>0.19608231442839527</c:v>
                </c:pt>
                <c:pt idx="37">
                  <c:v>0.18575604186263206</c:v>
                </c:pt>
                <c:pt idx="38">
                  <c:v>0.18539846418367123</c:v>
                </c:pt>
                <c:pt idx="39">
                  <c:v>0.1456805282169841</c:v>
                </c:pt>
                <c:pt idx="40">
                  <c:v>0.14485860181441274</c:v>
                </c:pt>
                <c:pt idx="41">
                  <c:v>0.13910084806323919</c:v>
                </c:pt>
                <c:pt idx="42">
                  <c:v>9.5020561876997062E-2</c:v>
                </c:pt>
                <c:pt idx="43">
                  <c:v>8.1731640979147868E-2</c:v>
                </c:pt>
                <c:pt idx="44">
                  <c:v>7.4232813068467032E-2</c:v>
                </c:pt>
              </c:numCache>
            </c:numRef>
          </c:val>
          <c:smooth val="1"/>
        </c:ser>
        <c:marker val="1"/>
        <c:axId val="11618944"/>
        <c:axId val="34823552"/>
      </c:lineChart>
      <c:catAx>
        <c:axId val="1161894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7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4823552"/>
        <c:crosses val="autoZero"/>
        <c:auto val="1"/>
        <c:lblAlgn val="ctr"/>
        <c:lblOffset val="100"/>
      </c:catAx>
      <c:valAx>
        <c:axId val="34823552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.00" sourceLinked="1"/>
        <c:tickLblPos val="nextTo"/>
        <c:txPr>
          <a:bodyPr/>
          <a:lstStyle/>
          <a:p>
            <a:pPr>
              <a:defRPr sz="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618944"/>
        <c:crosses val="autoZero"/>
        <c:crossBetween val="between"/>
      </c:valAx>
    </c:plotArea>
    <c:plotVisOnly val="1"/>
  </c:chart>
  <c:spPr>
    <a:ln>
      <a:noFill/>
    </a:ln>
  </c:sp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5.1805810529375086E-2"/>
          <c:y val="5.0884357012224997E-2"/>
          <c:w val="0.94676610006295348"/>
          <c:h val="0.46547194344661291"/>
        </c:manualLayout>
      </c:layout>
      <c:lineChart>
        <c:grouping val="standard"/>
        <c:ser>
          <c:idx val="0"/>
          <c:order val="0"/>
          <c:spPr>
            <a:ln>
              <a:solidFill>
                <a:schemeClr val="accent6"/>
              </a:solidFill>
            </a:ln>
          </c:spPr>
          <c:marker>
            <c:spPr>
              <a:solidFill>
                <a:srgbClr val="F79646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Лист1!$P$1:$P$45</c:f>
              <c:strCache>
                <c:ptCount val="45"/>
                <c:pt idx="0">
                  <c:v>ЗАТО Первомайский</c:v>
                </c:pt>
                <c:pt idx="1">
                  <c:v>Арбажский</c:v>
                </c:pt>
                <c:pt idx="2">
                  <c:v>Верхошижемский</c:v>
                </c:pt>
                <c:pt idx="3">
                  <c:v>Вятскополянский</c:v>
                </c:pt>
                <c:pt idx="4">
                  <c:v>Кикнурский</c:v>
                </c:pt>
                <c:pt idx="5">
                  <c:v>Котельничский</c:v>
                </c:pt>
                <c:pt idx="6">
                  <c:v>Лузский</c:v>
                </c:pt>
                <c:pt idx="7">
                  <c:v>Немский</c:v>
                </c:pt>
                <c:pt idx="8">
                  <c:v>Нолинский</c:v>
                </c:pt>
                <c:pt idx="9">
                  <c:v>Пижанский</c:v>
                </c:pt>
                <c:pt idx="10">
                  <c:v>Подосиновский</c:v>
                </c:pt>
                <c:pt idx="11">
                  <c:v>Свечинский</c:v>
                </c:pt>
                <c:pt idx="12">
                  <c:v>Сунский</c:v>
                </c:pt>
                <c:pt idx="13">
                  <c:v>Тужинский</c:v>
                </c:pt>
                <c:pt idx="14">
                  <c:v>Унинский</c:v>
                </c:pt>
                <c:pt idx="15">
                  <c:v>Шабалинский</c:v>
                </c:pt>
                <c:pt idx="16">
                  <c:v>Юрьянский</c:v>
                </c:pt>
                <c:pt idx="17">
                  <c:v>г.Вятские Поляны</c:v>
                </c:pt>
                <c:pt idx="18">
                  <c:v>Афанасьевский</c:v>
                </c:pt>
                <c:pt idx="19">
                  <c:v>Верхнекамский</c:v>
                </c:pt>
                <c:pt idx="20">
                  <c:v>Малмыжский</c:v>
                </c:pt>
                <c:pt idx="21">
                  <c:v>Богородский</c:v>
                </c:pt>
                <c:pt idx="22">
                  <c:v>Кильмезский</c:v>
                </c:pt>
                <c:pt idx="23">
                  <c:v>Мурашинский</c:v>
                </c:pt>
                <c:pt idx="24">
                  <c:v>Нагорский</c:v>
                </c:pt>
                <c:pt idx="25">
                  <c:v>Фаленский</c:v>
                </c:pt>
                <c:pt idx="26">
                  <c:v>Кирово-Чепецкий</c:v>
                </c:pt>
                <c:pt idx="27">
                  <c:v>Санчурский</c:v>
                </c:pt>
                <c:pt idx="28">
                  <c:v>Яранский</c:v>
                </c:pt>
                <c:pt idx="29">
                  <c:v>Слободской</c:v>
                </c:pt>
                <c:pt idx="30">
                  <c:v>Омутнинский</c:v>
                </c:pt>
                <c:pt idx="31">
                  <c:v>г.Котельнич</c:v>
                </c:pt>
                <c:pt idx="32">
                  <c:v>г.Кирово-Чепецк</c:v>
                </c:pt>
                <c:pt idx="33">
                  <c:v>г.Киров</c:v>
                </c:pt>
                <c:pt idx="34">
                  <c:v>Зуевский</c:v>
                </c:pt>
                <c:pt idx="35">
                  <c:v>Лебяжский</c:v>
                </c:pt>
                <c:pt idx="36">
                  <c:v>Куменский</c:v>
                </c:pt>
                <c:pt idx="37">
                  <c:v>Уржумский</c:v>
                </c:pt>
                <c:pt idx="38">
                  <c:v>Даровской</c:v>
                </c:pt>
                <c:pt idx="39">
                  <c:v>Оричевский</c:v>
                </c:pt>
                <c:pt idx="40">
                  <c:v>Опаринский</c:v>
                </c:pt>
                <c:pt idx="41">
                  <c:v>г.Слободской</c:v>
                </c:pt>
                <c:pt idx="42">
                  <c:v>Советский</c:v>
                </c:pt>
                <c:pt idx="43">
                  <c:v>Орловский</c:v>
                </c:pt>
                <c:pt idx="44">
                  <c:v>Белохолуницкий</c:v>
                </c:pt>
              </c:strCache>
            </c:strRef>
          </c:cat>
          <c:val>
            <c:numRef>
              <c:f>Лист1!$Q$1:$Q$45</c:f>
              <c:numCache>
                <c:formatCode>0.00</c:formatCode>
                <c:ptCount val="4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0.9732767762460236</c:v>
                </c:pt>
                <c:pt idx="18">
                  <c:v>0.96861081654295056</c:v>
                </c:pt>
                <c:pt idx="19">
                  <c:v>0.9681866383881258</c:v>
                </c:pt>
                <c:pt idx="20">
                  <c:v>0.9681866383881258</c:v>
                </c:pt>
                <c:pt idx="21">
                  <c:v>0.95384748425508081</c:v>
                </c:pt>
                <c:pt idx="22">
                  <c:v>0.95291622481442206</c:v>
                </c:pt>
                <c:pt idx="23">
                  <c:v>0.94358430540827143</c:v>
                </c:pt>
                <c:pt idx="24">
                  <c:v>0.94103923647932552</c:v>
                </c:pt>
                <c:pt idx="25">
                  <c:v>0.93615114275389366</c:v>
                </c:pt>
                <c:pt idx="26">
                  <c:v>0.85959703075291616</c:v>
                </c:pt>
                <c:pt idx="27">
                  <c:v>0.84305408271474014</c:v>
                </c:pt>
                <c:pt idx="28">
                  <c:v>0.80050486709727353</c:v>
                </c:pt>
                <c:pt idx="29">
                  <c:v>0.78075850977998851</c:v>
                </c:pt>
                <c:pt idx="30">
                  <c:v>0.74883340273145771</c:v>
                </c:pt>
                <c:pt idx="31">
                  <c:v>0.70703622840166858</c:v>
                </c:pt>
                <c:pt idx="32">
                  <c:v>0.69502439826647322</c:v>
                </c:pt>
                <c:pt idx="33">
                  <c:v>0.67617878407909249</c:v>
                </c:pt>
                <c:pt idx="34">
                  <c:v>0.67111510524886064</c:v>
                </c:pt>
                <c:pt idx="35">
                  <c:v>0.65536081417595315</c:v>
                </c:pt>
                <c:pt idx="36">
                  <c:v>0.60671652739867565</c:v>
                </c:pt>
                <c:pt idx="37">
                  <c:v>0.57254666153879563</c:v>
                </c:pt>
                <c:pt idx="38">
                  <c:v>0.52466561206971385</c:v>
                </c:pt>
                <c:pt idx="39">
                  <c:v>0.49446271311836493</c:v>
                </c:pt>
                <c:pt idx="40">
                  <c:v>0.4842841461552303</c:v>
                </c:pt>
                <c:pt idx="41">
                  <c:v>0.43862768272523361</c:v>
                </c:pt>
                <c:pt idx="42">
                  <c:v>0.29296259499079574</c:v>
                </c:pt>
                <c:pt idx="43">
                  <c:v>0.26874321656122457</c:v>
                </c:pt>
                <c:pt idx="44">
                  <c:v>0</c:v>
                </c:pt>
              </c:numCache>
            </c:numRef>
          </c:val>
        </c:ser>
        <c:marker val="1"/>
        <c:axId val="11566464"/>
        <c:axId val="34264960"/>
      </c:lineChart>
      <c:catAx>
        <c:axId val="11566464"/>
        <c:scaling>
          <c:orientation val="minMax"/>
        </c:scaling>
        <c:axPos val="b"/>
        <c:tickLblPos val="nextTo"/>
        <c:txPr>
          <a:bodyPr/>
          <a:lstStyle/>
          <a:p>
            <a:pPr>
              <a:defRPr sz="7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4264960"/>
        <c:crosses val="autoZero"/>
        <c:auto val="1"/>
        <c:lblAlgn val="ctr"/>
        <c:lblOffset val="100"/>
      </c:catAx>
      <c:valAx>
        <c:axId val="34264960"/>
        <c:scaling>
          <c:orientation val="minMax"/>
        </c:scaling>
        <c:axPos val="l"/>
        <c:majorGridlines>
          <c:spPr>
            <a:ln>
              <a:solidFill>
                <a:sysClr val="window" lastClr="FFFFFF"/>
              </a:solidFill>
            </a:ln>
          </c:spPr>
        </c:majorGridlines>
        <c:numFmt formatCode="0.00" sourceLinked="1"/>
        <c:tickLblPos val="nextTo"/>
        <c:txPr>
          <a:bodyPr/>
          <a:lstStyle/>
          <a:p>
            <a:pPr>
              <a:defRPr sz="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566464"/>
        <c:crosses val="autoZero"/>
        <c:crossBetween val="between"/>
      </c:valAx>
    </c:plotArea>
    <c:plotVisOnly val="1"/>
  </c:chart>
  <c:spPr>
    <a:ln>
      <a:solidFill>
        <a:schemeClr val="bg1"/>
      </a:solidFill>
    </a:ln>
  </c:sp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5.6799854961170369E-2"/>
          <c:y val="3.5545831122620455E-2"/>
          <c:w val="0.92575702821786587"/>
          <c:h val="0.46732850140431176"/>
        </c:manualLayout>
      </c:layout>
      <c:lineChart>
        <c:grouping val="standard"/>
        <c:ser>
          <c:idx val="0"/>
          <c:order val="0"/>
          <c:spPr>
            <a:ln>
              <a:solidFill>
                <a:schemeClr val="accent6"/>
              </a:solidFill>
            </a:ln>
          </c:spPr>
          <c:marker>
            <c:spPr>
              <a:solidFill>
                <a:srgbClr val="F79646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Лист1!$S$1:$S$45</c:f>
              <c:strCache>
                <c:ptCount val="45"/>
                <c:pt idx="0">
                  <c:v>Нагорский</c:v>
                </c:pt>
                <c:pt idx="1">
                  <c:v>ЗАТО Первомайский</c:v>
                </c:pt>
                <c:pt idx="2">
                  <c:v>г.Кирово-Чепецк</c:v>
                </c:pt>
                <c:pt idx="3">
                  <c:v>г.Слободской</c:v>
                </c:pt>
                <c:pt idx="4">
                  <c:v>г.Котельнич</c:v>
                </c:pt>
                <c:pt idx="5">
                  <c:v>г.Киров</c:v>
                </c:pt>
                <c:pt idx="6">
                  <c:v>Вятскополянский</c:v>
                </c:pt>
                <c:pt idx="7">
                  <c:v>г.Вятские Поляны</c:v>
                </c:pt>
                <c:pt idx="8">
                  <c:v>Фаленский</c:v>
                </c:pt>
                <c:pt idx="9">
                  <c:v>Кирово-Чепецкий</c:v>
                </c:pt>
                <c:pt idx="10">
                  <c:v>Уржумский</c:v>
                </c:pt>
                <c:pt idx="11">
                  <c:v>Тужинский</c:v>
                </c:pt>
                <c:pt idx="12">
                  <c:v>Оричевский</c:v>
                </c:pt>
                <c:pt idx="13">
                  <c:v>Орловский</c:v>
                </c:pt>
                <c:pt idx="14">
                  <c:v>Немский</c:v>
                </c:pt>
                <c:pt idx="15">
                  <c:v>Зуевский</c:v>
                </c:pt>
                <c:pt idx="16">
                  <c:v>Шабалинский</c:v>
                </c:pt>
                <c:pt idx="17">
                  <c:v>Даровской</c:v>
                </c:pt>
                <c:pt idx="18">
                  <c:v>Опаринский</c:v>
                </c:pt>
                <c:pt idx="19">
                  <c:v>Мурашинский</c:v>
                </c:pt>
                <c:pt idx="20">
                  <c:v>Яранский</c:v>
                </c:pt>
                <c:pt idx="21">
                  <c:v>Кикнурский</c:v>
                </c:pt>
                <c:pt idx="22">
                  <c:v>Пижанский</c:v>
                </c:pt>
                <c:pt idx="23">
                  <c:v>Санчурский</c:v>
                </c:pt>
                <c:pt idx="24">
                  <c:v>Верхнекамский</c:v>
                </c:pt>
                <c:pt idx="25">
                  <c:v>Котельничский</c:v>
                </c:pt>
                <c:pt idx="26">
                  <c:v>Верхошижемский</c:v>
                </c:pt>
                <c:pt idx="27">
                  <c:v>Юрьянский</c:v>
                </c:pt>
                <c:pt idx="28">
                  <c:v>Афанасьевский</c:v>
                </c:pt>
                <c:pt idx="29">
                  <c:v>Куменский</c:v>
                </c:pt>
                <c:pt idx="30">
                  <c:v>Омутнинский</c:v>
                </c:pt>
                <c:pt idx="31">
                  <c:v>Слободской</c:v>
                </c:pt>
                <c:pt idx="32">
                  <c:v>Свечинский</c:v>
                </c:pt>
                <c:pt idx="33">
                  <c:v>Нолинский</c:v>
                </c:pt>
                <c:pt idx="34">
                  <c:v>Малмыжский</c:v>
                </c:pt>
                <c:pt idx="35">
                  <c:v>Лебяжский</c:v>
                </c:pt>
                <c:pt idx="36">
                  <c:v>Богородский</c:v>
                </c:pt>
                <c:pt idx="37">
                  <c:v>Сунский</c:v>
                </c:pt>
                <c:pt idx="38">
                  <c:v>Подосиновский</c:v>
                </c:pt>
                <c:pt idx="39">
                  <c:v>Унинский</c:v>
                </c:pt>
                <c:pt idx="40">
                  <c:v>Кильмезский</c:v>
                </c:pt>
                <c:pt idx="41">
                  <c:v>Советский</c:v>
                </c:pt>
                <c:pt idx="42">
                  <c:v>Белохолуницкий</c:v>
                </c:pt>
                <c:pt idx="43">
                  <c:v>Арбажский</c:v>
                </c:pt>
                <c:pt idx="44">
                  <c:v>Лузский</c:v>
                </c:pt>
              </c:strCache>
            </c:strRef>
          </c:cat>
          <c:val>
            <c:numRef>
              <c:f>Лист1!$T$1:$T$45</c:f>
              <c:numCache>
                <c:formatCode>0.00</c:formatCode>
                <c:ptCount val="45"/>
                <c:pt idx="0">
                  <c:v>0.63333507935676492</c:v>
                </c:pt>
                <c:pt idx="1">
                  <c:v>0.42215088282504226</c:v>
                </c:pt>
                <c:pt idx="2">
                  <c:v>0.30691577004617782</c:v>
                </c:pt>
                <c:pt idx="3">
                  <c:v>0.28248297648173731</c:v>
                </c:pt>
                <c:pt idx="4">
                  <c:v>0.27860967993709085</c:v>
                </c:pt>
                <c:pt idx="5">
                  <c:v>0.27857827438355315</c:v>
                </c:pt>
                <c:pt idx="6">
                  <c:v>0.2650087739779422</c:v>
                </c:pt>
                <c:pt idx="7">
                  <c:v>0.2545326333881327</c:v>
                </c:pt>
                <c:pt idx="8">
                  <c:v>0.22707680307128547</c:v>
                </c:pt>
                <c:pt idx="9">
                  <c:v>0.22457942239598788</c:v>
                </c:pt>
                <c:pt idx="10">
                  <c:v>0.22091538920517176</c:v>
                </c:pt>
                <c:pt idx="11">
                  <c:v>0.21791887102307841</c:v>
                </c:pt>
                <c:pt idx="12">
                  <c:v>0.19495969623447471</c:v>
                </c:pt>
                <c:pt idx="13">
                  <c:v>0.18677487303565007</c:v>
                </c:pt>
                <c:pt idx="14">
                  <c:v>0.18270821350441876</c:v>
                </c:pt>
                <c:pt idx="15">
                  <c:v>0.17772157058366986</c:v>
                </c:pt>
                <c:pt idx="16">
                  <c:v>0.160031888329386</c:v>
                </c:pt>
                <c:pt idx="17">
                  <c:v>0.15995277785406409</c:v>
                </c:pt>
                <c:pt idx="18">
                  <c:v>0.1554284919527246</c:v>
                </c:pt>
                <c:pt idx="19">
                  <c:v>0.14609553987983448</c:v>
                </c:pt>
                <c:pt idx="20">
                  <c:v>0.14539645039471191</c:v>
                </c:pt>
                <c:pt idx="21">
                  <c:v>0.14445030656163813</c:v>
                </c:pt>
                <c:pt idx="22">
                  <c:v>0.14334374458594748</c:v>
                </c:pt>
                <c:pt idx="23">
                  <c:v>0.14260906650272609</c:v>
                </c:pt>
                <c:pt idx="24">
                  <c:v>0.13922992402663975</c:v>
                </c:pt>
                <c:pt idx="25">
                  <c:v>0.12093213988287742</c:v>
                </c:pt>
                <c:pt idx="26">
                  <c:v>0.11990518840531712</c:v>
                </c:pt>
                <c:pt idx="27">
                  <c:v>0.11930245967530455</c:v>
                </c:pt>
                <c:pt idx="28">
                  <c:v>0.11766669492991691</c:v>
                </c:pt>
                <c:pt idx="29">
                  <c:v>0.11697969131322675</c:v>
                </c:pt>
                <c:pt idx="30">
                  <c:v>0.11678042303597377</c:v>
                </c:pt>
                <c:pt idx="31">
                  <c:v>0.11389134464533909</c:v>
                </c:pt>
                <c:pt idx="32">
                  <c:v>0.10521440091133728</c:v>
                </c:pt>
                <c:pt idx="33">
                  <c:v>9.9840982947853679E-2</c:v>
                </c:pt>
                <c:pt idx="34">
                  <c:v>9.8241429448343826E-2</c:v>
                </c:pt>
                <c:pt idx="35">
                  <c:v>9.6217196794973592E-2</c:v>
                </c:pt>
                <c:pt idx="36">
                  <c:v>9.5831753774534498E-2</c:v>
                </c:pt>
                <c:pt idx="37">
                  <c:v>9.5831753774534498E-2</c:v>
                </c:pt>
                <c:pt idx="38">
                  <c:v>7.3433306599250167E-2</c:v>
                </c:pt>
                <c:pt idx="39">
                  <c:v>6.9637790381843881E-2</c:v>
                </c:pt>
                <c:pt idx="40">
                  <c:v>5.2620312524885457E-2</c:v>
                </c:pt>
                <c:pt idx="41">
                  <c:v>4.9661228013872571E-2</c:v>
                </c:pt>
                <c:pt idx="42">
                  <c:v>3.1055602326376015E-2</c:v>
                </c:pt>
                <c:pt idx="43">
                  <c:v>7.1447278822481834E-3</c:v>
                </c:pt>
                <c:pt idx="44">
                  <c:v>7.225762704681436E-4</c:v>
                </c:pt>
              </c:numCache>
            </c:numRef>
          </c:val>
        </c:ser>
        <c:marker val="1"/>
        <c:axId val="36531584"/>
        <c:axId val="36550528"/>
      </c:lineChart>
      <c:catAx>
        <c:axId val="36531584"/>
        <c:scaling>
          <c:orientation val="minMax"/>
        </c:scaling>
        <c:axPos val="b"/>
        <c:tickLblPos val="nextTo"/>
        <c:txPr>
          <a:bodyPr/>
          <a:lstStyle/>
          <a:p>
            <a:pPr>
              <a:defRPr sz="7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6550528"/>
        <c:crosses val="autoZero"/>
        <c:auto val="1"/>
        <c:lblAlgn val="ctr"/>
        <c:lblOffset val="100"/>
      </c:catAx>
      <c:valAx>
        <c:axId val="36550528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.00" sourceLinked="1"/>
        <c:tickLblPos val="nextTo"/>
        <c:txPr>
          <a:bodyPr/>
          <a:lstStyle/>
          <a:p>
            <a:pPr>
              <a:defRPr sz="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6531584"/>
        <c:crosses val="autoZero"/>
        <c:crossBetween val="between"/>
      </c:valAx>
    </c:plotArea>
    <c:plotVisOnly val="1"/>
  </c:chart>
  <c:spPr>
    <a:ln>
      <a:solidFill>
        <a:sysClr val="window" lastClr="FFFFFF"/>
      </a:solidFill>
    </a:ln>
  </c:sp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5.6000560661218515E-2"/>
          <c:y val="7.4617777511900504E-2"/>
          <c:w val="0.9214405763700676"/>
          <c:h val="0.50317401645667492"/>
        </c:manualLayout>
      </c:layout>
      <c:lineChart>
        <c:grouping val="standard"/>
        <c:ser>
          <c:idx val="0"/>
          <c:order val="0"/>
          <c:spPr>
            <a:ln>
              <a:solidFill>
                <a:schemeClr val="accent6"/>
              </a:solidFill>
            </a:ln>
          </c:spPr>
          <c:marker>
            <c:spPr>
              <a:solidFill>
                <a:schemeClr val="accent6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Лист1!$V$1:$V$45</c:f>
              <c:strCache>
                <c:ptCount val="45"/>
                <c:pt idx="0">
                  <c:v>Нолинский</c:v>
                </c:pt>
                <c:pt idx="1">
                  <c:v>Малмыжский</c:v>
                </c:pt>
                <c:pt idx="2">
                  <c:v>Омутнинский</c:v>
                </c:pt>
                <c:pt idx="3">
                  <c:v>Сунский</c:v>
                </c:pt>
                <c:pt idx="4">
                  <c:v>Юрьянский</c:v>
                </c:pt>
                <c:pt idx="5">
                  <c:v>Белохолуницкий</c:v>
                </c:pt>
                <c:pt idx="6">
                  <c:v>Тужинский</c:v>
                </c:pt>
                <c:pt idx="7">
                  <c:v>г.Котельнич</c:v>
                </c:pt>
                <c:pt idx="8">
                  <c:v>Котельничский</c:v>
                </c:pt>
                <c:pt idx="9">
                  <c:v>Свечинский</c:v>
                </c:pt>
                <c:pt idx="10">
                  <c:v>Мурашинский</c:v>
                </c:pt>
                <c:pt idx="11">
                  <c:v>Афанасьевский</c:v>
                </c:pt>
                <c:pt idx="12">
                  <c:v>Зуевский</c:v>
                </c:pt>
                <c:pt idx="13">
                  <c:v>Верхошижемский</c:v>
                </c:pt>
                <c:pt idx="14">
                  <c:v>Немский</c:v>
                </c:pt>
                <c:pt idx="15">
                  <c:v>Уржумский</c:v>
                </c:pt>
                <c:pt idx="16">
                  <c:v>ЗАТО Первомайский</c:v>
                </c:pt>
                <c:pt idx="17">
                  <c:v>Даровской</c:v>
                </c:pt>
                <c:pt idx="18">
                  <c:v>Верхнекамский</c:v>
                </c:pt>
                <c:pt idx="19">
                  <c:v>Кильмезский</c:v>
                </c:pt>
                <c:pt idx="20">
                  <c:v>Пижанский</c:v>
                </c:pt>
                <c:pt idx="21">
                  <c:v>г.Вятские Поляны</c:v>
                </c:pt>
                <c:pt idx="22">
                  <c:v>Вятскополянский</c:v>
                </c:pt>
                <c:pt idx="23">
                  <c:v>Куменский</c:v>
                </c:pt>
                <c:pt idx="24">
                  <c:v>г.Кирово-Чепецк</c:v>
                </c:pt>
                <c:pt idx="25">
                  <c:v>Кирово-Чепецкий</c:v>
                </c:pt>
                <c:pt idx="26">
                  <c:v>Яранский</c:v>
                </c:pt>
                <c:pt idx="27">
                  <c:v>Шабалинский</c:v>
                </c:pt>
                <c:pt idx="28">
                  <c:v>Фаленский</c:v>
                </c:pt>
                <c:pt idx="29">
                  <c:v>Богородский</c:v>
                </c:pt>
                <c:pt idx="30">
                  <c:v>Лузский</c:v>
                </c:pt>
                <c:pt idx="31">
                  <c:v>г.Киров</c:v>
                </c:pt>
                <c:pt idx="32">
                  <c:v>г.Слободской</c:v>
                </c:pt>
                <c:pt idx="33">
                  <c:v>Слободской</c:v>
                </c:pt>
                <c:pt idx="34">
                  <c:v>Советский</c:v>
                </c:pt>
                <c:pt idx="35">
                  <c:v>Оричевский</c:v>
                </c:pt>
                <c:pt idx="36">
                  <c:v>Кикнурский</c:v>
                </c:pt>
                <c:pt idx="37">
                  <c:v>Унинский</c:v>
                </c:pt>
                <c:pt idx="38">
                  <c:v>Лебяжский</c:v>
                </c:pt>
                <c:pt idx="39">
                  <c:v>Подосиновский</c:v>
                </c:pt>
                <c:pt idx="40">
                  <c:v>Арбажский</c:v>
                </c:pt>
                <c:pt idx="41">
                  <c:v>Опаринский</c:v>
                </c:pt>
                <c:pt idx="42">
                  <c:v>Санчурский</c:v>
                </c:pt>
                <c:pt idx="43">
                  <c:v>Орловский</c:v>
                </c:pt>
                <c:pt idx="44">
                  <c:v>Нагорский</c:v>
                </c:pt>
              </c:strCache>
            </c:strRef>
          </c:cat>
          <c:val>
            <c:numRef>
              <c:f>Лист1!$W$1:$W$45</c:f>
              <c:numCache>
                <c:formatCode>0.00</c:formatCode>
                <c:ptCount val="45"/>
                <c:pt idx="0">
                  <c:v>0.75191368540601922</c:v>
                </c:pt>
                <c:pt idx="1">
                  <c:v>0.58488221651102068</c:v>
                </c:pt>
                <c:pt idx="2">
                  <c:v>0.5630976467147677</c:v>
                </c:pt>
                <c:pt idx="3">
                  <c:v>0.55879704837195754</c:v>
                </c:pt>
                <c:pt idx="4">
                  <c:v>0.54239050421908575</c:v>
                </c:pt>
                <c:pt idx="5">
                  <c:v>0.540818615987678</c:v>
                </c:pt>
                <c:pt idx="6">
                  <c:v>0.51289666275394852</c:v>
                </c:pt>
                <c:pt idx="7">
                  <c:v>0.50879395269200001</c:v>
                </c:pt>
                <c:pt idx="8">
                  <c:v>0.50879395269200001</c:v>
                </c:pt>
                <c:pt idx="9">
                  <c:v>0.49019734018511729</c:v>
                </c:pt>
                <c:pt idx="10">
                  <c:v>0.48873743275676174</c:v>
                </c:pt>
                <c:pt idx="11">
                  <c:v>0.48575313316047031</c:v>
                </c:pt>
                <c:pt idx="12">
                  <c:v>0.46220131388467484</c:v>
                </c:pt>
                <c:pt idx="13">
                  <c:v>0.45904000054851074</c:v>
                </c:pt>
                <c:pt idx="14">
                  <c:v>0.4487732535798058</c:v>
                </c:pt>
                <c:pt idx="15">
                  <c:v>0.44457494737546227</c:v>
                </c:pt>
                <c:pt idx="16">
                  <c:v>0.43979584898172019</c:v>
                </c:pt>
                <c:pt idx="17">
                  <c:v>0.43813961621321851</c:v>
                </c:pt>
                <c:pt idx="18">
                  <c:v>0.43561826524409125</c:v>
                </c:pt>
                <c:pt idx="19">
                  <c:v>0.42392993206338581</c:v>
                </c:pt>
                <c:pt idx="20">
                  <c:v>0.42095272558450703</c:v>
                </c:pt>
                <c:pt idx="21">
                  <c:v>0.38988801258113537</c:v>
                </c:pt>
                <c:pt idx="22">
                  <c:v>0.38988801258113537</c:v>
                </c:pt>
                <c:pt idx="23">
                  <c:v>0.38348589337540367</c:v>
                </c:pt>
                <c:pt idx="24">
                  <c:v>0.3692433309799068</c:v>
                </c:pt>
                <c:pt idx="25">
                  <c:v>0.3692433309799068</c:v>
                </c:pt>
                <c:pt idx="26">
                  <c:v>0.36785748140468005</c:v>
                </c:pt>
                <c:pt idx="27">
                  <c:v>0.34126907861705058</c:v>
                </c:pt>
                <c:pt idx="28">
                  <c:v>0.33806314022751932</c:v>
                </c:pt>
                <c:pt idx="29">
                  <c:v>0.32452122221462226</c:v>
                </c:pt>
                <c:pt idx="30">
                  <c:v>0.31345695337827201</c:v>
                </c:pt>
                <c:pt idx="31">
                  <c:v>0.30895214240371427</c:v>
                </c:pt>
                <c:pt idx="32">
                  <c:v>0.28964999087161208</c:v>
                </c:pt>
                <c:pt idx="33">
                  <c:v>0.28964999087161208</c:v>
                </c:pt>
                <c:pt idx="34">
                  <c:v>0.28848259482895966</c:v>
                </c:pt>
                <c:pt idx="35">
                  <c:v>0.26227405041696972</c:v>
                </c:pt>
                <c:pt idx="36">
                  <c:v>0.2622282392924134</c:v>
                </c:pt>
                <c:pt idx="37">
                  <c:v>0.25985309726472217</c:v>
                </c:pt>
                <c:pt idx="38">
                  <c:v>0.23699125264833684</c:v>
                </c:pt>
                <c:pt idx="39">
                  <c:v>0.23426361520909586</c:v>
                </c:pt>
                <c:pt idx="40">
                  <c:v>0.2266363130911469</c:v>
                </c:pt>
                <c:pt idx="41">
                  <c:v>0.17040075948841479</c:v>
                </c:pt>
                <c:pt idx="42">
                  <c:v>0.14305508233957986</c:v>
                </c:pt>
                <c:pt idx="43">
                  <c:v>0.141717101968133</c:v>
                </c:pt>
                <c:pt idx="44">
                  <c:v>8.1237799820533682E-2</c:v>
                </c:pt>
              </c:numCache>
            </c:numRef>
          </c:val>
        </c:ser>
        <c:marker val="1"/>
        <c:axId val="37011840"/>
        <c:axId val="37014144"/>
      </c:lineChart>
      <c:catAx>
        <c:axId val="37011840"/>
        <c:scaling>
          <c:orientation val="minMax"/>
        </c:scaling>
        <c:axPos val="b"/>
        <c:tickLblPos val="nextTo"/>
        <c:txPr>
          <a:bodyPr/>
          <a:lstStyle/>
          <a:p>
            <a:pPr>
              <a:defRPr sz="7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7014144"/>
        <c:crosses val="autoZero"/>
        <c:auto val="1"/>
        <c:lblAlgn val="ctr"/>
        <c:lblOffset val="100"/>
      </c:catAx>
      <c:valAx>
        <c:axId val="37014144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.00" sourceLinked="1"/>
        <c:tickLblPos val="nextTo"/>
        <c:txPr>
          <a:bodyPr/>
          <a:lstStyle/>
          <a:p>
            <a:pPr>
              <a:defRPr sz="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7011840"/>
        <c:crosses val="autoZero"/>
        <c:crossBetween val="between"/>
      </c:valAx>
    </c:plotArea>
    <c:plotVisOnly val="1"/>
  </c:chart>
  <c:spPr>
    <a:noFill/>
    <a:ln>
      <a:solidFill>
        <a:sysClr val="window" lastClr="FFFFFF"/>
      </a:solidFill>
    </a:ln>
  </c:sp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5.6207603490312702E-2"/>
          <c:y val="7.3067278238925934E-2"/>
          <c:w val="0.92115012989723632"/>
          <c:h val="0.49066075991556607"/>
        </c:manualLayout>
      </c:layout>
      <c:lineChart>
        <c:grouping val="stacked"/>
        <c:ser>
          <c:idx val="0"/>
          <c:order val="0"/>
          <c:spPr>
            <a:ln>
              <a:solidFill>
                <a:schemeClr val="accent6"/>
              </a:solidFill>
            </a:ln>
          </c:spPr>
          <c:marker>
            <c:spPr>
              <a:solidFill>
                <a:srgbClr val="F79646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Лист1!$Y$1:$Y$45</c:f>
              <c:strCache>
                <c:ptCount val="45"/>
                <c:pt idx="0">
                  <c:v>Опаринский</c:v>
                </c:pt>
                <c:pt idx="1">
                  <c:v>Богородский</c:v>
                </c:pt>
                <c:pt idx="2">
                  <c:v>Тужинский</c:v>
                </c:pt>
                <c:pt idx="3">
                  <c:v>Подосиновский</c:v>
                </c:pt>
                <c:pt idx="4">
                  <c:v>Шабалинский</c:v>
                </c:pt>
                <c:pt idx="5">
                  <c:v>Мурашинский</c:v>
                </c:pt>
                <c:pt idx="6">
                  <c:v>Фаленский</c:v>
                </c:pt>
                <c:pt idx="7">
                  <c:v>Лебяжский</c:v>
                </c:pt>
                <c:pt idx="8">
                  <c:v>Санчурский</c:v>
                </c:pt>
                <c:pt idx="9">
                  <c:v>Юрьянский</c:v>
                </c:pt>
                <c:pt idx="10">
                  <c:v>Котельничский</c:v>
                </c:pt>
                <c:pt idx="11">
                  <c:v>Куменский</c:v>
                </c:pt>
                <c:pt idx="12">
                  <c:v>Немский</c:v>
                </c:pt>
                <c:pt idx="13">
                  <c:v>Сунский</c:v>
                </c:pt>
                <c:pt idx="14">
                  <c:v>Орловский</c:v>
                </c:pt>
                <c:pt idx="15">
                  <c:v>Оричевский</c:v>
                </c:pt>
                <c:pt idx="16">
                  <c:v>ЗАТО Первомайский</c:v>
                </c:pt>
                <c:pt idx="17">
                  <c:v>Верхнекамский</c:v>
                </c:pt>
                <c:pt idx="18">
                  <c:v>г.Слободской</c:v>
                </c:pt>
                <c:pt idx="19">
                  <c:v>Кикнурский</c:v>
                </c:pt>
                <c:pt idx="20">
                  <c:v>Яранский</c:v>
                </c:pt>
                <c:pt idx="21">
                  <c:v>Унинский</c:v>
                </c:pt>
                <c:pt idx="22">
                  <c:v>Кильмезский</c:v>
                </c:pt>
                <c:pt idx="23">
                  <c:v>г.Вятские Поляны</c:v>
                </c:pt>
                <c:pt idx="24">
                  <c:v>Белохолуницкий</c:v>
                </c:pt>
                <c:pt idx="25">
                  <c:v>Омутнинский</c:v>
                </c:pt>
                <c:pt idx="26">
                  <c:v>Верхошижемский</c:v>
                </c:pt>
                <c:pt idx="27">
                  <c:v>Зуевский</c:v>
                </c:pt>
                <c:pt idx="28">
                  <c:v>Пижанский</c:v>
                </c:pt>
                <c:pt idx="29">
                  <c:v>г.Кирово-Чепецк</c:v>
                </c:pt>
                <c:pt idx="30">
                  <c:v>Афанасьевский</c:v>
                </c:pt>
                <c:pt idx="31">
                  <c:v>Свечинский</c:v>
                </c:pt>
                <c:pt idx="32">
                  <c:v>Слободской</c:v>
                </c:pt>
                <c:pt idx="33">
                  <c:v>Малмыжский</c:v>
                </c:pt>
                <c:pt idx="34">
                  <c:v>Лузский</c:v>
                </c:pt>
                <c:pt idx="35">
                  <c:v>г.Киров</c:v>
                </c:pt>
                <c:pt idx="36">
                  <c:v>Советский</c:v>
                </c:pt>
                <c:pt idx="37">
                  <c:v>Уржумский</c:v>
                </c:pt>
                <c:pt idx="38">
                  <c:v>г.Котельнич</c:v>
                </c:pt>
                <c:pt idx="39">
                  <c:v>Нолинский</c:v>
                </c:pt>
                <c:pt idx="40">
                  <c:v>Даровской</c:v>
                </c:pt>
                <c:pt idx="41">
                  <c:v>Нагорский</c:v>
                </c:pt>
                <c:pt idx="42">
                  <c:v>Арбажский</c:v>
                </c:pt>
                <c:pt idx="43">
                  <c:v>Вятскополянский</c:v>
                </c:pt>
                <c:pt idx="44">
                  <c:v>Кирово-Чепецкий</c:v>
                </c:pt>
              </c:strCache>
            </c:strRef>
          </c:cat>
          <c:val>
            <c:numRef>
              <c:f>Лист1!$Z$1:$Z$45</c:f>
              <c:numCache>
                <c:formatCode>0.00</c:formatCode>
                <c:ptCount val="45"/>
                <c:pt idx="0">
                  <c:v>0.64288805375242064</c:v>
                </c:pt>
                <c:pt idx="1">
                  <c:v>0.59416472231993811</c:v>
                </c:pt>
                <c:pt idx="2">
                  <c:v>0.57791468330845974</c:v>
                </c:pt>
                <c:pt idx="3">
                  <c:v>0.5266604299508113</c:v>
                </c:pt>
                <c:pt idx="4">
                  <c:v>0.49562845683441836</c:v>
                </c:pt>
                <c:pt idx="5">
                  <c:v>0.49350113831908032</c:v>
                </c:pt>
                <c:pt idx="6">
                  <c:v>0.48271624744547181</c:v>
                </c:pt>
                <c:pt idx="7">
                  <c:v>0.46440360013888232</c:v>
                </c:pt>
                <c:pt idx="8">
                  <c:v>0.44854600603295836</c:v>
                </c:pt>
                <c:pt idx="9">
                  <c:v>0.41269089678091236</c:v>
                </c:pt>
                <c:pt idx="10">
                  <c:v>0.4</c:v>
                </c:pt>
                <c:pt idx="11">
                  <c:v>0.39549997041716001</c:v>
                </c:pt>
                <c:pt idx="12">
                  <c:v>0.35663784937331222</c:v>
                </c:pt>
                <c:pt idx="13">
                  <c:v>0.35194892446801884</c:v>
                </c:pt>
                <c:pt idx="14">
                  <c:v>0.35138406342890138</c:v>
                </c:pt>
                <c:pt idx="15">
                  <c:v>0.34484160808574182</c:v>
                </c:pt>
                <c:pt idx="16">
                  <c:v>0.34187999149230025</c:v>
                </c:pt>
                <c:pt idx="17">
                  <c:v>0.33721470478000737</c:v>
                </c:pt>
                <c:pt idx="18">
                  <c:v>0.3343446768690832</c:v>
                </c:pt>
                <c:pt idx="19">
                  <c:v>0.33241860021746916</c:v>
                </c:pt>
                <c:pt idx="20">
                  <c:v>0.31097284985817947</c:v>
                </c:pt>
                <c:pt idx="21">
                  <c:v>0.28107068921862965</c:v>
                </c:pt>
                <c:pt idx="22">
                  <c:v>0.2766177131085763</c:v>
                </c:pt>
                <c:pt idx="23">
                  <c:v>0.27085784245163469</c:v>
                </c:pt>
                <c:pt idx="24">
                  <c:v>0.2646425872024244</c:v>
                </c:pt>
                <c:pt idx="25">
                  <c:v>0.24888882187062161</c:v>
                </c:pt>
                <c:pt idx="26">
                  <c:v>0.23975554514221095</c:v>
                </c:pt>
                <c:pt idx="27">
                  <c:v>0.23867635622925917</c:v>
                </c:pt>
                <c:pt idx="28">
                  <c:v>0.22123389283373421</c:v>
                </c:pt>
                <c:pt idx="29">
                  <c:v>0.21270726776678028</c:v>
                </c:pt>
                <c:pt idx="30">
                  <c:v>0.1975456274822345</c:v>
                </c:pt>
                <c:pt idx="31">
                  <c:v>0.19526500464855237</c:v>
                </c:pt>
                <c:pt idx="32">
                  <c:v>0.18935867606195764</c:v>
                </c:pt>
                <c:pt idx="33">
                  <c:v>0.18219434406515841</c:v>
                </c:pt>
                <c:pt idx="34">
                  <c:v>0.18184756230208474</c:v>
                </c:pt>
                <c:pt idx="35">
                  <c:v>0.17861826921839896</c:v>
                </c:pt>
                <c:pt idx="36">
                  <c:v>0.17611984588056778</c:v>
                </c:pt>
                <c:pt idx="37">
                  <c:v>0.17084740264663548</c:v>
                </c:pt>
                <c:pt idx="38">
                  <c:v>0.15810151907105888</c:v>
                </c:pt>
                <c:pt idx="39">
                  <c:v>0.14154787095324339</c:v>
                </c:pt>
                <c:pt idx="40">
                  <c:v>0.14024894166763549</c:v>
                </c:pt>
                <c:pt idx="41">
                  <c:v>0.13359518783827448</c:v>
                </c:pt>
                <c:pt idx="42">
                  <c:v>0.12838111015857062</c:v>
                </c:pt>
                <c:pt idx="43">
                  <c:v>9.2750961073923208E-2</c:v>
                </c:pt>
                <c:pt idx="44">
                  <c:v>8.7781717161691933E-2</c:v>
                </c:pt>
              </c:numCache>
            </c:numRef>
          </c:val>
        </c:ser>
        <c:marker val="1"/>
        <c:axId val="37097472"/>
        <c:axId val="37099776"/>
      </c:lineChart>
      <c:catAx>
        <c:axId val="37097472"/>
        <c:scaling>
          <c:orientation val="minMax"/>
        </c:scaling>
        <c:axPos val="b"/>
        <c:tickLblPos val="nextTo"/>
        <c:txPr>
          <a:bodyPr/>
          <a:lstStyle/>
          <a:p>
            <a:pPr>
              <a:defRPr sz="7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7099776"/>
        <c:crosses val="autoZero"/>
        <c:auto val="1"/>
        <c:lblAlgn val="ctr"/>
        <c:lblOffset val="100"/>
      </c:catAx>
      <c:valAx>
        <c:axId val="37099776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.00" sourceLinked="1"/>
        <c:tickLblPos val="nextTo"/>
        <c:txPr>
          <a:bodyPr/>
          <a:lstStyle/>
          <a:p>
            <a:pPr>
              <a:defRPr sz="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7097472"/>
        <c:crosses val="autoZero"/>
        <c:crossBetween val="between"/>
      </c:valAx>
    </c:plotArea>
    <c:plotVisOnly val="1"/>
  </c:chart>
  <c:spPr>
    <a:ln>
      <a:solidFill>
        <a:sysClr val="window" lastClr="FFFFFF"/>
      </a:solidFill>
    </a:ln>
  </c:sp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6.2148214946223704E-2"/>
          <c:y val="7.1072663021966923E-2"/>
          <c:w val="0.91281644526131356"/>
          <c:h val="0.40531564504165296"/>
        </c:manualLayout>
      </c:layout>
      <c:lineChart>
        <c:grouping val="standard"/>
        <c:ser>
          <c:idx val="0"/>
          <c:order val="0"/>
          <c:spPr>
            <a:ln>
              <a:solidFill>
                <a:schemeClr val="accent6"/>
              </a:solidFill>
            </a:ln>
          </c:spPr>
          <c:marker>
            <c:spPr>
              <a:solidFill>
                <a:srgbClr val="F79646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Лист1!$AB$1:$AB$45</c:f>
              <c:strCache>
                <c:ptCount val="45"/>
                <c:pt idx="0">
                  <c:v>ЗАТО Первомайский</c:v>
                </c:pt>
                <c:pt idx="1">
                  <c:v>Нагорский</c:v>
                </c:pt>
                <c:pt idx="2">
                  <c:v>Богородский</c:v>
                </c:pt>
                <c:pt idx="3">
                  <c:v>Мурашинский</c:v>
                </c:pt>
                <c:pt idx="4">
                  <c:v>Свечинский</c:v>
                </c:pt>
                <c:pt idx="5">
                  <c:v>Кильмезский</c:v>
                </c:pt>
                <c:pt idx="6">
                  <c:v>Лузский</c:v>
                </c:pt>
                <c:pt idx="7">
                  <c:v>Тужинский</c:v>
                </c:pt>
                <c:pt idx="8">
                  <c:v>Афанасьевский</c:v>
                </c:pt>
                <c:pt idx="9">
                  <c:v>Уржумский</c:v>
                </c:pt>
                <c:pt idx="10">
                  <c:v>Зуевский</c:v>
                </c:pt>
                <c:pt idx="11">
                  <c:v>Верхошижемский</c:v>
                </c:pt>
                <c:pt idx="12">
                  <c:v>Вятскополянский</c:v>
                </c:pt>
                <c:pt idx="13">
                  <c:v>Куменский</c:v>
                </c:pt>
                <c:pt idx="14">
                  <c:v>Унинский</c:v>
                </c:pt>
                <c:pt idx="15">
                  <c:v>г.Слободской</c:v>
                </c:pt>
                <c:pt idx="16">
                  <c:v>Верхнекамский</c:v>
                </c:pt>
                <c:pt idx="17">
                  <c:v>Шабалинский</c:v>
                </c:pt>
                <c:pt idx="18">
                  <c:v>Фаленский</c:v>
                </c:pt>
                <c:pt idx="19">
                  <c:v>Нолинский</c:v>
                </c:pt>
                <c:pt idx="20">
                  <c:v>Кикнурский</c:v>
                </c:pt>
                <c:pt idx="21">
                  <c:v>Арбажский</c:v>
                </c:pt>
                <c:pt idx="22">
                  <c:v>г.Вятские Поляны</c:v>
                </c:pt>
                <c:pt idx="23">
                  <c:v>г.Кирово-Чепецк</c:v>
                </c:pt>
                <c:pt idx="24">
                  <c:v>Юрьянский</c:v>
                </c:pt>
                <c:pt idx="25">
                  <c:v>Санчурский</c:v>
                </c:pt>
                <c:pt idx="26">
                  <c:v>Омутнинский</c:v>
                </c:pt>
                <c:pt idx="27">
                  <c:v>Слободской</c:v>
                </c:pt>
                <c:pt idx="28">
                  <c:v>Пижанский</c:v>
                </c:pt>
                <c:pt idx="29">
                  <c:v>Белохолуницкий</c:v>
                </c:pt>
                <c:pt idx="30">
                  <c:v>Немский</c:v>
                </c:pt>
                <c:pt idx="31">
                  <c:v>г.Киров</c:v>
                </c:pt>
                <c:pt idx="32">
                  <c:v>Лебяжский</c:v>
                </c:pt>
                <c:pt idx="33">
                  <c:v>Подосиновский</c:v>
                </c:pt>
                <c:pt idx="34">
                  <c:v>Оричевский</c:v>
                </c:pt>
                <c:pt idx="35">
                  <c:v>г.Котельнич</c:v>
                </c:pt>
                <c:pt idx="36">
                  <c:v>Орловский</c:v>
                </c:pt>
                <c:pt idx="37">
                  <c:v>Яранский</c:v>
                </c:pt>
                <c:pt idx="38">
                  <c:v>Советский</c:v>
                </c:pt>
                <c:pt idx="39">
                  <c:v>Сунский</c:v>
                </c:pt>
                <c:pt idx="40">
                  <c:v>Котельничский</c:v>
                </c:pt>
                <c:pt idx="41">
                  <c:v>Кирово-Чепецкий</c:v>
                </c:pt>
                <c:pt idx="42">
                  <c:v>Опаринский</c:v>
                </c:pt>
                <c:pt idx="43">
                  <c:v>Малмыжский</c:v>
                </c:pt>
                <c:pt idx="44">
                  <c:v>Даровской</c:v>
                </c:pt>
              </c:strCache>
            </c:strRef>
          </c:cat>
          <c:val>
            <c:numRef>
              <c:f>Лист1!$AC$1:$AC$45</c:f>
              <c:numCache>
                <c:formatCode>0.00</c:formatCode>
                <c:ptCount val="45"/>
                <c:pt idx="0">
                  <c:v>0.84912681573363802</c:v>
                </c:pt>
                <c:pt idx="1">
                  <c:v>0.68925469120187433</c:v>
                </c:pt>
                <c:pt idx="2">
                  <c:v>0.63729216122848864</c:v>
                </c:pt>
                <c:pt idx="3">
                  <c:v>0.441938507592328</c:v>
                </c:pt>
                <c:pt idx="4">
                  <c:v>0.43914582510178646</c:v>
                </c:pt>
                <c:pt idx="5">
                  <c:v>0.40196010096769585</c:v>
                </c:pt>
                <c:pt idx="6">
                  <c:v>0.39244886081164559</c:v>
                </c:pt>
                <c:pt idx="7">
                  <c:v>0.39059077826632138</c:v>
                </c:pt>
                <c:pt idx="8">
                  <c:v>0.37148578488584844</c:v>
                </c:pt>
                <c:pt idx="9">
                  <c:v>0.33136481454433564</c:v>
                </c:pt>
                <c:pt idx="10">
                  <c:v>0.3213739701569675</c:v>
                </c:pt>
                <c:pt idx="11">
                  <c:v>0.31844538742701489</c:v>
                </c:pt>
                <c:pt idx="12">
                  <c:v>0.31571550828064215</c:v>
                </c:pt>
                <c:pt idx="13">
                  <c:v>0.31449032108920594</c:v>
                </c:pt>
                <c:pt idx="14">
                  <c:v>0.30642680674873507</c:v>
                </c:pt>
                <c:pt idx="15">
                  <c:v>0.29546160397206644</c:v>
                </c:pt>
                <c:pt idx="16">
                  <c:v>0.29078199348532985</c:v>
                </c:pt>
                <c:pt idx="17">
                  <c:v>0.27915161983049752</c:v>
                </c:pt>
                <c:pt idx="18">
                  <c:v>0.27399661864299862</c:v>
                </c:pt>
                <c:pt idx="19">
                  <c:v>0.26480691067624962</c:v>
                </c:pt>
                <c:pt idx="20">
                  <c:v>0.26236423133758885</c:v>
                </c:pt>
                <c:pt idx="21">
                  <c:v>0.26176140573900397</c:v>
                </c:pt>
                <c:pt idx="22">
                  <c:v>0.25826601679160666</c:v>
                </c:pt>
                <c:pt idx="23">
                  <c:v>0.25209511767377513</c:v>
                </c:pt>
                <c:pt idx="24">
                  <c:v>0.25059170703185918</c:v>
                </c:pt>
                <c:pt idx="25">
                  <c:v>0.2446226162050871</c:v>
                </c:pt>
                <c:pt idx="26">
                  <c:v>0.22759035658953741</c:v>
                </c:pt>
                <c:pt idx="27">
                  <c:v>0.21793530725044308</c:v>
                </c:pt>
                <c:pt idx="28">
                  <c:v>0.21610049733739356</c:v>
                </c:pt>
                <c:pt idx="29">
                  <c:v>0.20746263093319345</c:v>
                </c:pt>
                <c:pt idx="30">
                  <c:v>0.20685049230527008</c:v>
                </c:pt>
                <c:pt idx="31">
                  <c:v>0.20527671751165069</c:v>
                </c:pt>
                <c:pt idx="32">
                  <c:v>0.20510306470167888</c:v>
                </c:pt>
                <c:pt idx="33">
                  <c:v>0.19982932245425403</c:v>
                </c:pt>
                <c:pt idx="34">
                  <c:v>0.19786107094094055</c:v>
                </c:pt>
                <c:pt idx="35">
                  <c:v>0.19331323889728053</c:v>
                </c:pt>
                <c:pt idx="36">
                  <c:v>0.17744657787214463</c:v>
                </c:pt>
                <c:pt idx="37">
                  <c:v>0.17280309831315932</c:v>
                </c:pt>
                <c:pt idx="38">
                  <c:v>0.14293638561427413</c:v>
                </c:pt>
                <c:pt idx="39">
                  <c:v>0.1421931914995565</c:v>
                </c:pt>
                <c:pt idx="40">
                  <c:v>0.11287704382317178</c:v>
                </c:pt>
                <c:pt idx="41">
                  <c:v>0.1032703021663622</c:v>
                </c:pt>
                <c:pt idx="42">
                  <c:v>5.5152259918107523E-2</c:v>
                </c:pt>
                <c:pt idx="43">
                  <c:v>2.607306098652962E-2</c:v>
                </c:pt>
                <c:pt idx="44">
                  <c:v>0</c:v>
                </c:pt>
              </c:numCache>
            </c:numRef>
          </c:val>
        </c:ser>
        <c:marker val="1"/>
        <c:axId val="37044992"/>
        <c:axId val="37047296"/>
      </c:lineChart>
      <c:catAx>
        <c:axId val="37044992"/>
        <c:scaling>
          <c:orientation val="minMax"/>
        </c:scaling>
        <c:axPos val="b"/>
        <c:tickLblPos val="nextTo"/>
        <c:txPr>
          <a:bodyPr/>
          <a:lstStyle/>
          <a:p>
            <a:pPr>
              <a:defRPr sz="7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7047296"/>
        <c:crosses val="autoZero"/>
        <c:auto val="1"/>
        <c:lblAlgn val="ctr"/>
        <c:lblOffset val="100"/>
      </c:catAx>
      <c:valAx>
        <c:axId val="37047296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.00" sourceLinked="1"/>
        <c:tickLblPos val="nextTo"/>
        <c:txPr>
          <a:bodyPr/>
          <a:lstStyle/>
          <a:p>
            <a:pPr>
              <a:defRPr sz="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7044992"/>
        <c:crosses val="autoZero"/>
        <c:crossBetween val="between"/>
      </c:valAx>
    </c:plotArea>
    <c:plotVisOnly val="1"/>
  </c:chart>
  <c:spPr>
    <a:ln>
      <a:solidFill>
        <a:sysClr val="window" lastClr="FFFFFF"/>
      </a:solidFill>
    </a:ln>
  </c:sp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5.3511646854053414E-2"/>
          <c:y val="6.8975357973220575E-2"/>
          <c:w val="0.92493210630917777"/>
          <c:h val="0.41927624719014944"/>
        </c:manualLayout>
      </c:layout>
      <c:lineChart>
        <c:grouping val="standard"/>
        <c:ser>
          <c:idx val="0"/>
          <c:order val="0"/>
          <c:spPr>
            <a:ln>
              <a:solidFill>
                <a:schemeClr val="accent6"/>
              </a:solidFill>
            </a:ln>
          </c:spPr>
          <c:marker>
            <c:spPr>
              <a:solidFill>
                <a:schemeClr val="accent6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Лист1!$AE$1:$AE$45</c:f>
              <c:strCache>
                <c:ptCount val="45"/>
                <c:pt idx="0">
                  <c:v>Богородский</c:v>
                </c:pt>
                <c:pt idx="1">
                  <c:v>Нагорский</c:v>
                </c:pt>
                <c:pt idx="2">
                  <c:v>Даровской</c:v>
                </c:pt>
                <c:pt idx="3">
                  <c:v>Кикнурский</c:v>
                </c:pt>
                <c:pt idx="4">
                  <c:v>Свечинский</c:v>
                </c:pt>
                <c:pt idx="5">
                  <c:v>Арбажский</c:v>
                </c:pt>
                <c:pt idx="6">
                  <c:v>Опаринский</c:v>
                </c:pt>
                <c:pt idx="7">
                  <c:v>Подосиновский</c:v>
                </c:pt>
                <c:pt idx="8">
                  <c:v>Шабалинский</c:v>
                </c:pt>
                <c:pt idx="9">
                  <c:v>Тужинский</c:v>
                </c:pt>
                <c:pt idx="10">
                  <c:v>Санчурский</c:v>
                </c:pt>
                <c:pt idx="11">
                  <c:v>Мурашинский</c:v>
                </c:pt>
                <c:pt idx="12">
                  <c:v>Зуевский</c:v>
                </c:pt>
                <c:pt idx="13">
                  <c:v>Кильмезский</c:v>
                </c:pt>
                <c:pt idx="14">
                  <c:v>Котельничский</c:v>
                </c:pt>
                <c:pt idx="15">
                  <c:v>Фаленский</c:v>
                </c:pt>
                <c:pt idx="16">
                  <c:v>Афанасьевский</c:v>
                </c:pt>
                <c:pt idx="17">
                  <c:v>Яранский</c:v>
                </c:pt>
                <c:pt idx="18">
                  <c:v>Лузский</c:v>
                </c:pt>
                <c:pt idx="19">
                  <c:v>Верхошижемский</c:v>
                </c:pt>
                <c:pt idx="20">
                  <c:v>Немский</c:v>
                </c:pt>
                <c:pt idx="21">
                  <c:v>Юрьянский</c:v>
                </c:pt>
                <c:pt idx="22">
                  <c:v>Пижанский</c:v>
                </c:pt>
                <c:pt idx="23">
                  <c:v>Сунский</c:v>
                </c:pt>
                <c:pt idx="24">
                  <c:v>Советский</c:v>
                </c:pt>
                <c:pt idx="25">
                  <c:v>Уржумский</c:v>
                </c:pt>
                <c:pt idx="26">
                  <c:v>Верхнекамский</c:v>
                </c:pt>
                <c:pt idx="27">
                  <c:v>г.Кирово-Чепецк</c:v>
                </c:pt>
                <c:pt idx="28">
                  <c:v>Белохолуницкий</c:v>
                </c:pt>
                <c:pt idx="29">
                  <c:v>г.Вятские Поляны</c:v>
                </c:pt>
                <c:pt idx="30">
                  <c:v>Слободской</c:v>
                </c:pt>
                <c:pt idx="31">
                  <c:v>Вятскополянский</c:v>
                </c:pt>
                <c:pt idx="32">
                  <c:v>Малмыжский</c:v>
                </c:pt>
                <c:pt idx="33">
                  <c:v>Лебяжский</c:v>
                </c:pt>
                <c:pt idx="34">
                  <c:v>г.Котельнич</c:v>
                </c:pt>
                <c:pt idx="35">
                  <c:v>Куменский</c:v>
                </c:pt>
                <c:pt idx="36">
                  <c:v>г.Киров</c:v>
                </c:pt>
                <c:pt idx="37">
                  <c:v>Орловский</c:v>
                </c:pt>
                <c:pt idx="38">
                  <c:v>Омутнинский</c:v>
                </c:pt>
                <c:pt idx="39">
                  <c:v>Унинский</c:v>
                </c:pt>
                <c:pt idx="40">
                  <c:v>г.Слободской</c:v>
                </c:pt>
                <c:pt idx="41">
                  <c:v>Оричевский</c:v>
                </c:pt>
                <c:pt idx="42">
                  <c:v>Нолинский</c:v>
                </c:pt>
                <c:pt idx="43">
                  <c:v>Кирово-Чепецкий</c:v>
                </c:pt>
                <c:pt idx="44">
                  <c:v>ЗАТО Первомайский</c:v>
                </c:pt>
              </c:strCache>
            </c:strRef>
          </c:cat>
          <c:val>
            <c:numRef>
              <c:f>Лист1!$AF$1:$AF$45</c:f>
              <c:numCache>
                <c:formatCode>0.00</c:formatCode>
                <c:ptCount val="45"/>
                <c:pt idx="0">
                  <c:v>0.87406932090824219</c:v>
                </c:pt>
                <c:pt idx="1">
                  <c:v>0.86918238993710395</c:v>
                </c:pt>
                <c:pt idx="2">
                  <c:v>0.83976292818076159</c:v>
                </c:pt>
                <c:pt idx="3">
                  <c:v>0.82623018973169005</c:v>
                </c:pt>
                <c:pt idx="4">
                  <c:v>0.81820391882321253</c:v>
                </c:pt>
                <c:pt idx="5">
                  <c:v>0.80237701288448748</c:v>
                </c:pt>
                <c:pt idx="6">
                  <c:v>0.79517532116098011</c:v>
                </c:pt>
                <c:pt idx="7">
                  <c:v>0.78884781802754533</c:v>
                </c:pt>
                <c:pt idx="8">
                  <c:v>0.77984497719699031</c:v>
                </c:pt>
                <c:pt idx="9">
                  <c:v>0.77901871384289123</c:v>
                </c:pt>
                <c:pt idx="10">
                  <c:v>0.72028809223550516</c:v>
                </c:pt>
                <c:pt idx="11">
                  <c:v>0.68170014680141122</c:v>
                </c:pt>
                <c:pt idx="12">
                  <c:v>0.63748825461953751</c:v>
                </c:pt>
                <c:pt idx="13">
                  <c:v>0.62464605600531786</c:v>
                </c:pt>
                <c:pt idx="14">
                  <c:v>0.62148262691746459</c:v>
                </c:pt>
                <c:pt idx="15">
                  <c:v>0.61139980448030495</c:v>
                </c:pt>
                <c:pt idx="16">
                  <c:v>0.60522810539827665</c:v>
                </c:pt>
                <c:pt idx="17">
                  <c:v>0.60164279838486989</c:v>
                </c:pt>
                <c:pt idx="18">
                  <c:v>0.57414700093550863</c:v>
                </c:pt>
                <c:pt idx="19">
                  <c:v>0.55579957928156265</c:v>
                </c:pt>
                <c:pt idx="20">
                  <c:v>0.54188815553763037</c:v>
                </c:pt>
                <c:pt idx="21">
                  <c:v>0.54121542953488921</c:v>
                </c:pt>
                <c:pt idx="22">
                  <c:v>0.53420204035732477</c:v>
                </c:pt>
                <c:pt idx="23">
                  <c:v>0.53306872563633856</c:v>
                </c:pt>
                <c:pt idx="24">
                  <c:v>0.52387426493780154</c:v>
                </c:pt>
                <c:pt idx="25">
                  <c:v>0.52387426493780154</c:v>
                </c:pt>
                <c:pt idx="26">
                  <c:v>0.52242216766814442</c:v>
                </c:pt>
                <c:pt idx="27">
                  <c:v>0.51728675078465647</c:v>
                </c:pt>
                <c:pt idx="28">
                  <c:v>0.49337481777739062</c:v>
                </c:pt>
                <c:pt idx="29">
                  <c:v>0.48205406306040904</c:v>
                </c:pt>
                <c:pt idx="30">
                  <c:v>0.46787994182210146</c:v>
                </c:pt>
                <c:pt idx="31">
                  <c:v>0.45431943970380995</c:v>
                </c:pt>
                <c:pt idx="32">
                  <c:v>0.45270700511530443</c:v>
                </c:pt>
                <c:pt idx="33">
                  <c:v>0.43728851970622057</c:v>
                </c:pt>
                <c:pt idx="34">
                  <c:v>0.42717997842728134</c:v>
                </c:pt>
                <c:pt idx="35">
                  <c:v>0.42701563933761316</c:v>
                </c:pt>
                <c:pt idx="36">
                  <c:v>0.38965360381863323</c:v>
                </c:pt>
                <c:pt idx="37">
                  <c:v>0.38788312599670277</c:v>
                </c:pt>
                <c:pt idx="38">
                  <c:v>0.38602474476640464</c:v>
                </c:pt>
                <c:pt idx="39">
                  <c:v>0.37037578105168883</c:v>
                </c:pt>
                <c:pt idx="40">
                  <c:v>0.3656763607428879</c:v>
                </c:pt>
                <c:pt idx="41">
                  <c:v>0.29616163322751882</c:v>
                </c:pt>
                <c:pt idx="42">
                  <c:v>0.24276729559748608</c:v>
                </c:pt>
                <c:pt idx="43">
                  <c:v>0.22405552809386137</c:v>
                </c:pt>
                <c:pt idx="44">
                  <c:v>0.12509245083758191</c:v>
                </c:pt>
              </c:numCache>
            </c:numRef>
          </c:val>
        </c:ser>
        <c:marker val="1"/>
        <c:axId val="37239808"/>
        <c:axId val="37385728"/>
      </c:lineChart>
      <c:catAx>
        <c:axId val="37239808"/>
        <c:scaling>
          <c:orientation val="minMax"/>
        </c:scaling>
        <c:axPos val="b"/>
        <c:tickLblPos val="nextTo"/>
        <c:txPr>
          <a:bodyPr/>
          <a:lstStyle/>
          <a:p>
            <a:pPr>
              <a:defRPr sz="7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7385728"/>
        <c:crosses val="autoZero"/>
        <c:auto val="1"/>
        <c:lblAlgn val="ctr"/>
        <c:lblOffset val="100"/>
      </c:catAx>
      <c:valAx>
        <c:axId val="37385728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.00" sourceLinked="1"/>
        <c:tickLblPos val="nextTo"/>
        <c:txPr>
          <a:bodyPr/>
          <a:lstStyle/>
          <a:p>
            <a:pPr>
              <a:defRPr sz="7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7239808"/>
        <c:crosses val="autoZero"/>
        <c:crossBetween val="between"/>
      </c:valAx>
    </c:plotArea>
    <c:plotVisOnly val="1"/>
  </c:chart>
  <c:spPr>
    <a:ln>
      <a:solidFill>
        <a:sysClr val="window" lastClr="FFFFFF"/>
      </a:solidFill>
    </a:ln>
  </c:sp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6.0962635656516821E-2"/>
          <c:y val="3.2913002370307982E-2"/>
          <c:w val="0.91447961478260498"/>
          <c:h val="0.51513842425279766"/>
        </c:manualLayout>
      </c:layout>
      <c:lineChart>
        <c:grouping val="standard"/>
        <c:ser>
          <c:idx val="0"/>
          <c:order val="0"/>
          <c:spPr>
            <a:ln>
              <a:solidFill>
                <a:schemeClr val="accent6"/>
              </a:solidFill>
            </a:ln>
          </c:spPr>
          <c:marker>
            <c:spPr>
              <a:solidFill>
                <a:srgbClr val="F79646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Лист1!$AH$1:$AH$45</c:f>
              <c:strCache>
                <c:ptCount val="45"/>
                <c:pt idx="0">
                  <c:v>г.Киров</c:v>
                </c:pt>
                <c:pt idx="1">
                  <c:v>Кирово-Чепецкий</c:v>
                </c:pt>
                <c:pt idx="2">
                  <c:v>Слободской</c:v>
                </c:pt>
                <c:pt idx="3">
                  <c:v>Афанасьевский</c:v>
                </c:pt>
                <c:pt idx="4">
                  <c:v>Унинский</c:v>
                </c:pt>
                <c:pt idx="5">
                  <c:v>Верхошижемский</c:v>
                </c:pt>
                <c:pt idx="6">
                  <c:v>Вятскополянский</c:v>
                </c:pt>
                <c:pt idx="7">
                  <c:v>Орловский</c:v>
                </c:pt>
                <c:pt idx="8">
                  <c:v>Кикнурский</c:v>
                </c:pt>
                <c:pt idx="9">
                  <c:v>Шабалинский</c:v>
                </c:pt>
                <c:pt idx="10">
                  <c:v>Уржумский</c:v>
                </c:pt>
                <c:pt idx="11">
                  <c:v>Лузский</c:v>
                </c:pt>
                <c:pt idx="12">
                  <c:v>Немский</c:v>
                </c:pt>
                <c:pt idx="13">
                  <c:v>Куменский</c:v>
                </c:pt>
                <c:pt idx="14">
                  <c:v>г.Вятские Поляны</c:v>
                </c:pt>
                <c:pt idx="15">
                  <c:v>Малмыжский</c:v>
                </c:pt>
                <c:pt idx="16">
                  <c:v>г.Котельнич</c:v>
                </c:pt>
                <c:pt idx="17">
                  <c:v>Фаленский</c:v>
                </c:pt>
                <c:pt idx="18">
                  <c:v>Котельничский</c:v>
                </c:pt>
                <c:pt idx="19">
                  <c:v>Советский</c:v>
                </c:pt>
                <c:pt idx="20">
                  <c:v>Опаринский</c:v>
                </c:pt>
                <c:pt idx="21">
                  <c:v>Богородский</c:v>
                </c:pt>
                <c:pt idx="22">
                  <c:v>Омутнинский</c:v>
                </c:pt>
                <c:pt idx="23">
                  <c:v>Оричевский</c:v>
                </c:pt>
                <c:pt idx="24">
                  <c:v>г.Кирово-Чепецк</c:v>
                </c:pt>
                <c:pt idx="25">
                  <c:v>Пижанский</c:v>
                </c:pt>
                <c:pt idx="26">
                  <c:v>г.Слободской</c:v>
                </c:pt>
                <c:pt idx="27">
                  <c:v>Нагорский</c:v>
                </c:pt>
                <c:pt idx="28">
                  <c:v>Тужинский</c:v>
                </c:pt>
                <c:pt idx="29">
                  <c:v>Кильмезский</c:v>
                </c:pt>
                <c:pt idx="30">
                  <c:v>Яранский</c:v>
                </c:pt>
                <c:pt idx="31">
                  <c:v>Мурашинский</c:v>
                </c:pt>
                <c:pt idx="32">
                  <c:v>Лебяжский</c:v>
                </c:pt>
                <c:pt idx="33">
                  <c:v>Арбажский</c:v>
                </c:pt>
                <c:pt idx="34">
                  <c:v>Верхнекамский</c:v>
                </c:pt>
                <c:pt idx="35">
                  <c:v>Юрьянский</c:v>
                </c:pt>
                <c:pt idx="36">
                  <c:v>Белохолуницкий</c:v>
                </c:pt>
                <c:pt idx="37">
                  <c:v>Нолинский</c:v>
                </c:pt>
                <c:pt idx="38">
                  <c:v>Подосиновский</c:v>
                </c:pt>
                <c:pt idx="39">
                  <c:v>Зуевский</c:v>
                </c:pt>
                <c:pt idx="40">
                  <c:v>Санчурский</c:v>
                </c:pt>
                <c:pt idx="41">
                  <c:v>Даровской</c:v>
                </c:pt>
                <c:pt idx="42">
                  <c:v>Свечинский</c:v>
                </c:pt>
                <c:pt idx="43">
                  <c:v>Сунский</c:v>
                </c:pt>
                <c:pt idx="44">
                  <c:v>ЗАТО Первомайский</c:v>
                </c:pt>
              </c:strCache>
            </c:strRef>
          </c:cat>
          <c:val>
            <c:numRef>
              <c:f>Лист1!$AI$1:$AI$45</c:f>
              <c:numCache>
                <c:formatCode>0.00</c:formatCode>
                <c:ptCount val="45"/>
                <c:pt idx="0">
                  <c:v>0.88965974105387713</c:v>
                </c:pt>
                <c:pt idx="1">
                  <c:v>0.85900064932410203</c:v>
                </c:pt>
                <c:pt idx="2">
                  <c:v>0.77704630081842763</c:v>
                </c:pt>
                <c:pt idx="3">
                  <c:v>0.77306520414381796</c:v>
                </c:pt>
                <c:pt idx="4">
                  <c:v>0.73327431417900069</c:v>
                </c:pt>
                <c:pt idx="5">
                  <c:v>0.66191634437015723</c:v>
                </c:pt>
                <c:pt idx="6">
                  <c:v>0.6449671111892199</c:v>
                </c:pt>
                <c:pt idx="7">
                  <c:v>0.63149353013797405</c:v>
                </c:pt>
                <c:pt idx="8">
                  <c:v>0.61007797963685462</c:v>
                </c:pt>
                <c:pt idx="9">
                  <c:v>0.60325444146878848</c:v>
                </c:pt>
                <c:pt idx="10">
                  <c:v>0.5988050888371792</c:v>
                </c:pt>
                <c:pt idx="11">
                  <c:v>0.59856108871437608</c:v>
                </c:pt>
                <c:pt idx="12">
                  <c:v>0.59352260876311946</c:v>
                </c:pt>
                <c:pt idx="13">
                  <c:v>0.58705341619198104</c:v>
                </c:pt>
                <c:pt idx="14">
                  <c:v>0.58151972549572217</c:v>
                </c:pt>
                <c:pt idx="15">
                  <c:v>0.57916039373952255</c:v>
                </c:pt>
                <c:pt idx="16">
                  <c:v>0.56298370226434025</c:v>
                </c:pt>
                <c:pt idx="17">
                  <c:v>0.56122849410770415</c:v>
                </c:pt>
                <c:pt idx="18">
                  <c:v>0.55796326486785985</c:v>
                </c:pt>
                <c:pt idx="19">
                  <c:v>0.54824565516618351</c:v>
                </c:pt>
                <c:pt idx="20">
                  <c:v>0.5450857840873734</c:v>
                </c:pt>
                <c:pt idx="21">
                  <c:v>0.53519608957171638</c:v>
                </c:pt>
                <c:pt idx="22">
                  <c:v>0.53437375241590068</c:v>
                </c:pt>
                <c:pt idx="23">
                  <c:v>0.53284598962843865</c:v>
                </c:pt>
                <c:pt idx="24">
                  <c:v>0.53008053634337504</c:v>
                </c:pt>
                <c:pt idx="25">
                  <c:v>0.53006345262277765</c:v>
                </c:pt>
                <c:pt idx="26">
                  <c:v>0.52841373632188571</c:v>
                </c:pt>
                <c:pt idx="27">
                  <c:v>0.52454543592109704</c:v>
                </c:pt>
                <c:pt idx="28">
                  <c:v>0.52376812419620278</c:v>
                </c:pt>
                <c:pt idx="29">
                  <c:v>0.51707666170164757</c:v>
                </c:pt>
                <c:pt idx="30">
                  <c:v>0.51242450718542576</c:v>
                </c:pt>
                <c:pt idx="31">
                  <c:v>0.50980281213144563</c:v>
                </c:pt>
                <c:pt idx="32">
                  <c:v>0.50558813328163332</c:v>
                </c:pt>
                <c:pt idx="33">
                  <c:v>0.48717030019151508</c:v>
                </c:pt>
                <c:pt idx="34">
                  <c:v>0.47170472198700913</c:v>
                </c:pt>
                <c:pt idx="35">
                  <c:v>0.47121745992498132</c:v>
                </c:pt>
                <c:pt idx="36">
                  <c:v>0.46517965859666954</c:v>
                </c:pt>
                <c:pt idx="37">
                  <c:v>0.4641875986862698</c:v>
                </c:pt>
                <c:pt idx="38">
                  <c:v>0.46125184360663973</c:v>
                </c:pt>
                <c:pt idx="39">
                  <c:v>0.45107144994359749</c:v>
                </c:pt>
                <c:pt idx="40">
                  <c:v>0.44095224301080088</c:v>
                </c:pt>
                <c:pt idx="41">
                  <c:v>0.43369461989603281</c:v>
                </c:pt>
                <c:pt idx="42">
                  <c:v>0.3977994497984873</c:v>
                </c:pt>
                <c:pt idx="43">
                  <c:v>0.27358144420313929</c:v>
                </c:pt>
                <c:pt idx="44">
                  <c:v>0</c:v>
                </c:pt>
              </c:numCache>
            </c:numRef>
          </c:val>
        </c:ser>
        <c:marker val="1"/>
        <c:axId val="37280384"/>
        <c:axId val="37450880"/>
      </c:lineChart>
      <c:catAx>
        <c:axId val="37280384"/>
        <c:scaling>
          <c:orientation val="minMax"/>
        </c:scaling>
        <c:axPos val="b"/>
        <c:tickLblPos val="nextTo"/>
        <c:txPr>
          <a:bodyPr/>
          <a:lstStyle/>
          <a:p>
            <a:pPr>
              <a:defRPr sz="7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7450880"/>
        <c:crosses val="autoZero"/>
        <c:auto val="1"/>
        <c:lblAlgn val="ctr"/>
        <c:lblOffset val="100"/>
      </c:catAx>
      <c:valAx>
        <c:axId val="37450880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.00" sourceLinked="1"/>
        <c:tickLblPos val="nextTo"/>
        <c:txPr>
          <a:bodyPr/>
          <a:lstStyle/>
          <a:p>
            <a:pPr>
              <a:defRPr sz="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7280384"/>
        <c:crosses val="autoZero"/>
        <c:crossBetween val="between"/>
      </c:valAx>
    </c:plotArea>
    <c:plotVisOnly val="1"/>
  </c:chart>
  <c:spPr>
    <a:ln>
      <a:solidFill>
        <a:sysClr val="window" lastClr="FFFFFF"/>
      </a:solidFill>
    </a:ln>
  </c:sp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lineChart>
        <c:grouping val="standard"/>
        <c:ser>
          <c:idx val="0"/>
          <c:order val="0"/>
          <c:spPr>
            <a:ln>
              <a:solidFill>
                <a:schemeClr val="accent6"/>
              </a:solidFill>
            </a:ln>
          </c:spPr>
          <c:marker>
            <c:spPr>
              <a:solidFill>
                <a:srgbClr val="F79646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Лист1!$AK$1:$AK$45</c:f>
              <c:strCache>
                <c:ptCount val="45"/>
                <c:pt idx="0">
                  <c:v>Яранский</c:v>
                </c:pt>
                <c:pt idx="1">
                  <c:v>Кирово-Чепецкий</c:v>
                </c:pt>
                <c:pt idx="2">
                  <c:v>Омутнинский</c:v>
                </c:pt>
                <c:pt idx="3">
                  <c:v>г.Вятские Поляны</c:v>
                </c:pt>
                <c:pt idx="4">
                  <c:v>Даровской</c:v>
                </c:pt>
                <c:pt idx="5">
                  <c:v>Слободской</c:v>
                </c:pt>
                <c:pt idx="6">
                  <c:v>Сунский</c:v>
                </c:pt>
                <c:pt idx="7">
                  <c:v>Афанасьевский</c:v>
                </c:pt>
                <c:pt idx="8">
                  <c:v>Юрьянский</c:v>
                </c:pt>
                <c:pt idx="9">
                  <c:v>Шабалинский</c:v>
                </c:pt>
                <c:pt idx="10">
                  <c:v>Оричевский</c:v>
                </c:pt>
                <c:pt idx="11">
                  <c:v>Вятскополянский</c:v>
                </c:pt>
                <c:pt idx="12">
                  <c:v>Кикнурский</c:v>
                </c:pt>
                <c:pt idx="13">
                  <c:v>Фаленский</c:v>
                </c:pt>
                <c:pt idx="14">
                  <c:v>Лебяжский</c:v>
                </c:pt>
                <c:pt idx="15">
                  <c:v>Котельничский</c:v>
                </c:pt>
                <c:pt idx="16">
                  <c:v>Свечинский</c:v>
                </c:pt>
                <c:pt idx="17">
                  <c:v>Богородский</c:v>
                </c:pt>
                <c:pt idx="18">
                  <c:v>Кильмезский</c:v>
                </c:pt>
                <c:pt idx="19">
                  <c:v>Верхошижемский</c:v>
                </c:pt>
                <c:pt idx="20">
                  <c:v>Уржумский</c:v>
                </c:pt>
                <c:pt idx="21">
                  <c:v>Санчурский</c:v>
                </c:pt>
                <c:pt idx="22">
                  <c:v>Малмыжский</c:v>
                </c:pt>
                <c:pt idx="23">
                  <c:v>Тужинский</c:v>
                </c:pt>
                <c:pt idx="24">
                  <c:v>Лузский</c:v>
                </c:pt>
                <c:pt idx="25">
                  <c:v>Советский</c:v>
                </c:pt>
                <c:pt idx="26">
                  <c:v>Мурашинский</c:v>
                </c:pt>
                <c:pt idx="27">
                  <c:v>Нагорский</c:v>
                </c:pt>
                <c:pt idx="28">
                  <c:v>Унинский</c:v>
                </c:pt>
                <c:pt idx="29">
                  <c:v>Белохолуницкий</c:v>
                </c:pt>
                <c:pt idx="30">
                  <c:v>г.Слободской</c:v>
                </c:pt>
                <c:pt idx="31">
                  <c:v>Верхнекамский</c:v>
                </c:pt>
                <c:pt idx="32">
                  <c:v>Куменский</c:v>
                </c:pt>
                <c:pt idx="33">
                  <c:v>г.Кирово-Чепецк</c:v>
                </c:pt>
                <c:pt idx="34">
                  <c:v>Пижанский</c:v>
                </c:pt>
                <c:pt idx="35">
                  <c:v>Подосиновский</c:v>
                </c:pt>
                <c:pt idx="36">
                  <c:v>г.Киров</c:v>
                </c:pt>
                <c:pt idx="37">
                  <c:v>Орловский</c:v>
                </c:pt>
                <c:pt idx="38">
                  <c:v>Нолинский</c:v>
                </c:pt>
                <c:pt idx="39">
                  <c:v>Немский</c:v>
                </c:pt>
                <c:pt idx="40">
                  <c:v>Арбажский</c:v>
                </c:pt>
                <c:pt idx="41">
                  <c:v>Зуевский</c:v>
                </c:pt>
                <c:pt idx="42">
                  <c:v>г.Котельнич</c:v>
                </c:pt>
                <c:pt idx="43">
                  <c:v>Опаринский</c:v>
                </c:pt>
                <c:pt idx="44">
                  <c:v>ЗАТО Первомайский</c:v>
                </c:pt>
              </c:strCache>
            </c:strRef>
          </c:cat>
          <c:val>
            <c:numRef>
              <c:f>Лист1!$AL$1:$AL$45</c:f>
              <c:numCache>
                <c:formatCode>0.00</c:formatCode>
                <c:ptCount val="45"/>
                <c:pt idx="0">
                  <c:v>0.8454394299287411</c:v>
                </c:pt>
                <c:pt idx="1">
                  <c:v>0.49091902689903238</c:v>
                </c:pt>
                <c:pt idx="2">
                  <c:v>0.45091331120089306</c:v>
                </c:pt>
                <c:pt idx="3">
                  <c:v>0.44018146835706284</c:v>
                </c:pt>
                <c:pt idx="4">
                  <c:v>0.40150282589185526</c:v>
                </c:pt>
                <c:pt idx="5">
                  <c:v>0.36853679083286373</c:v>
                </c:pt>
                <c:pt idx="6">
                  <c:v>0.33191372136704927</c:v>
                </c:pt>
                <c:pt idx="7">
                  <c:v>0.32625775686946556</c:v>
                </c:pt>
                <c:pt idx="8">
                  <c:v>0.27769838523065893</c:v>
                </c:pt>
                <c:pt idx="9">
                  <c:v>0.26189950793886074</c:v>
                </c:pt>
                <c:pt idx="10">
                  <c:v>0.25490223766463732</c:v>
                </c:pt>
                <c:pt idx="11">
                  <c:v>0.24251881278784923</c:v>
                </c:pt>
                <c:pt idx="12">
                  <c:v>0.23877870165724024</c:v>
                </c:pt>
                <c:pt idx="13">
                  <c:v>0.23318797848591705</c:v>
                </c:pt>
                <c:pt idx="14">
                  <c:v>0.23202573644162491</c:v>
                </c:pt>
                <c:pt idx="15">
                  <c:v>0.23148826029964376</c:v>
                </c:pt>
                <c:pt idx="16">
                  <c:v>0.22809350430750355</c:v>
                </c:pt>
                <c:pt idx="17">
                  <c:v>0.22450815052827491</c:v>
                </c:pt>
                <c:pt idx="18">
                  <c:v>0.21513858396588692</c:v>
                </c:pt>
                <c:pt idx="19">
                  <c:v>0.21366819600731249</c:v>
                </c:pt>
                <c:pt idx="20">
                  <c:v>0.20409850448243483</c:v>
                </c:pt>
                <c:pt idx="21">
                  <c:v>0.19772877135010072</c:v>
                </c:pt>
                <c:pt idx="22">
                  <c:v>0.19253799891748041</c:v>
                </c:pt>
                <c:pt idx="23">
                  <c:v>0.18940007408708534</c:v>
                </c:pt>
                <c:pt idx="24">
                  <c:v>0.18347531725648641</c:v>
                </c:pt>
                <c:pt idx="25">
                  <c:v>0.18223340379500533</c:v>
                </c:pt>
                <c:pt idx="26">
                  <c:v>0.18148575576403286</c:v>
                </c:pt>
                <c:pt idx="27">
                  <c:v>0.17296044751944836</c:v>
                </c:pt>
                <c:pt idx="28">
                  <c:v>0.16923513295141507</c:v>
                </c:pt>
                <c:pt idx="29">
                  <c:v>0.16512526448586931</c:v>
                </c:pt>
                <c:pt idx="30">
                  <c:v>0.15616368551757542</c:v>
                </c:pt>
                <c:pt idx="31">
                  <c:v>0.15203941770462881</c:v>
                </c:pt>
                <c:pt idx="32">
                  <c:v>0.15181719478430813</c:v>
                </c:pt>
                <c:pt idx="33">
                  <c:v>0.15104654623237548</c:v>
                </c:pt>
                <c:pt idx="34">
                  <c:v>0.14480977205830758</c:v>
                </c:pt>
                <c:pt idx="35">
                  <c:v>0.14311027300325332</c:v>
                </c:pt>
                <c:pt idx="36">
                  <c:v>0.13898423113351471</c:v>
                </c:pt>
                <c:pt idx="37">
                  <c:v>0.13475347918103991</c:v>
                </c:pt>
                <c:pt idx="38">
                  <c:v>0.13257109631360667</c:v>
                </c:pt>
                <c:pt idx="39">
                  <c:v>0.11953469996356759</c:v>
                </c:pt>
                <c:pt idx="40">
                  <c:v>0.11357359576728426</c:v>
                </c:pt>
                <c:pt idx="41">
                  <c:v>7.3905317772559945E-2</c:v>
                </c:pt>
                <c:pt idx="42">
                  <c:v>6.5823201470249199E-2</c:v>
                </c:pt>
                <c:pt idx="43">
                  <c:v>5.6509465723995296E-2</c:v>
                </c:pt>
                <c:pt idx="44">
                  <c:v>0</c:v>
                </c:pt>
              </c:numCache>
            </c:numRef>
          </c:val>
        </c:ser>
        <c:marker val="1"/>
        <c:axId val="38603008"/>
        <c:axId val="38626048"/>
      </c:lineChart>
      <c:catAx>
        <c:axId val="38603008"/>
        <c:scaling>
          <c:orientation val="minMax"/>
        </c:scaling>
        <c:axPos val="b"/>
        <c:tickLblPos val="nextTo"/>
        <c:txPr>
          <a:bodyPr/>
          <a:lstStyle/>
          <a:p>
            <a:pPr>
              <a:defRPr sz="7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8626048"/>
        <c:crosses val="autoZero"/>
        <c:auto val="1"/>
        <c:lblAlgn val="ctr"/>
        <c:lblOffset val="100"/>
      </c:catAx>
      <c:valAx>
        <c:axId val="38626048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.00" sourceLinked="1"/>
        <c:tickLblPos val="nextTo"/>
        <c:txPr>
          <a:bodyPr/>
          <a:lstStyle/>
          <a:p>
            <a:pPr>
              <a:defRPr sz="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8603008"/>
        <c:crosses val="autoZero"/>
        <c:crossBetween val="between"/>
      </c:valAx>
    </c:plotArea>
    <c:plotVisOnly val="1"/>
  </c:chart>
  <c:spPr>
    <a:ln>
      <a:solidFill>
        <a:sysClr val="window" lastClr="FFFFFF"/>
      </a:solidFill>
    </a:ln>
  </c:sp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lineChart>
        <c:grouping val="stacked"/>
        <c:ser>
          <c:idx val="0"/>
          <c:order val="0"/>
          <c:spPr>
            <a:ln>
              <a:solidFill>
                <a:schemeClr val="accent6"/>
              </a:solidFill>
            </a:ln>
          </c:spPr>
          <c:marker>
            <c:spPr>
              <a:solidFill>
                <a:srgbClr val="F79646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Лист1!$AN$1:$AN$45</c:f>
              <c:strCache>
                <c:ptCount val="45"/>
                <c:pt idx="0">
                  <c:v>Даровской</c:v>
                </c:pt>
                <c:pt idx="1">
                  <c:v>Верхошижемский</c:v>
                </c:pt>
                <c:pt idx="2">
                  <c:v>г.Вятские Поляны</c:v>
                </c:pt>
                <c:pt idx="3">
                  <c:v>Афанасьевский</c:v>
                </c:pt>
                <c:pt idx="4">
                  <c:v>Слободской</c:v>
                </c:pt>
                <c:pt idx="5">
                  <c:v>Санчурский</c:v>
                </c:pt>
                <c:pt idx="6">
                  <c:v>г.Кирово-Чепецк</c:v>
                </c:pt>
                <c:pt idx="7">
                  <c:v>Оричевский</c:v>
                </c:pt>
                <c:pt idx="8">
                  <c:v>Кильмезский</c:v>
                </c:pt>
                <c:pt idx="9">
                  <c:v>Унинский</c:v>
                </c:pt>
                <c:pt idx="10">
                  <c:v>Белохолуницкий</c:v>
                </c:pt>
                <c:pt idx="11">
                  <c:v>Кирово-Чепецкий</c:v>
                </c:pt>
                <c:pt idx="12">
                  <c:v>Котельничский</c:v>
                </c:pt>
                <c:pt idx="13">
                  <c:v>Лебяжский</c:v>
                </c:pt>
                <c:pt idx="14">
                  <c:v>Юрьянский</c:v>
                </c:pt>
                <c:pt idx="15">
                  <c:v>Вятскополянский</c:v>
                </c:pt>
                <c:pt idx="16">
                  <c:v>Верхнекамский</c:v>
                </c:pt>
                <c:pt idx="17">
                  <c:v>Кикнурский</c:v>
                </c:pt>
                <c:pt idx="18">
                  <c:v>Мурашинский</c:v>
                </c:pt>
                <c:pt idx="19">
                  <c:v>Советский</c:v>
                </c:pt>
                <c:pt idx="20">
                  <c:v>Омутнинский</c:v>
                </c:pt>
                <c:pt idx="21">
                  <c:v>Свечинский</c:v>
                </c:pt>
                <c:pt idx="22">
                  <c:v>Зуевский</c:v>
                </c:pt>
                <c:pt idx="23">
                  <c:v>Малмыжский</c:v>
                </c:pt>
                <c:pt idx="24">
                  <c:v>Шабалинский</c:v>
                </c:pt>
                <c:pt idx="25">
                  <c:v>Орловский</c:v>
                </c:pt>
                <c:pt idx="26">
                  <c:v>г.Котельнич</c:v>
                </c:pt>
                <c:pt idx="27">
                  <c:v>г.Киров</c:v>
                </c:pt>
                <c:pt idx="28">
                  <c:v>Куменский</c:v>
                </c:pt>
                <c:pt idx="29">
                  <c:v>Пижанский</c:v>
                </c:pt>
                <c:pt idx="30">
                  <c:v>Богородский</c:v>
                </c:pt>
                <c:pt idx="31">
                  <c:v>Лузский</c:v>
                </c:pt>
                <c:pt idx="32">
                  <c:v>Нагорский</c:v>
                </c:pt>
                <c:pt idx="33">
                  <c:v>г.Слободской</c:v>
                </c:pt>
                <c:pt idx="34">
                  <c:v>Яранский</c:v>
                </c:pt>
                <c:pt idx="35">
                  <c:v>Уржумский</c:v>
                </c:pt>
                <c:pt idx="36">
                  <c:v>Подосиновский</c:v>
                </c:pt>
                <c:pt idx="37">
                  <c:v>Тужинский</c:v>
                </c:pt>
                <c:pt idx="38">
                  <c:v>Нолинский</c:v>
                </c:pt>
                <c:pt idx="39">
                  <c:v>Сунский</c:v>
                </c:pt>
                <c:pt idx="40">
                  <c:v>Немский</c:v>
                </c:pt>
                <c:pt idx="41">
                  <c:v>Фаленский</c:v>
                </c:pt>
                <c:pt idx="42">
                  <c:v>Арбажский</c:v>
                </c:pt>
                <c:pt idx="43">
                  <c:v>Опаринский</c:v>
                </c:pt>
                <c:pt idx="44">
                  <c:v>ЗАТО Первомайский</c:v>
                </c:pt>
              </c:strCache>
            </c:strRef>
          </c:cat>
          <c:val>
            <c:numRef>
              <c:f>Лист1!$AO$1:$AO$45</c:f>
              <c:numCache>
                <c:formatCode>0.00</c:formatCode>
                <c:ptCount val="45"/>
                <c:pt idx="0">
                  <c:v>0.73895873015873303</c:v>
                </c:pt>
                <c:pt idx="1">
                  <c:v>0.62357741175980275</c:v>
                </c:pt>
                <c:pt idx="2">
                  <c:v>0.56894542127517789</c:v>
                </c:pt>
                <c:pt idx="3">
                  <c:v>0.55795712443665657</c:v>
                </c:pt>
                <c:pt idx="4">
                  <c:v>0.54451574398316349</c:v>
                </c:pt>
                <c:pt idx="5">
                  <c:v>0.50507929577713118</c:v>
                </c:pt>
                <c:pt idx="6">
                  <c:v>0.46600693607287957</c:v>
                </c:pt>
                <c:pt idx="7">
                  <c:v>0.45072256797349264</c:v>
                </c:pt>
                <c:pt idx="8">
                  <c:v>0.44924343650512866</c:v>
                </c:pt>
                <c:pt idx="9">
                  <c:v>0.42513586424102778</c:v>
                </c:pt>
                <c:pt idx="10">
                  <c:v>0.41396468290086991</c:v>
                </c:pt>
                <c:pt idx="11">
                  <c:v>0.41376176059372421</c:v>
                </c:pt>
                <c:pt idx="12">
                  <c:v>0.39651534889534668</c:v>
                </c:pt>
                <c:pt idx="13">
                  <c:v>0.38632099596990666</c:v>
                </c:pt>
                <c:pt idx="14">
                  <c:v>0.36460079437138981</c:v>
                </c:pt>
                <c:pt idx="15">
                  <c:v>0.36454756114050074</c:v>
                </c:pt>
                <c:pt idx="16">
                  <c:v>0.3552522914751382</c:v>
                </c:pt>
                <c:pt idx="17">
                  <c:v>0.34816478575804033</c:v>
                </c:pt>
                <c:pt idx="18">
                  <c:v>0.33841532184165357</c:v>
                </c:pt>
                <c:pt idx="19">
                  <c:v>0.33772431307355155</c:v>
                </c:pt>
                <c:pt idx="20">
                  <c:v>0.33255777039519258</c:v>
                </c:pt>
                <c:pt idx="21">
                  <c:v>0.31138384300502192</c:v>
                </c:pt>
                <c:pt idx="22">
                  <c:v>0.30398494613154237</c:v>
                </c:pt>
                <c:pt idx="23">
                  <c:v>0.30222220996890392</c:v>
                </c:pt>
                <c:pt idx="24">
                  <c:v>0.29271587031402463</c:v>
                </c:pt>
                <c:pt idx="25">
                  <c:v>0.28131656067540922</c:v>
                </c:pt>
                <c:pt idx="26">
                  <c:v>0.28130108314190538</c:v>
                </c:pt>
                <c:pt idx="27">
                  <c:v>0.2773714853734639</c:v>
                </c:pt>
                <c:pt idx="28">
                  <c:v>0.27371320470606625</c:v>
                </c:pt>
                <c:pt idx="29">
                  <c:v>0.27324206124812878</c:v>
                </c:pt>
                <c:pt idx="30">
                  <c:v>0.27257761919667151</c:v>
                </c:pt>
                <c:pt idx="31">
                  <c:v>0.26886268587542811</c:v>
                </c:pt>
                <c:pt idx="32">
                  <c:v>0.263457204025761</c:v>
                </c:pt>
                <c:pt idx="33">
                  <c:v>0.24856561549027659</c:v>
                </c:pt>
                <c:pt idx="34">
                  <c:v>0.24196087265539445</c:v>
                </c:pt>
                <c:pt idx="35">
                  <c:v>0.23734407756722953</c:v>
                </c:pt>
                <c:pt idx="36">
                  <c:v>0.23266348521512376</c:v>
                </c:pt>
                <c:pt idx="37">
                  <c:v>0.2169877734082587</c:v>
                </c:pt>
                <c:pt idx="38">
                  <c:v>0.21183865724730341</c:v>
                </c:pt>
                <c:pt idx="39">
                  <c:v>0.19598799196227146</c:v>
                </c:pt>
                <c:pt idx="40">
                  <c:v>0.18527818001232751</c:v>
                </c:pt>
                <c:pt idx="41">
                  <c:v>0.18416838594137591</c:v>
                </c:pt>
                <c:pt idx="42">
                  <c:v>0.17603886694657939</c:v>
                </c:pt>
                <c:pt idx="43">
                  <c:v>0.17177104410078164</c:v>
                </c:pt>
                <c:pt idx="44">
                  <c:v>0</c:v>
                </c:pt>
              </c:numCache>
            </c:numRef>
          </c:val>
        </c:ser>
        <c:marker val="1"/>
        <c:axId val="38639488"/>
        <c:axId val="42190720"/>
      </c:lineChart>
      <c:catAx>
        <c:axId val="38639488"/>
        <c:scaling>
          <c:orientation val="minMax"/>
        </c:scaling>
        <c:axPos val="b"/>
        <c:tickLblPos val="nextTo"/>
        <c:txPr>
          <a:bodyPr/>
          <a:lstStyle/>
          <a:p>
            <a:pPr>
              <a:defRPr sz="7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2190720"/>
        <c:crosses val="autoZero"/>
        <c:auto val="1"/>
        <c:lblAlgn val="ctr"/>
        <c:lblOffset val="100"/>
      </c:catAx>
      <c:valAx>
        <c:axId val="42190720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.00" sourceLinked="1"/>
        <c:tickLblPos val="nextTo"/>
        <c:txPr>
          <a:bodyPr/>
          <a:lstStyle/>
          <a:p>
            <a:pPr>
              <a:defRPr sz="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8639488"/>
        <c:crosses val="autoZero"/>
        <c:crossBetween val="between"/>
      </c:valAx>
    </c:plotArea>
    <c:plotVisOnly val="1"/>
  </c:chart>
  <c:spPr>
    <a:noFill/>
    <a:ln>
      <a:solidFill>
        <a:sysClr val="window" lastClr="FFFFFF"/>
      </a:solidFill>
    </a:ln>
  </c:sp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6.6889558567566385E-2"/>
          <c:y val="0.10611221769009788"/>
          <c:w val="0.90616513288646938"/>
          <c:h val="0.35762345850461058"/>
        </c:manualLayout>
      </c:layout>
      <c:lineChart>
        <c:grouping val="standard"/>
        <c:ser>
          <c:idx val="0"/>
          <c:order val="0"/>
          <c:spPr>
            <a:ln>
              <a:solidFill>
                <a:schemeClr val="accent6"/>
              </a:solidFill>
            </a:ln>
          </c:spPr>
          <c:marker>
            <c:spPr>
              <a:solidFill>
                <a:schemeClr val="accent6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Лист1!$AZ$2:$AZ$46</c:f>
              <c:strCache>
                <c:ptCount val="45"/>
                <c:pt idx="0">
                  <c:v>ЗАТО Первомайский</c:v>
                </c:pt>
                <c:pt idx="1">
                  <c:v>Советский</c:v>
                </c:pt>
                <c:pt idx="2">
                  <c:v>Фаленский</c:v>
                </c:pt>
                <c:pt idx="3">
                  <c:v>Котельничский</c:v>
                </c:pt>
                <c:pt idx="4">
                  <c:v>Арбажский</c:v>
                </c:pt>
                <c:pt idx="5">
                  <c:v>Мурашинский</c:v>
                </c:pt>
                <c:pt idx="6">
                  <c:v>Шабалинский</c:v>
                </c:pt>
                <c:pt idx="7">
                  <c:v>Верхошижемский</c:v>
                </c:pt>
                <c:pt idx="8">
                  <c:v>Санчурский</c:v>
                </c:pt>
                <c:pt idx="9">
                  <c:v>Юрьянский</c:v>
                </c:pt>
                <c:pt idx="10">
                  <c:v>Орловский</c:v>
                </c:pt>
                <c:pt idx="11">
                  <c:v>Унинский</c:v>
                </c:pt>
                <c:pt idx="12">
                  <c:v>Малмыжский</c:v>
                </c:pt>
                <c:pt idx="13">
                  <c:v>Опаринский</c:v>
                </c:pt>
                <c:pt idx="14">
                  <c:v>Кирово-Чепецкий</c:v>
                </c:pt>
                <c:pt idx="15">
                  <c:v>Слободской</c:v>
                </c:pt>
                <c:pt idx="16">
                  <c:v>Немский</c:v>
                </c:pt>
                <c:pt idx="17">
                  <c:v>Лузский</c:v>
                </c:pt>
                <c:pt idx="18">
                  <c:v>Лебяжский</c:v>
                </c:pt>
                <c:pt idx="19">
                  <c:v>Нолинский</c:v>
                </c:pt>
                <c:pt idx="20">
                  <c:v>Свечинский</c:v>
                </c:pt>
                <c:pt idx="21">
                  <c:v>Верхнекамский</c:v>
                </c:pt>
                <c:pt idx="22">
                  <c:v>Пижанский</c:v>
                </c:pt>
                <c:pt idx="23">
                  <c:v>Уржумский</c:v>
                </c:pt>
                <c:pt idx="24">
                  <c:v>Кильмезский</c:v>
                </c:pt>
                <c:pt idx="25">
                  <c:v>Яранский</c:v>
                </c:pt>
                <c:pt idx="26">
                  <c:v>г.Котельнич</c:v>
                </c:pt>
                <c:pt idx="27">
                  <c:v>Вятскополянский</c:v>
                </c:pt>
                <c:pt idx="28">
                  <c:v>Зуевский</c:v>
                </c:pt>
                <c:pt idx="29">
                  <c:v>Куменский</c:v>
                </c:pt>
                <c:pt idx="30">
                  <c:v>г.Кирово-Чепецк</c:v>
                </c:pt>
                <c:pt idx="31">
                  <c:v>Оричевский</c:v>
                </c:pt>
                <c:pt idx="32">
                  <c:v>Даровской</c:v>
                </c:pt>
                <c:pt idx="33">
                  <c:v>г.Слободской</c:v>
                </c:pt>
                <c:pt idx="34">
                  <c:v>г.Киров</c:v>
                </c:pt>
                <c:pt idx="35">
                  <c:v>Тужинский</c:v>
                </c:pt>
                <c:pt idx="36">
                  <c:v>Нагорский</c:v>
                </c:pt>
                <c:pt idx="37">
                  <c:v>Белохолуницкий</c:v>
                </c:pt>
                <c:pt idx="38">
                  <c:v>Омутнинский</c:v>
                </c:pt>
                <c:pt idx="39">
                  <c:v>Подосиновский</c:v>
                </c:pt>
                <c:pt idx="40">
                  <c:v>Афанасьевский</c:v>
                </c:pt>
                <c:pt idx="41">
                  <c:v>Богородский</c:v>
                </c:pt>
                <c:pt idx="42">
                  <c:v>г.Вятские Поляны</c:v>
                </c:pt>
                <c:pt idx="43">
                  <c:v>Сунский</c:v>
                </c:pt>
                <c:pt idx="44">
                  <c:v>Кикнурский</c:v>
                </c:pt>
              </c:strCache>
            </c:strRef>
          </c:cat>
          <c:val>
            <c:numRef>
              <c:f>Лист1!$BA$2:$BA$46</c:f>
              <c:numCache>
                <c:formatCode>0.00</c:formatCode>
                <c:ptCount val="45"/>
                <c:pt idx="0">
                  <c:v>0.6697865878135657</c:v>
                </c:pt>
                <c:pt idx="1">
                  <c:v>0.65781426846092761</c:v>
                </c:pt>
                <c:pt idx="2">
                  <c:v>0.64946666666666653</c:v>
                </c:pt>
                <c:pt idx="3">
                  <c:v>0.63691537911455165</c:v>
                </c:pt>
                <c:pt idx="4">
                  <c:v>0.48157999131651624</c:v>
                </c:pt>
                <c:pt idx="5">
                  <c:v>0.47387436413308365</c:v>
                </c:pt>
                <c:pt idx="6">
                  <c:v>0.45322698675418038</c:v>
                </c:pt>
                <c:pt idx="7">
                  <c:v>0.44590980096562288</c:v>
                </c:pt>
                <c:pt idx="8">
                  <c:v>0.43916581646191577</c:v>
                </c:pt>
                <c:pt idx="9">
                  <c:v>0.43665242462958581</c:v>
                </c:pt>
                <c:pt idx="10">
                  <c:v>0.4299359030210943</c:v>
                </c:pt>
                <c:pt idx="11">
                  <c:v>0.41497223085450002</c:v>
                </c:pt>
                <c:pt idx="12">
                  <c:v>0.41484597122238953</c:v>
                </c:pt>
                <c:pt idx="13">
                  <c:v>0.4104785612622916</c:v>
                </c:pt>
                <c:pt idx="14">
                  <c:v>0.4078952161867202</c:v>
                </c:pt>
                <c:pt idx="15">
                  <c:v>0.40162340000775232</c:v>
                </c:pt>
                <c:pt idx="16">
                  <c:v>0.40147285077645412</c:v>
                </c:pt>
                <c:pt idx="17">
                  <c:v>0.40106836877282748</c:v>
                </c:pt>
                <c:pt idx="18">
                  <c:v>0.40093484405586532</c:v>
                </c:pt>
                <c:pt idx="19">
                  <c:v>0.40024782043391954</c:v>
                </c:pt>
                <c:pt idx="20">
                  <c:v>0.39997132646688782</c:v>
                </c:pt>
                <c:pt idx="21">
                  <c:v>0.39938549979958876</c:v>
                </c:pt>
                <c:pt idx="22">
                  <c:v>0.39682340000775457</c:v>
                </c:pt>
                <c:pt idx="23">
                  <c:v>0.39114493883849888</c:v>
                </c:pt>
                <c:pt idx="24">
                  <c:v>0.39059323328185064</c:v>
                </c:pt>
                <c:pt idx="25">
                  <c:v>0.37867970502354886</c:v>
                </c:pt>
                <c:pt idx="26">
                  <c:v>0.37083639939642765</c:v>
                </c:pt>
                <c:pt idx="27">
                  <c:v>0.37040539992592492</c:v>
                </c:pt>
                <c:pt idx="28">
                  <c:v>0.36946055423358731</c:v>
                </c:pt>
                <c:pt idx="29">
                  <c:v>0.3691965644525238</c:v>
                </c:pt>
                <c:pt idx="30">
                  <c:v>0.36328880095592686</c:v>
                </c:pt>
                <c:pt idx="31">
                  <c:v>0.33399212517877397</c:v>
                </c:pt>
                <c:pt idx="32">
                  <c:v>0.33387889924144448</c:v>
                </c:pt>
                <c:pt idx="33">
                  <c:v>0.32808754205722557</c:v>
                </c:pt>
                <c:pt idx="34">
                  <c:v>0.31834430731951779</c:v>
                </c:pt>
                <c:pt idx="35">
                  <c:v>0.31533859625062105</c:v>
                </c:pt>
                <c:pt idx="36">
                  <c:v>0.30742866335010316</c:v>
                </c:pt>
                <c:pt idx="37">
                  <c:v>0.30632350589444052</c:v>
                </c:pt>
                <c:pt idx="38">
                  <c:v>0.28251050044936932</c:v>
                </c:pt>
                <c:pt idx="39">
                  <c:v>0.28054296725436273</c:v>
                </c:pt>
                <c:pt idx="40">
                  <c:v>0.27604803180542486</c:v>
                </c:pt>
                <c:pt idx="41">
                  <c:v>0.26695312753131373</c:v>
                </c:pt>
                <c:pt idx="42">
                  <c:v>0.26633297913541187</c:v>
                </c:pt>
                <c:pt idx="43">
                  <c:v>0.26594452882977582</c:v>
                </c:pt>
                <c:pt idx="44">
                  <c:v>0</c:v>
                </c:pt>
              </c:numCache>
            </c:numRef>
          </c:val>
        </c:ser>
        <c:marker val="1"/>
        <c:axId val="43078784"/>
        <c:axId val="44378368"/>
      </c:lineChart>
      <c:catAx>
        <c:axId val="43078784"/>
        <c:scaling>
          <c:orientation val="minMax"/>
        </c:scaling>
        <c:axPos val="b"/>
        <c:tickLblPos val="nextTo"/>
        <c:txPr>
          <a:bodyPr/>
          <a:lstStyle/>
          <a:p>
            <a:pPr>
              <a:defRPr sz="7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4378368"/>
        <c:crosses val="autoZero"/>
        <c:auto val="1"/>
        <c:lblAlgn val="ctr"/>
        <c:lblOffset val="100"/>
      </c:catAx>
      <c:valAx>
        <c:axId val="44378368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.00" sourceLinked="1"/>
        <c:tickLblPos val="nextTo"/>
        <c:txPr>
          <a:bodyPr/>
          <a:lstStyle/>
          <a:p>
            <a:pPr>
              <a:defRPr sz="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3078784"/>
        <c:crosses val="autoZero"/>
        <c:crossBetween val="between"/>
      </c:valAx>
    </c:plotArea>
    <c:plotVisOnly val="1"/>
  </c:chart>
  <c:spPr>
    <a:ln>
      <a:solidFill>
        <a:sysClr val="window" lastClr="FFFFFF"/>
      </a:solidFill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7.8323519608932413E-2"/>
          <c:y val="6.7588325652841813E-2"/>
          <c:w val="0.91752027552494153"/>
          <c:h val="0.47748079877112137"/>
        </c:manualLayout>
      </c:layout>
      <c:barChart>
        <c:barDir val="col"/>
        <c:grouping val="clustered"/>
        <c:ser>
          <c:idx val="0"/>
          <c:order val="0"/>
          <c:spPr>
            <a:solidFill>
              <a:srgbClr val="339966"/>
            </a:solidFill>
            <a:ln>
              <a:solidFill>
                <a:schemeClr val="tx1"/>
              </a:solidFill>
            </a:ln>
          </c:spPr>
          <c:cat>
            <c:strRef>
              <c:f>'3'!$A$1:$A$45</c:f>
              <c:strCache>
                <c:ptCount val="45"/>
                <c:pt idx="0">
                  <c:v>г.Киров</c:v>
                </c:pt>
                <c:pt idx="1">
                  <c:v>г.Кирово-Чепецк</c:v>
                </c:pt>
                <c:pt idx="2">
                  <c:v>Куменский</c:v>
                </c:pt>
                <c:pt idx="3">
                  <c:v>Пижанский</c:v>
                </c:pt>
                <c:pt idx="4">
                  <c:v>Сунский</c:v>
                </c:pt>
                <c:pt idx="5">
                  <c:v>Зуевский</c:v>
                </c:pt>
                <c:pt idx="6">
                  <c:v>Омутнинский</c:v>
                </c:pt>
                <c:pt idx="7">
                  <c:v>Кирово-Чепецкий</c:v>
                </c:pt>
                <c:pt idx="8">
                  <c:v>Оричевский</c:v>
                </c:pt>
                <c:pt idx="9">
                  <c:v>Немский</c:v>
                </c:pt>
                <c:pt idx="10">
                  <c:v>Орловский</c:v>
                </c:pt>
                <c:pt idx="11">
                  <c:v>Верхошижемский</c:v>
                </c:pt>
                <c:pt idx="12">
                  <c:v>Уржумский</c:v>
                </c:pt>
                <c:pt idx="13">
                  <c:v>Советский</c:v>
                </c:pt>
                <c:pt idx="14">
                  <c:v>Котельничский</c:v>
                </c:pt>
                <c:pt idx="15">
                  <c:v>г.Слободской</c:v>
                </c:pt>
                <c:pt idx="16">
                  <c:v>Фаленский</c:v>
                </c:pt>
                <c:pt idx="17">
                  <c:v>Унинский</c:v>
                </c:pt>
                <c:pt idx="18">
                  <c:v>Яранский</c:v>
                </c:pt>
                <c:pt idx="19">
                  <c:v>Подосиновский</c:v>
                </c:pt>
                <c:pt idx="20">
                  <c:v>Слободской</c:v>
                </c:pt>
                <c:pt idx="21">
                  <c:v>Малмыжский</c:v>
                </c:pt>
                <c:pt idx="22">
                  <c:v>Лебяжский</c:v>
                </c:pt>
                <c:pt idx="23">
                  <c:v>Белохолуницкий</c:v>
                </c:pt>
                <c:pt idx="24">
                  <c:v>Мурашинский</c:v>
                </c:pt>
                <c:pt idx="25">
                  <c:v>Арбажский</c:v>
                </c:pt>
                <c:pt idx="26">
                  <c:v>Вятскополянский</c:v>
                </c:pt>
                <c:pt idx="27">
                  <c:v>Санчурский</c:v>
                </c:pt>
                <c:pt idx="28">
                  <c:v>Нолинский</c:v>
                </c:pt>
                <c:pt idx="29">
                  <c:v>Тужинский</c:v>
                </c:pt>
                <c:pt idx="30">
                  <c:v>Верхнекамский</c:v>
                </c:pt>
                <c:pt idx="31">
                  <c:v>Даровской</c:v>
                </c:pt>
                <c:pt idx="32">
                  <c:v>Юрьянский</c:v>
                </c:pt>
                <c:pt idx="33">
                  <c:v>г.Вятские Поляны</c:v>
                </c:pt>
                <c:pt idx="34">
                  <c:v>г.Котельнич</c:v>
                </c:pt>
                <c:pt idx="35">
                  <c:v>Лузский</c:v>
                </c:pt>
                <c:pt idx="36">
                  <c:v>Опаринский</c:v>
                </c:pt>
                <c:pt idx="37">
                  <c:v>Афанасьевский</c:v>
                </c:pt>
                <c:pt idx="38">
                  <c:v>Кильмезский</c:v>
                </c:pt>
                <c:pt idx="39">
                  <c:v>Шабалинский</c:v>
                </c:pt>
                <c:pt idx="40">
                  <c:v>Кикнурский</c:v>
                </c:pt>
                <c:pt idx="41">
                  <c:v>Свечинский</c:v>
                </c:pt>
                <c:pt idx="42">
                  <c:v>Богородский</c:v>
                </c:pt>
                <c:pt idx="43">
                  <c:v>Нагорский</c:v>
                </c:pt>
                <c:pt idx="44">
                  <c:v>ЗАТО Первомайский</c:v>
                </c:pt>
              </c:strCache>
            </c:strRef>
          </c:cat>
          <c:val>
            <c:numRef>
              <c:f>'3'!$B$1:$B$45</c:f>
              <c:numCache>
                <c:formatCode>0</c:formatCode>
                <c:ptCount val="45"/>
                <c:pt idx="0">
                  <c:v>35828.300000000003</c:v>
                </c:pt>
                <c:pt idx="1">
                  <c:v>34900.800000000003</c:v>
                </c:pt>
                <c:pt idx="2">
                  <c:v>30567</c:v>
                </c:pt>
                <c:pt idx="3">
                  <c:v>23158</c:v>
                </c:pt>
                <c:pt idx="4">
                  <c:v>21782.1</c:v>
                </c:pt>
                <c:pt idx="5">
                  <c:v>20416.5</c:v>
                </c:pt>
                <c:pt idx="6">
                  <c:v>20305.3</c:v>
                </c:pt>
                <c:pt idx="7">
                  <c:v>20070.599999999919</c:v>
                </c:pt>
                <c:pt idx="8">
                  <c:v>18412.3</c:v>
                </c:pt>
                <c:pt idx="9">
                  <c:v>17490.099999999919</c:v>
                </c:pt>
                <c:pt idx="10">
                  <c:v>16335.7</c:v>
                </c:pt>
                <c:pt idx="11">
                  <c:v>15453.8</c:v>
                </c:pt>
                <c:pt idx="12">
                  <c:v>11370.6</c:v>
                </c:pt>
                <c:pt idx="13">
                  <c:v>11121.8</c:v>
                </c:pt>
                <c:pt idx="14">
                  <c:v>10511.2</c:v>
                </c:pt>
                <c:pt idx="15">
                  <c:v>9152.9</c:v>
                </c:pt>
                <c:pt idx="16">
                  <c:v>6244.9</c:v>
                </c:pt>
                <c:pt idx="17">
                  <c:v>5983.5</c:v>
                </c:pt>
                <c:pt idx="18">
                  <c:v>5390.9</c:v>
                </c:pt>
                <c:pt idx="19">
                  <c:v>5259.1</c:v>
                </c:pt>
                <c:pt idx="20">
                  <c:v>4324.3</c:v>
                </c:pt>
                <c:pt idx="21">
                  <c:v>3967.5</c:v>
                </c:pt>
                <c:pt idx="22">
                  <c:v>3694.7</c:v>
                </c:pt>
                <c:pt idx="23">
                  <c:v>3469.8</c:v>
                </c:pt>
                <c:pt idx="24">
                  <c:v>3263.4</c:v>
                </c:pt>
                <c:pt idx="25">
                  <c:v>3082.2</c:v>
                </c:pt>
                <c:pt idx="26">
                  <c:v>2899</c:v>
                </c:pt>
                <c:pt idx="27">
                  <c:v>2703.3</c:v>
                </c:pt>
                <c:pt idx="28">
                  <c:v>2468.6999999999998</c:v>
                </c:pt>
                <c:pt idx="29">
                  <c:v>2456</c:v>
                </c:pt>
                <c:pt idx="30">
                  <c:v>2441.9</c:v>
                </c:pt>
                <c:pt idx="31">
                  <c:v>2112.4</c:v>
                </c:pt>
                <c:pt idx="32">
                  <c:v>1805.3</c:v>
                </c:pt>
                <c:pt idx="33">
                  <c:v>1679</c:v>
                </c:pt>
                <c:pt idx="34">
                  <c:v>1201.7</c:v>
                </c:pt>
                <c:pt idx="35">
                  <c:v>1086.8</c:v>
                </c:pt>
                <c:pt idx="36">
                  <c:v>920.6</c:v>
                </c:pt>
                <c:pt idx="37">
                  <c:v>913.3</c:v>
                </c:pt>
                <c:pt idx="38">
                  <c:v>882.6</c:v>
                </c:pt>
                <c:pt idx="39">
                  <c:v>749.1</c:v>
                </c:pt>
                <c:pt idx="40">
                  <c:v>735.4</c:v>
                </c:pt>
                <c:pt idx="41">
                  <c:v>436.8</c:v>
                </c:pt>
                <c:pt idx="42">
                  <c:v>408</c:v>
                </c:pt>
                <c:pt idx="43">
                  <c:v>164.3</c:v>
                </c:pt>
                <c:pt idx="44">
                  <c:v>29.5</c:v>
                </c:pt>
              </c:numCache>
            </c:numRef>
          </c:val>
        </c:ser>
        <c:axId val="34238464"/>
        <c:axId val="34240000"/>
      </c:barChart>
      <c:catAx>
        <c:axId val="34238464"/>
        <c:scaling>
          <c:orientation val="minMax"/>
        </c:scaling>
        <c:axPos val="b"/>
        <c:tickLblPos val="nextTo"/>
        <c:txPr>
          <a:bodyPr/>
          <a:lstStyle/>
          <a:p>
            <a:pPr>
              <a:defRPr sz="7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4240000"/>
        <c:crosses val="autoZero"/>
        <c:auto val="1"/>
        <c:lblAlgn val="ctr"/>
        <c:lblOffset val="100"/>
      </c:catAx>
      <c:valAx>
        <c:axId val="34240000"/>
        <c:scaling>
          <c:orientation val="minMax"/>
        </c:scaling>
        <c:axPos val="l"/>
        <c:majorGridlines>
          <c:spPr>
            <a:ln>
              <a:solidFill>
                <a:sysClr val="window" lastClr="FFFFFF"/>
              </a:solidFill>
            </a:ln>
          </c:spPr>
        </c:majorGridlines>
        <c:numFmt formatCode="0" sourceLinked="1"/>
        <c:tickLblPos val="nextTo"/>
        <c:txPr>
          <a:bodyPr/>
          <a:lstStyle/>
          <a:p>
            <a:pPr>
              <a:defRPr sz="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4238464"/>
        <c:crosses val="autoZero"/>
        <c:crossBetween val="between"/>
      </c:valAx>
    </c:plotArea>
    <c:plotVisOnly val="1"/>
  </c:chart>
  <c:spPr>
    <a:noFill/>
    <a:ln>
      <a:solidFill>
        <a:sysClr val="window" lastClr="FFFFFF"/>
      </a:solidFill>
    </a:ln>
  </c:sp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lineChart>
        <c:grouping val="stacked"/>
        <c:ser>
          <c:idx val="0"/>
          <c:order val="0"/>
          <c:spPr>
            <a:ln>
              <a:solidFill>
                <a:schemeClr val="accent6"/>
              </a:solidFill>
            </a:ln>
          </c:spPr>
          <c:marker>
            <c:spPr>
              <a:solidFill>
                <a:schemeClr val="accent6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Лист1!$AT$1:$AT$45</c:f>
              <c:strCache>
                <c:ptCount val="45"/>
                <c:pt idx="0">
                  <c:v>Богородский</c:v>
                </c:pt>
                <c:pt idx="1">
                  <c:v>Арбажский</c:v>
                </c:pt>
                <c:pt idx="2">
                  <c:v>Пижанский</c:v>
                </c:pt>
                <c:pt idx="3">
                  <c:v>Сунский</c:v>
                </c:pt>
                <c:pt idx="4">
                  <c:v>Нолинский</c:v>
                </c:pt>
                <c:pt idx="5">
                  <c:v>Мурашинский</c:v>
                </c:pt>
                <c:pt idx="6">
                  <c:v>Вятскополянский</c:v>
                </c:pt>
                <c:pt idx="7">
                  <c:v>г.Котельнич</c:v>
                </c:pt>
                <c:pt idx="8">
                  <c:v>Зуевский</c:v>
                </c:pt>
                <c:pt idx="9">
                  <c:v>Немский</c:v>
                </c:pt>
                <c:pt idx="10">
                  <c:v>г.Киров</c:v>
                </c:pt>
                <c:pt idx="11">
                  <c:v>Белохолуницкий</c:v>
                </c:pt>
                <c:pt idx="12">
                  <c:v>Куменский</c:v>
                </c:pt>
                <c:pt idx="13">
                  <c:v>Опаринский</c:v>
                </c:pt>
                <c:pt idx="14">
                  <c:v>Лузский</c:v>
                </c:pt>
                <c:pt idx="15">
                  <c:v>Унинский</c:v>
                </c:pt>
                <c:pt idx="16">
                  <c:v>Нагорский</c:v>
                </c:pt>
                <c:pt idx="17">
                  <c:v>Слободской</c:v>
                </c:pt>
                <c:pt idx="18">
                  <c:v>Кирово-Чепецкий</c:v>
                </c:pt>
                <c:pt idx="19">
                  <c:v>Советский</c:v>
                </c:pt>
                <c:pt idx="20">
                  <c:v>Уржумский</c:v>
                </c:pt>
                <c:pt idx="21">
                  <c:v>г.Слободской</c:v>
                </c:pt>
                <c:pt idx="22">
                  <c:v>Даровской</c:v>
                </c:pt>
                <c:pt idx="23">
                  <c:v>Тужинский</c:v>
                </c:pt>
                <c:pt idx="24">
                  <c:v>Юрьянский</c:v>
                </c:pt>
                <c:pt idx="25">
                  <c:v>г.Кирово-Чепецк</c:v>
                </c:pt>
                <c:pt idx="26">
                  <c:v>Котельничский</c:v>
                </c:pt>
                <c:pt idx="27">
                  <c:v>Подосиновский</c:v>
                </c:pt>
                <c:pt idx="28">
                  <c:v>Орловский</c:v>
                </c:pt>
                <c:pt idx="29">
                  <c:v>Верхнекамский</c:v>
                </c:pt>
                <c:pt idx="30">
                  <c:v>Верхошижемский</c:v>
                </c:pt>
                <c:pt idx="31">
                  <c:v>Оричевский</c:v>
                </c:pt>
                <c:pt idx="32">
                  <c:v>Омутнинский</c:v>
                </c:pt>
                <c:pt idx="33">
                  <c:v>Кильмезский</c:v>
                </c:pt>
                <c:pt idx="34">
                  <c:v>г.Вятские Поляны</c:v>
                </c:pt>
                <c:pt idx="35">
                  <c:v>Фаленский</c:v>
                </c:pt>
                <c:pt idx="36">
                  <c:v>Санчурский</c:v>
                </c:pt>
                <c:pt idx="37">
                  <c:v>Малмыжский</c:v>
                </c:pt>
                <c:pt idx="38">
                  <c:v>Свечинский</c:v>
                </c:pt>
                <c:pt idx="39">
                  <c:v>Шабалинский</c:v>
                </c:pt>
                <c:pt idx="40">
                  <c:v>Яранский</c:v>
                </c:pt>
                <c:pt idx="41">
                  <c:v>Афанасьевский</c:v>
                </c:pt>
                <c:pt idx="42">
                  <c:v>Кикнурский</c:v>
                </c:pt>
                <c:pt idx="43">
                  <c:v>Лебяжский</c:v>
                </c:pt>
                <c:pt idx="44">
                  <c:v>ЗАТО Первомайский</c:v>
                </c:pt>
              </c:strCache>
            </c:strRef>
          </c:cat>
          <c:val>
            <c:numRef>
              <c:f>Лист1!$AU$1:$AU$45</c:f>
              <c:numCache>
                <c:formatCode>0.00</c:formatCode>
                <c:ptCount val="45"/>
                <c:pt idx="0">
                  <c:v>0.89759999999999951</c:v>
                </c:pt>
                <c:pt idx="1">
                  <c:v>0.69343045169429962</c:v>
                </c:pt>
                <c:pt idx="2">
                  <c:v>0.69343045169429962</c:v>
                </c:pt>
                <c:pt idx="3">
                  <c:v>0.69343045169429962</c:v>
                </c:pt>
                <c:pt idx="4">
                  <c:v>0.69197244748122166</c:v>
                </c:pt>
                <c:pt idx="5">
                  <c:v>0.67085028646312783</c:v>
                </c:pt>
                <c:pt idx="6">
                  <c:v>0.66578319503390004</c:v>
                </c:pt>
                <c:pt idx="7">
                  <c:v>0.66310186427588602</c:v>
                </c:pt>
                <c:pt idx="8">
                  <c:v>0.65959325001096014</c:v>
                </c:pt>
                <c:pt idx="9">
                  <c:v>0.6595592143708856</c:v>
                </c:pt>
                <c:pt idx="10">
                  <c:v>0.64247549694386175</c:v>
                </c:pt>
                <c:pt idx="11">
                  <c:v>0.6416610945992004</c:v>
                </c:pt>
                <c:pt idx="12">
                  <c:v>0.64006635187625038</c:v>
                </c:pt>
                <c:pt idx="13">
                  <c:v>0.63303045169430217</c:v>
                </c:pt>
                <c:pt idx="14">
                  <c:v>0.62741757532279752</c:v>
                </c:pt>
                <c:pt idx="15">
                  <c:v>0.62197518626568815</c:v>
                </c:pt>
                <c:pt idx="16">
                  <c:v>0.62063045169430286</c:v>
                </c:pt>
                <c:pt idx="17">
                  <c:v>0.61903651711274921</c:v>
                </c:pt>
                <c:pt idx="18">
                  <c:v>0.6164584854686318</c:v>
                </c:pt>
                <c:pt idx="19">
                  <c:v>0.61114568471948338</c:v>
                </c:pt>
                <c:pt idx="20">
                  <c:v>0.60955515601594534</c:v>
                </c:pt>
                <c:pt idx="21">
                  <c:v>0.60905488996398893</c:v>
                </c:pt>
                <c:pt idx="22">
                  <c:v>0.60562016395884433</c:v>
                </c:pt>
                <c:pt idx="23">
                  <c:v>0.60256443187114417</c:v>
                </c:pt>
                <c:pt idx="24">
                  <c:v>0.59728837212095887</c:v>
                </c:pt>
                <c:pt idx="25">
                  <c:v>0.59608248606650727</c:v>
                </c:pt>
                <c:pt idx="26">
                  <c:v>0.59462762838911565</c:v>
                </c:pt>
                <c:pt idx="27">
                  <c:v>0.59252914034055348</c:v>
                </c:pt>
                <c:pt idx="28">
                  <c:v>0.59207124415146439</c:v>
                </c:pt>
                <c:pt idx="29">
                  <c:v>0.58406099226121788</c:v>
                </c:pt>
                <c:pt idx="30">
                  <c:v>0.58181374076808856</c:v>
                </c:pt>
                <c:pt idx="31">
                  <c:v>0.57171266599739556</c:v>
                </c:pt>
                <c:pt idx="32">
                  <c:v>0.56952942633855652</c:v>
                </c:pt>
                <c:pt idx="33">
                  <c:v>0.55302159998323797</c:v>
                </c:pt>
                <c:pt idx="34">
                  <c:v>0.55093003493857895</c:v>
                </c:pt>
                <c:pt idx="35">
                  <c:v>0.54012835074439414</c:v>
                </c:pt>
                <c:pt idx="36">
                  <c:v>0.5329471494811685</c:v>
                </c:pt>
                <c:pt idx="37">
                  <c:v>0.52628340435135357</c:v>
                </c:pt>
                <c:pt idx="38">
                  <c:v>0.52364709763502915</c:v>
                </c:pt>
                <c:pt idx="39">
                  <c:v>0.51725363166546123</c:v>
                </c:pt>
                <c:pt idx="40">
                  <c:v>0.50844156771976257</c:v>
                </c:pt>
                <c:pt idx="41">
                  <c:v>0.50629533470162147</c:v>
                </c:pt>
                <c:pt idx="42">
                  <c:v>0.49652862701517125</c:v>
                </c:pt>
                <c:pt idx="43">
                  <c:v>0.48851925511910882</c:v>
                </c:pt>
                <c:pt idx="44">
                  <c:v>0</c:v>
                </c:pt>
              </c:numCache>
            </c:numRef>
          </c:val>
        </c:ser>
        <c:marker val="1"/>
        <c:axId val="44383616"/>
        <c:axId val="44382464"/>
      </c:lineChart>
      <c:catAx>
        <c:axId val="44383616"/>
        <c:scaling>
          <c:orientation val="minMax"/>
        </c:scaling>
        <c:axPos val="b"/>
        <c:tickLblPos val="nextTo"/>
        <c:txPr>
          <a:bodyPr/>
          <a:lstStyle/>
          <a:p>
            <a:pPr>
              <a:defRPr sz="7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4382464"/>
        <c:crosses val="autoZero"/>
        <c:auto val="1"/>
        <c:lblAlgn val="ctr"/>
        <c:lblOffset val="100"/>
      </c:catAx>
      <c:valAx>
        <c:axId val="44382464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.00" sourceLinked="1"/>
        <c:tickLblPos val="nextTo"/>
        <c:txPr>
          <a:bodyPr/>
          <a:lstStyle/>
          <a:p>
            <a:pPr>
              <a:defRPr sz="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4383616"/>
        <c:crosses val="autoZero"/>
        <c:crossBetween val="between"/>
      </c:valAx>
    </c:plotArea>
    <c:plotVisOnly val="1"/>
  </c:chart>
  <c:spPr>
    <a:ln>
      <a:solidFill>
        <a:sysClr val="window" lastClr="FFFFFF"/>
      </a:solidFill>
    </a:ln>
  </c:sp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6.8392307270575173E-2"/>
          <c:y val="4.3164691548306489E-2"/>
          <c:w val="0.90405702770724883"/>
          <c:h val="0.46259959022358899"/>
        </c:manualLayout>
      </c:layout>
      <c:lineChart>
        <c:grouping val="stacked"/>
        <c:ser>
          <c:idx val="0"/>
          <c:order val="0"/>
          <c:spPr>
            <a:ln>
              <a:solidFill>
                <a:schemeClr val="accent6"/>
              </a:solidFill>
            </a:ln>
          </c:spPr>
          <c:marker>
            <c:spPr>
              <a:solidFill>
                <a:srgbClr val="F79646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Лист1!$AW$1:$AW$45</c:f>
              <c:strCache>
                <c:ptCount val="45"/>
                <c:pt idx="0">
                  <c:v>Арбажский</c:v>
                </c:pt>
                <c:pt idx="1">
                  <c:v>Оричевский</c:v>
                </c:pt>
                <c:pt idx="2">
                  <c:v>Нолинский</c:v>
                </c:pt>
                <c:pt idx="3">
                  <c:v>г.Кирово-Чепецк</c:v>
                </c:pt>
                <c:pt idx="4">
                  <c:v>Уржумский</c:v>
                </c:pt>
                <c:pt idx="5">
                  <c:v>ЗАТО Первомайский</c:v>
                </c:pt>
                <c:pt idx="6">
                  <c:v>Белохолуницкий</c:v>
                </c:pt>
                <c:pt idx="7">
                  <c:v>Богородский</c:v>
                </c:pt>
                <c:pt idx="8">
                  <c:v>Кикнурский</c:v>
                </c:pt>
                <c:pt idx="9">
                  <c:v>Кильмезский</c:v>
                </c:pt>
                <c:pt idx="10">
                  <c:v>Лебяжский</c:v>
                </c:pt>
                <c:pt idx="11">
                  <c:v>Лузский</c:v>
                </c:pt>
                <c:pt idx="12">
                  <c:v>Мурашинский</c:v>
                </c:pt>
                <c:pt idx="13">
                  <c:v>Нагорский</c:v>
                </c:pt>
                <c:pt idx="14">
                  <c:v>Немский</c:v>
                </c:pt>
                <c:pt idx="15">
                  <c:v>Опаринский</c:v>
                </c:pt>
                <c:pt idx="16">
                  <c:v>Орловский</c:v>
                </c:pt>
                <c:pt idx="17">
                  <c:v>Пижанский</c:v>
                </c:pt>
                <c:pt idx="18">
                  <c:v>Санчурский</c:v>
                </c:pt>
                <c:pt idx="19">
                  <c:v>Свечинский</c:v>
                </c:pt>
                <c:pt idx="20">
                  <c:v>Тужинский</c:v>
                </c:pt>
                <c:pt idx="21">
                  <c:v>Унинский</c:v>
                </c:pt>
                <c:pt idx="22">
                  <c:v>Фаленский</c:v>
                </c:pt>
                <c:pt idx="23">
                  <c:v>Шабалинский</c:v>
                </c:pt>
                <c:pt idx="24">
                  <c:v>Яранский</c:v>
                </c:pt>
                <c:pt idx="25">
                  <c:v>Подосиновский</c:v>
                </c:pt>
                <c:pt idx="26">
                  <c:v>Юрьянский</c:v>
                </c:pt>
                <c:pt idx="27">
                  <c:v>Омутнинский</c:v>
                </c:pt>
                <c:pt idx="28">
                  <c:v>Афанасьевский</c:v>
                </c:pt>
                <c:pt idx="29">
                  <c:v>Слободской</c:v>
                </c:pt>
                <c:pt idx="30">
                  <c:v>Кирово-Чепецкий</c:v>
                </c:pt>
                <c:pt idx="31">
                  <c:v>Верхошижемский</c:v>
                </c:pt>
                <c:pt idx="32">
                  <c:v>Зуевский</c:v>
                </c:pt>
                <c:pt idx="33">
                  <c:v>Советский</c:v>
                </c:pt>
                <c:pt idx="34">
                  <c:v>Вятскополянский</c:v>
                </c:pt>
                <c:pt idx="35">
                  <c:v>г.Киров</c:v>
                </c:pt>
                <c:pt idx="36">
                  <c:v>Куменский</c:v>
                </c:pt>
                <c:pt idx="37">
                  <c:v>Даровской</c:v>
                </c:pt>
                <c:pt idx="38">
                  <c:v>Верхнекамский</c:v>
                </c:pt>
                <c:pt idx="39">
                  <c:v>г.Слободской</c:v>
                </c:pt>
                <c:pt idx="40">
                  <c:v>Сунский</c:v>
                </c:pt>
                <c:pt idx="41">
                  <c:v>г.Вятские Поляны</c:v>
                </c:pt>
                <c:pt idx="42">
                  <c:v>г.Котельнич</c:v>
                </c:pt>
                <c:pt idx="43">
                  <c:v>Малмыжский</c:v>
                </c:pt>
                <c:pt idx="44">
                  <c:v>Котельничский</c:v>
                </c:pt>
              </c:strCache>
            </c:strRef>
          </c:cat>
          <c:val>
            <c:numRef>
              <c:f>Лист1!$AX$1:$AX$45</c:f>
              <c:numCache>
                <c:formatCode>0.00</c:formatCode>
                <c:ptCount val="45"/>
                <c:pt idx="0">
                  <c:v>0.92291384394675957</c:v>
                </c:pt>
                <c:pt idx="1">
                  <c:v>0.42311362206262032</c:v>
                </c:pt>
                <c:pt idx="2">
                  <c:v>0.40583398423090622</c:v>
                </c:pt>
                <c:pt idx="3">
                  <c:v>0.40093977285173155</c:v>
                </c:pt>
                <c:pt idx="4">
                  <c:v>0.40038390284081005</c:v>
                </c:pt>
                <c:pt idx="5">
                  <c:v>0.40037263426957792</c:v>
                </c:pt>
                <c:pt idx="6">
                  <c:v>0.40037263426957792</c:v>
                </c:pt>
                <c:pt idx="7">
                  <c:v>0.40037263426957792</c:v>
                </c:pt>
                <c:pt idx="8">
                  <c:v>0.40037263426957792</c:v>
                </c:pt>
                <c:pt idx="9">
                  <c:v>0.40037263426957792</c:v>
                </c:pt>
                <c:pt idx="10">
                  <c:v>0.40037263426957792</c:v>
                </c:pt>
                <c:pt idx="11">
                  <c:v>0.40037263426957792</c:v>
                </c:pt>
                <c:pt idx="12">
                  <c:v>0.40037263426957792</c:v>
                </c:pt>
                <c:pt idx="13">
                  <c:v>0.40037263426957792</c:v>
                </c:pt>
                <c:pt idx="14">
                  <c:v>0.40037263426957792</c:v>
                </c:pt>
                <c:pt idx="15">
                  <c:v>0.40037263426957792</c:v>
                </c:pt>
                <c:pt idx="16">
                  <c:v>0.40037263426957792</c:v>
                </c:pt>
                <c:pt idx="17">
                  <c:v>0.40037263426957792</c:v>
                </c:pt>
                <c:pt idx="18">
                  <c:v>0.40037263426957792</c:v>
                </c:pt>
                <c:pt idx="19">
                  <c:v>0.40037263426957792</c:v>
                </c:pt>
                <c:pt idx="20">
                  <c:v>0.40037263426957792</c:v>
                </c:pt>
                <c:pt idx="21">
                  <c:v>0.40037263426957792</c:v>
                </c:pt>
                <c:pt idx="22">
                  <c:v>0.40037263426957792</c:v>
                </c:pt>
                <c:pt idx="23">
                  <c:v>0.40037263426957792</c:v>
                </c:pt>
                <c:pt idx="24">
                  <c:v>0.40037263426957792</c:v>
                </c:pt>
                <c:pt idx="25">
                  <c:v>0.39880449509843247</c:v>
                </c:pt>
                <c:pt idx="26">
                  <c:v>0.39860586853526192</c:v>
                </c:pt>
                <c:pt idx="27">
                  <c:v>0.39519383014843051</c:v>
                </c:pt>
                <c:pt idx="28">
                  <c:v>0.39036249289560426</c:v>
                </c:pt>
                <c:pt idx="29">
                  <c:v>0.39011880467968396</c:v>
                </c:pt>
                <c:pt idx="30">
                  <c:v>0.37001467698583418</c:v>
                </c:pt>
                <c:pt idx="31">
                  <c:v>0.36869751331773387</c:v>
                </c:pt>
                <c:pt idx="32">
                  <c:v>0.36103741369781184</c:v>
                </c:pt>
                <c:pt idx="33">
                  <c:v>0.31657453029652138</c:v>
                </c:pt>
                <c:pt idx="34">
                  <c:v>0.30916557036425557</c:v>
                </c:pt>
                <c:pt idx="35">
                  <c:v>0.30613804965887836</c:v>
                </c:pt>
                <c:pt idx="36">
                  <c:v>0.30220837197249772</c:v>
                </c:pt>
                <c:pt idx="37">
                  <c:v>0.24498423323778631</c:v>
                </c:pt>
                <c:pt idx="38">
                  <c:v>0.23176760434786994</c:v>
                </c:pt>
                <c:pt idx="39">
                  <c:v>0.21245302786864906</c:v>
                </c:pt>
                <c:pt idx="40">
                  <c:v>0.20173638555550927</c:v>
                </c:pt>
                <c:pt idx="41">
                  <c:v>0.15174710154309151</c:v>
                </c:pt>
                <c:pt idx="42">
                  <c:v>4.0484028184738494E-2</c:v>
                </c:pt>
                <c:pt idx="43">
                  <c:v>2.7219156930955689E-2</c:v>
                </c:pt>
                <c:pt idx="44">
                  <c:v>1.0523568035107577E-2</c:v>
                </c:pt>
              </c:numCache>
            </c:numRef>
          </c:val>
        </c:ser>
        <c:marker val="1"/>
        <c:axId val="43101568"/>
        <c:axId val="43120512"/>
      </c:lineChart>
      <c:catAx>
        <c:axId val="43101568"/>
        <c:scaling>
          <c:orientation val="minMax"/>
        </c:scaling>
        <c:axPos val="b"/>
        <c:tickLblPos val="nextTo"/>
        <c:txPr>
          <a:bodyPr/>
          <a:lstStyle/>
          <a:p>
            <a:pPr>
              <a:defRPr sz="7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3120512"/>
        <c:crosses val="autoZero"/>
        <c:auto val="1"/>
        <c:lblAlgn val="ctr"/>
        <c:lblOffset val="100"/>
      </c:catAx>
      <c:valAx>
        <c:axId val="43120512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.00" sourceLinked="1"/>
        <c:tickLblPos val="nextTo"/>
        <c:txPr>
          <a:bodyPr/>
          <a:lstStyle/>
          <a:p>
            <a:pPr>
              <a:defRPr sz="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3101568"/>
        <c:crosses val="autoZero"/>
        <c:crossBetween val="between"/>
      </c:valAx>
    </c:plotArea>
    <c:plotVisOnly val="1"/>
  </c:chart>
  <c:spPr>
    <a:noFill/>
    <a:ln>
      <a:solidFill>
        <a:sysClr val="window" lastClr="FFFFFF"/>
      </a:solidFill>
    </a:ln>
  </c:sp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5.0733601849614576E-2"/>
          <c:y val="7.791667433563125E-2"/>
          <c:w val="0.92882923897695413"/>
          <c:h val="0.45656593711809806"/>
        </c:manualLayout>
      </c:layout>
      <c:lineChart>
        <c:grouping val="stacked"/>
        <c:ser>
          <c:idx val="0"/>
          <c:order val="0"/>
          <c:spPr>
            <a:ln>
              <a:solidFill>
                <a:schemeClr val="accent6"/>
              </a:solidFill>
            </a:ln>
          </c:spPr>
          <c:marker>
            <c:spPr>
              <a:solidFill>
                <a:srgbClr val="F79646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Лист1!$AQ$1:$AQ$45</c:f>
              <c:strCache>
                <c:ptCount val="45"/>
                <c:pt idx="0">
                  <c:v>Котельничский</c:v>
                </c:pt>
                <c:pt idx="1">
                  <c:v>Подосиновский</c:v>
                </c:pt>
                <c:pt idx="2">
                  <c:v>Кильмезский</c:v>
                </c:pt>
                <c:pt idx="3">
                  <c:v>Яранский</c:v>
                </c:pt>
                <c:pt idx="4">
                  <c:v>Верхошижемский</c:v>
                </c:pt>
                <c:pt idx="5">
                  <c:v>Лузский</c:v>
                </c:pt>
                <c:pt idx="6">
                  <c:v>Омутнинский</c:v>
                </c:pt>
                <c:pt idx="7">
                  <c:v>Зуевский</c:v>
                </c:pt>
                <c:pt idx="8">
                  <c:v>Вятскополянский</c:v>
                </c:pt>
                <c:pt idx="9">
                  <c:v>Богородский</c:v>
                </c:pt>
                <c:pt idx="10">
                  <c:v>Белохолуницкий</c:v>
                </c:pt>
                <c:pt idx="11">
                  <c:v>г.Вятские Поляны</c:v>
                </c:pt>
                <c:pt idx="12">
                  <c:v>г.Киров</c:v>
                </c:pt>
                <c:pt idx="13">
                  <c:v>г.Кирово-Чепецк</c:v>
                </c:pt>
                <c:pt idx="14">
                  <c:v>г.Котельнич</c:v>
                </c:pt>
                <c:pt idx="15">
                  <c:v>г.Слободской</c:v>
                </c:pt>
                <c:pt idx="16">
                  <c:v>Арбажский</c:v>
                </c:pt>
                <c:pt idx="17">
                  <c:v>Даровской</c:v>
                </c:pt>
                <c:pt idx="18">
                  <c:v>Кикнурский</c:v>
                </c:pt>
                <c:pt idx="19">
                  <c:v>Кирово-Чепецкий</c:v>
                </c:pt>
                <c:pt idx="20">
                  <c:v>Куменский</c:v>
                </c:pt>
                <c:pt idx="21">
                  <c:v>Лебяжский</c:v>
                </c:pt>
                <c:pt idx="22">
                  <c:v>Малмыжский</c:v>
                </c:pt>
                <c:pt idx="23">
                  <c:v>Немский</c:v>
                </c:pt>
                <c:pt idx="24">
                  <c:v>Опаринский</c:v>
                </c:pt>
                <c:pt idx="25">
                  <c:v>Орловский</c:v>
                </c:pt>
                <c:pt idx="26">
                  <c:v>Слободской</c:v>
                </c:pt>
                <c:pt idx="27">
                  <c:v>Советский</c:v>
                </c:pt>
                <c:pt idx="28">
                  <c:v>Сунский</c:v>
                </c:pt>
                <c:pt idx="29">
                  <c:v>Тужинский</c:v>
                </c:pt>
                <c:pt idx="30">
                  <c:v>Уржумский</c:v>
                </c:pt>
                <c:pt idx="31">
                  <c:v>Фаленский</c:v>
                </c:pt>
                <c:pt idx="32">
                  <c:v>Шабалинский</c:v>
                </c:pt>
                <c:pt idx="33">
                  <c:v>Санчурский</c:v>
                </c:pt>
                <c:pt idx="34">
                  <c:v>Нолинский</c:v>
                </c:pt>
                <c:pt idx="35">
                  <c:v>Оричевский</c:v>
                </c:pt>
                <c:pt idx="36">
                  <c:v>Юрьянский</c:v>
                </c:pt>
                <c:pt idx="37">
                  <c:v>Унинский</c:v>
                </c:pt>
                <c:pt idx="38">
                  <c:v>Пижанский</c:v>
                </c:pt>
                <c:pt idx="39">
                  <c:v>Мурашинский</c:v>
                </c:pt>
                <c:pt idx="40">
                  <c:v>Свечинский</c:v>
                </c:pt>
                <c:pt idx="41">
                  <c:v>Верхнекамский</c:v>
                </c:pt>
                <c:pt idx="42">
                  <c:v>Афанасьевский</c:v>
                </c:pt>
                <c:pt idx="43">
                  <c:v>Нагорский</c:v>
                </c:pt>
                <c:pt idx="44">
                  <c:v>ЗАТО Первомайский</c:v>
                </c:pt>
              </c:strCache>
            </c:strRef>
          </c:cat>
          <c:val>
            <c:numRef>
              <c:f>Лист1!$AR$1:$AR$45</c:f>
              <c:numCache>
                <c:formatCode>0.00</c:formatCode>
                <c:ptCount val="45"/>
                <c:pt idx="0">
                  <c:v>1</c:v>
                </c:pt>
                <c:pt idx="1">
                  <c:v>0.99328051007442952</c:v>
                </c:pt>
                <c:pt idx="2">
                  <c:v>0.95995686210482689</c:v>
                </c:pt>
                <c:pt idx="3">
                  <c:v>0.95027957140737063</c:v>
                </c:pt>
                <c:pt idx="4">
                  <c:v>0.92136347803875751</c:v>
                </c:pt>
                <c:pt idx="5">
                  <c:v>0.91525285650454025</c:v>
                </c:pt>
                <c:pt idx="6">
                  <c:v>0.91154574593594218</c:v>
                </c:pt>
                <c:pt idx="7">
                  <c:v>0.91120571944060569</c:v>
                </c:pt>
                <c:pt idx="8">
                  <c:v>0.90922915737874144</c:v>
                </c:pt>
                <c:pt idx="9">
                  <c:v>0.90330735115790495</c:v>
                </c:pt>
                <c:pt idx="10">
                  <c:v>0.90222379891416349</c:v>
                </c:pt>
                <c:pt idx="11">
                  <c:v>0.90094753654802062</c:v>
                </c:pt>
                <c:pt idx="12">
                  <c:v>0.90094753654802062</c:v>
                </c:pt>
                <c:pt idx="13">
                  <c:v>0.90094753654802062</c:v>
                </c:pt>
                <c:pt idx="14">
                  <c:v>0.90094753654802062</c:v>
                </c:pt>
                <c:pt idx="15">
                  <c:v>0.90094753654802062</c:v>
                </c:pt>
                <c:pt idx="16">
                  <c:v>0.90094753654802062</c:v>
                </c:pt>
                <c:pt idx="17">
                  <c:v>0.90094753654802062</c:v>
                </c:pt>
                <c:pt idx="18">
                  <c:v>0.90094753654802062</c:v>
                </c:pt>
                <c:pt idx="19">
                  <c:v>0.90094753654802062</c:v>
                </c:pt>
                <c:pt idx="20">
                  <c:v>0.90094753654802062</c:v>
                </c:pt>
                <c:pt idx="21">
                  <c:v>0.90094753654802062</c:v>
                </c:pt>
                <c:pt idx="22">
                  <c:v>0.90094753654802062</c:v>
                </c:pt>
                <c:pt idx="23">
                  <c:v>0.90094753654802062</c:v>
                </c:pt>
                <c:pt idx="24">
                  <c:v>0.90094753654802062</c:v>
                </c:pt>
                <c:pt idx="25">
                  <c:v>0.90094753654802062</c:v>
                </c:pt>
                <c:pt idx="26">
                  <c:v>0.90094753654802062</c:v>
                </c:pt>
                <c:pt idx="27">
                  <c:v>0.90094753654802062</c:v>
                </c:pt>
                <c:pt idx="28">
                  <c:v>0.90094753654802062</c:v>
                </c:pt>
                <c:pt idx="29">
                  <c:v>0.90094753654802062</c:v>
                </c:pt>
                <c:pt idx="30">
                  <c:v>0.90094753654802062</c:v>
                </c:pt>
                <c:pt idx="31">
                  <c:v>0.90094753654802062</c:v>
                </c:pt>
                <c:pt idx="32">
                  <c:v>0.90094753654802062</c:v>
                </c:pt>
                <c:pt idx="33">
                  <c:v>0.90002524718638122</c:v>
                </c:pt>
                <c:pt idx="34">
                  <c:v>0.89756469169931608</c:v>
                </c:pt>
                <c:pt idx="35">
                  <c:v>0.89639342100347263</c:v>
                </c:pt>
                <c:pt idx="36">
                  <c:v>0.88852836756175657</c:v>
                </c:pt>
                <c:pt idx="37">
                  <c:v>0.88829172844412363</c:v>
                </c:pt>
                <c:pt idx="38">
                  <c:v>0.88780820794853332</c:v>
                </c:pt>
                <c:pt idx="39">
                  <c:v>0.88389238248644153</c:v>
                </c:pt>
                <c:pt idx="40">
                  <c:v>0.83200409968607725</c:v>
                </c:pt>
                <c:pt idx="41">
                  <c:v>0.82826552993364055</c:v>
                </c:pt>
                <c:pt idx="42">
                  <c:v>0.81012365087850269</c:v>
                </c:pt>
                <c:pt idx="43">
                  <c:v>0.78631785815170452</c:v>
                </c:pt>
                <c:pt idx="44">
                  <c:v>0</c:v>
                </c:pt>
              </c:numCache>
            </c:numRef>
          </c:val>
        </c:ser>
        <c:marker val="1"/>
        <c:axId val="44643840"/>
        <c:axId val="44662784"/>
      </c:lineChart>
      <c:catAx>
        <c:axId val="44643840"/>
        <c:scaling>
          <c:orientation val="minMax"/>
        </c:scaling>
        <c:axPos val="b"/>
        <c:tickLblPos val="nextTo"/>
        <c:txPr>
          <a:bodyPr/>
          <a:lstStyle/>
          <a:p>
            <a:pPr>
              <a:defRPr sz="7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4662784"/>
        <c:crosses val="autoZero"/>
        <c:auto val="1"/>
        <c:lblAlgn val="ctr"/>
        <c:lblOffset val="100"/>
      </c:catAx>
      <c:valAx>
        <c:axId val="44662784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.00" sourceLinked="1"/>
        <c:tickLblPos val="nextTo"/>
        <c:txPr>
          <a:bodyPr/>
          <a:lstStyle/>
          <a:p>
            <a:pPr>
              <a:defRPr sz="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4643840"/>
        <c:crosses val="autoZero"/>
        <c:crossBetween val="between"/>
      </c:valAx>
    </c:plotArea>
    <c:plotVisOnly val="1"/>
  </c:chart>
  <c:spPr>
    <a:ln>
      <a:solidFill>
        <a:sysClr val="window" lastClr="FFFFFF"/>
      </a:solidFill>
    </a:ln>
  </c:sp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5.5121687564447082E-2"/>
          <c:y val="9.6969696969697067E-2"/>
          <c:w val="0.92540523549773268"/>
          <c:h val="0.48460606060606082"/>
        </c:manualLayout>
      </c:layout>
      <c:lineChart>
        <c:grouping val="standard"/>
        <c:ser>
          <c:idx val="0"/>
          <c:order val="0"/>
          <c:spPr>
            <a:ln>
              <a:solidFill>
                <a:schemeClr val="accent6"/>
              </a:solidFill>
            </a:ln>
          </c:spPr>
          <c:marker>
            <c:spPr>
              <a:solidFill>
                <a:srgbClr val="F79646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Лист1!$BC$2:$BC$46</c:f>
              <c:strCache>
                <c:ptCount val="45"/>
                <c:pt idx="0">
                  <c:v>г.Котельнич</c:v>
                </c:pt>
                <c:pt idx="1">
                  <c:v>Опаринский</c:v>
                </c:pt>
                <c:pt idx="2">
                  <c:v>Нолинский</c:v>
                </c:pt>
                <c:pt idx="3">
                  <c:v>г.Киров</c:v>
                </c:pt>
                <c:pt idx="4">
                  <c:v>Тужинский</c:v>
                </c:pt>
                <c:pt idx="5">
                  <c:v>г.Слободской</c:v>
                </c:pt>
                <c:pt idx="6">
                  <c:v>Уржумский</c:v>
                </c:pt>
                <c:pt idx="7">
                  <c:v>г.Кирово-Чепецк</c:v>
                </c:pt>
                <c:pt idx="8">
                  <c:v>Лузский</c:v>
                </c:pt>
                <c:pt idx="9">
                  <c:v>ЗАТО Первомайский</c:v>
                </c:pt>
                <c:pt idx="10">
                  <c:v>Омутнинский</c:v>
                </c:pt>
                <c:pt idx="11">
                  <c:v>Кикнурский</c:v>
                </c:pt>
                <c:pt idx="12">
                  <c:v>Зуевский</c:v>
                </c:pt>
                <c:pt idx="13">
                  <c:v>Санчурский</c:v>
                </c:pt>
                <c:pt idx="14">
                  <c:v>Даровской</c:v>
                </c:pt>
                <c:pt idx="15">
                  <c:v>Подосиновский</c:v>
                </c:pt>
                <c:pt idx="16">
                  <c:v>г.Вятские Поляны</c:v>
                </c:pt>
                <c:pt idx="17">
                  <c:v>Белохолуницкий</c:v>
                </c:pt>
                <c:pt idx="18">
                  <c:v>Советский</c:v>
                </c:pt>
                <c:pt idx="19">
                  <c:v>Фаленский</c:v>
                </c:pt>
                <c:pt idx="20">
                  <c:v>Кильмезский</c:v>
                </c:pt>
                <c:pt idx="21">
                  <c:v>Яранский</c:v>
                </c:pt>
                <c:pt idx="22">
                  <c:v>Малмыжский</c:v>
                </c:pt>
                <c:pt idx="23">
                  <c:v>Афанасьевский</c:v>
                </c:pt>
                <c:pt idx="24">
                  <c:v>Верхнекамский</c:v>
                </c:pt>
                <c:pt idx="25">
                  <c:v>Оричевский</c:v>
                </c:pt>
                <c:pt idx="26">
                  <c:v>Шабалинский</c:v>
                </c:pt>
                <c:pt idx="27">
                  <c:v>Арбажский</c:v>
                </c:pt>
                <c:pt idx="28">
                  <c:v>Орловский</c:v>
                </c:pt>
                <c:pt idx="29">
                  <c:v>Куменский</c:v>
                </c:pt>
                <c:pt idx="30">
                  <c:v>Мурашинский</c:v>
                </c:pt>
                <c:pt idx="31">
                  <c:v>Свечинский</c:v>
                </c:pt>
                <c:pt idx="32">
                  <c:v>Верхошижемский</c:v>
                </c:pt>
                <c:pt idx="33">
                  <c:v>Богородский</c:v>
                </c:pt>
                <c:pt idx="34">
                  <c:v>Унинский</c:v>
                </c:pt>
                <c:pt idx="35">
                  <c:v>Юрьянский</c:v>
                </c:pt>
                <c:pt idx="36">
                  <c:v>Нагорский</c:v>
                </c:pt>
                <c:pt idx="37">
                  <c:v>Кирово-Чепецкий</c:v>
                </c:pt>
                <c:pt idx="38">
                  <c:v>Сунский</c:v>
                </c:pt>
                <c:pt idx="39">
                  <c:v>Пижанский</c:v>
                </c:pt>
                <c:pt idx="40">
                  <c:v>Лебяжский</c:v>
                </c:pt>
                <c:pt idx="41">
                  <c:v>Слободской</c:v>
                </c:pt>
                <c:pt idx="42">
                  <c:v>Котельничский</c:v>
                </c:pt>
                <c:pt idx="43">
                  <c:v>Вятскополянский</c:v>
                </c:pt>
                <c:pt idx="44">
                  <c:v>Немский</c:v>
                </c:pt>
              </c:strCache>
            </c:strRef>
          </c:cat>
          <c:val>
            <c:numRef>
              <c:f>Лист1!$BD$2:$BD$46</c:f>
              <c:numCache>
                <c:formatCode>0.00</c:formatCode>
                <c:ptCount val="45"/>
                <c:pt idx="0">
                  <c:v>0.69575918127579373</c:v>
                </c:pt>
                <c:pt idx="1">
                  <c:v>0.66885724349620312</c:v>
                </c:pt>
                <c:pt idx="2">
                  <c:v>0.66279989572263065</c:v>
                </c:pt>
                <c:pt idx="3">
                  <c:v>0.56643302534461659</c:v>
                </c:pt>
                <c:pt idx="4">
                  <c:v>0.55593948509246749</c:v>
                </c:pt>
                <c:pt idx="5">
                  <c:v>0.54937159284149772</c:v>
                </c:pt>
                <c:pt idx="6">
                  <c:v>0.5302279485440351</c:v>
                </c:pt>
                <c:pt idx="7">
                  <c:v>0.52792744481524656</c:v>
                </c:pt>
                <c:pt idx="8">
                  <c:v>0.46110317038042631</c:v>
                </c:pt>
                <c:pt idx="9">
                  <c:v>0.44683167935902951</c:v>
                </c:pt>
                <c:pt idx="10">
                  <c:v>0.44240131972337676</c:v>
                </c:pt>
                <c:pt idx="11">
                  <c:v>0.40541427412054987</c:v>
                </c:pt>
                <c:pt idx="12">
                  <c:v>0.39907146255462844</c:v>
                </c:pt>
                <c:pt idx="13">
                  <c:v>0.39430919128195391</c:v>
                </c:pt>
                <c:pt idx="14">
                  <c:v>0.38548515449715337</c:v>
                </c:pt>
                <c:pt idx="15">
                  <c:v>0.34428914563525931</c:v>
                </c:pt>
                <c:pt idx="16">
                  <c:v>0.33394184626445667</c:v>
                </c:pt>
                <c:pt idx="17">
                  <c:v>0.30665912422108066</c:v>
                </c:pt>
                <c:pt idx="18">
                  <c:v>0.30599011751084643</c:v>
                </c:pt>
                <c:pt idx="19">
                  <c:v>0.29672058571808552</c:v>
                </c:pt>
                <c:pt idx="20">
                  <c:v>0.28770680907191332</c:v>
                </c:pt>
                <c:pt idx="21">
                  <c:v>0.28516241069385184</c:v>
                </c:pt>
                <c:pt idx="22">
                  <c:v>0.27228632846805234</c:v>
                </c:pt>
                <c:pt idx="23">
                  <c:v>0.26476054672137223</c:v>
                </c:pt>
                <c:pt idx="24">
                  <c:v>0.26153375812480834</c:v>
                </c:pt>
                <c:pt idx="25">
                  <c:v>0.25683007082641657</c:v>
                </c:pt>
                <c:pt idx="26">
                  <c:v>0.25525840365010977</c:v>
                </c:pt>
                <c:pt idx="27">
                  <c:v>0.24873014487057049</c:v>
                </c:pt>
                <c:pt idx="28">
                  <c:v>0.23228314416930632</c:v>
                </c:pt>
                <c:pt idx="29">
                  <c:v>0.2201517162678186</c:v>
                </c:pt>
                <c:pt idx="30">
                  <c:v>0.2179394257353231</c:v>
                </c:pt>
                <c:pt idx="31">
                  <c:v>0.18402339929371289</c:v>
                </c:pt>
                <c:pt idx="32">
                  <c:v>0.18357668288591941</c:v>
                </c:pt>
                <c:pt idx="33">
                  <c:v>0.15491698438923282</c:v>
                </c:pt>
                <c:pt idx="34">
                  <c:v>0.15023353190544891</c:v>
                </c:pt>
                <c:pt idx="35">
                  <c:v>0.12093294954019426</c:v>
                </c:pt>
                <c:pt idx="36">
                  <c:v>0.11693069123267009</c:v>
                </c:pt>
                <c:pt idx="37">
                  <c:v>0.11678874760770608</c:v>
                </c:pt>
                <c:pt idx="38">
                  <c:v>0.11545199125295365</c:v>
                </c:pt>
                <c:pt idx="39">
                  <c:v>8.2116560654951529E-2</c:v>
                </c:pt>
                <c:pt idx="40">
                  <c:v>4.8976157385927407E-2</c:v>
                </c:pt>
                <c:pt idx="41">
                  <c:v>4.5012885003934404E-2</c:v>
                </c:pt>
                <c:pt idx="42">
                  <c:v>2.2561312792939669E-2</c:v>
                </c:pt>
                <c:pt idx="43">
                  <c:v>1.2821415991546329E-2</c:v>
                </c:pt>
                <c:pt idx="44">
                  <c:v>1.1313371235200683E-2</c:v>
                </c:pt>
              </c:numCache>
            </c:numRef>
          </c:val>
        </c:ser>
        <c:marker val="1"/>
        <c:axId val="44717184"/>
        <c:axId val="44719488"/>
      </c:lineChart>
      <c:catAx>
        <c:axId val="44717184"/>
        <c:scaling>
          <c:orientation val="minMax"/>
        </c:scaling>
        <c:axPos val="b"/>
        <c:tickLblPos val="nextTo"/>
        <c:txPr>
          <a:bodyPr/>
          <a:lstStyle/>
          <a:p>
            <a:pPr>
              <a:defRPr sz="7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4719488"/>
        <c:crosses val="autoZero"/>
        <c:auto val="1"/>
        <c:lblAlgn val="ctr"/>
        <c:lblOffset val="100"/>
      </c:catAx>
      <c:valAx>
        <c:axId val="44719488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.00" sourceLinked="1"/>
        <c:tickLblPos val="nextTo"/>
        <c:txPr>
          <a:bodyPr/>
          <a:lstStyle/>
          <a:p>
            <a:pPr>
              <a:defRPr sz="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4717184"/>
        <c:crosses val="autoZero"/>
        <c:crossBetween val="between"/>
      </c:valAx>
    </c:plotArea>
    <c:plotVisOnly val="1"/>
  </c:chart>
  <c:spPr>
    <a:ln>
      <a:solidFill>
        <a:sysClr val="window" lastClr="FFFFFF"/>
      </a:solidFill>
    </a:ln>
  </c:sp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6.5803101635370953E-2"/>
          <c:y val="6.6269456650410494E-2"/>
          <c:w val="0.92086591491641068"/>
          <c:h val="0.4228912304763065"/>
        </c:manualLayout>
      </c:layout>
      <c:lineChart>
        <c:grouping val="standard"/>
        <c:ser>
          <c:idx val="0"/>
          <c:order val="0"/>
          <c:tx>
            <c:strRef>
              <c:f>Лист1!$BO$1</c:f>
              <c:strCache>
                <c:ptCount val="1"/>
                <c:pt idx="0">
                  <c:v>Сводный индекс показателя "Удельная величина потребления холодной воды в многоквартирных домах"</c:v>
                </c:pt>
              </c:strCache>
            </c:strRef>
          </c:tx>
          <c:spPr>
            <a:ln>
              <a:solidFill>
                <a:schemeClr val="accent6"/>
              </a:solidFill>
            </a:ln>
          </c:spPr>
          <c:marker>
            <c:spPr>
              <a:solidFill>
                <a:schemeClr val="accent6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Лист1!$BN$2:$BN$46</c:f>
              <c:strCache>
                <c:ptCount val="45"/>
                <c:pt idx="0">
                  <c:v>Мурашинский</c:v>
                </c:pt>
                <c:pt idx="1">
                  <c:v>Советский</c:v>
                </c:pt>
                <c:pt idx="2">
                  <c:v>Сунский</c:v>
                </c:pt>
                <c:pt idx="3">
                  <c:v>Шабалинский</c:v>
                </c:pt>
                <c:pt idx="4">
                  <c:v>Малмыжский</c:v>
                </c:pt>
                <c:pt idx="5">
                  <c:v>Тужинский</c:v>
                </c:pt>
                <c:pt idx="6">
                  <c:v>Омутнинский</c:v>
                </c:pt>
                <c:pt idx="7">
                  <c:v>Куменский</c:v>
                </c:pt>
                <c:pt idx="8">
                  <c:v>Лузский</c:v>
                </c:pt>
                <c:pt idx="9">
                  <c:v>Кирово-Чепецкий</c:v>
                </c:pt>
                <c:pt idx="10">
                  <c:v>Уржумский</c:v>
                </c:pt>
                <c:pt idx="11">
                  <c:v>Афанасьевский</c:v>
                </c:pt>
                <c:pt idx="12">
                  <c:v>Кикнурский</c:v>
                </c:pt>
                <c:pt idx="13">
                  <c:v>Санчурский</c:v>
                </c:pt>
                <c:pt idx="14">
                  <c:v>Яранский</c:v>
                </c:pt>
                <c:pt idx="15">
                  <c:v>Юрьянский</c:v>
                </c:pt>
                <c:pt idx="16">
                  <c:v>Опаринский</c:v>
                </c:pt>
                <c:pt idx="17">
                  <c:v>Верхнекамский</c:v>
                </c:pt>
                <c:pt idx="18">
                  <c:v>Немский</c:v>
                </c:pt>
                <c:pt idx="19">
                  <c:v>г.Слободской</c:v>
                </c:pt>
                <c:pt idx="20">
                  <c:v>Арбажский</c:v>
                </c:pt>
                <c:pt idx="21">
                  <c:v>Слободской</c:v>
                </c:pt>
                <c:pt idx="22">
                  <c:v>Нагорский</c:v>
                </c:pt>
                <c:pt idx="23">
                  <c:v>Белохолуницкий</c:v>
                </c:pt>
                <c:pt idx="24">
                  <c:v>Вятскополянский</c:v>
                </c:pt>
                <c:pt idx="25">
                  <c:v>Орловский</c:v>
                </c:pt>
                <c:pt idx="26">
                  <c:v>Лебяжский</c:v>
                </c:pt>
                <c:pt idx="27">
                  <c:v>Пижанский</c:v>
                </c:pt>
                <c:pt idx="28">
                  <c:v>Нолинский</c:v>
                </c:pt>
                <c:pt idx="29">
                  <c:v>г.Киров</c:v>
                </c:pt>
                <c:pt idx="30">
                  <c:v>Богородский</c:v>
                </c:pt>
                <c:pt idx="31">
                  <c:v>Унинский</c:v>
                </c:pt>
                <c:pt idx="32">
                  <c:v>Зуевский</c:v>
                </c:pt>
                <c:pt idx="33">
                  <c:v>г.Котельнич</c:v>
                </c:pt>
                <c:pt idx="34">
                  <c:v>г.Вятские Поляны</c:v>
                </c:pt>
                <c:pt idx="35">
                  <c:v>Даровской</c:v>
                </c:pt>
                <c:pt idx="36">
                  <c:v>Верхошижемский</c:v>
                </c:pt>
                <c:pt idx="37">
                  <c:v>Оричевский</c:v>
                </c:pt>
                <c:pt idx="38">
                  <c:v>г.Кирово-Чепецк</c:v>
                </c:pt>
                <c:pt idx="39">
                  <c:v>ЗАТО Первомайский</c:v>
                </c:pt>
                <c:pt idx="40">
                  <c:v>Фаленский</c:v>
                </c:pt>
                <c:pt idx="41">
                  <c:v>Кильмезский</c:v>
                </c:pt>
                <c:pt idx="42">
                  <c:v>Котельничский</c:v>
                </c:pt>
                <c:pt idx="43">
                  <c:v>Свечинский</c:v>
                </c:pt>
                <c:pt idx="44">
                  <c:v>Подосиновский</c:v>
                </c:pt>
              </c:strCache>
            </c:strRef>
          </c:cat>
          <c:val>
            <c:numRef>
              <c:f>Лист1!$BO$2:$BO$46</c:f>
              <c:numCache>
                <c:formatCode>0.00</c:formatCode>
                <c:ptCount val="45"/>
                <c:pt idx="0">
                  <c:v>0.78014548076378465</c:v>
                </c:pt>
                <c:pt idx="1">
                  <c:v>0.7283981462805309</c:v>
                </c:pt>
                <c:pt idx="2">
                  <c:v>0.7222119939109235</c:v>
                </c:pt>
                <c:pt idx="3">
                  <c:v>0.71925340540855565</c:v>
                </c:pt>
                <c:pt idx="4">
                  <c:v>0.71016391281169333</c:v>
                </c:pt>
                <c:pt idx="5">
                  <c:v>0.70734729277660768</c:v>
                </c:pt>
                <c:pt idx="6">
                  <c:v>0.70109305415464074</c:v>
                </c:pt>
                <c:pt idx="7">
                  <c:v>0.6851377158384917</c:v>
                </c:pt>
                <c:pt idx="8">
                  <c:v>0.67670497800402396</c:v>
                </c:pt>
                <c:pt idx="9">
                  <c:v>0.67170348424400672</c:v>
                </c:pt>
                <c:pt idx="10">
                  <c:v>0.65510182626110824</c:v>
                </c:pt>
                <c:pt idx="11">
                  <c:v>0.65128385330331273</c:v>
                </c:pt>
                <c:pt idx="12">
                  <c:v>0.64214102750258417</c:v>
                </c:pt>
                <c:pt idx="13">
                  <c:v>0.6421055243890883</c:v>
                </c:pt>
                <c:pt idx="14">
                  <c:v>0.63757382971063759</c:v>
                </c:pt>
                <c:pt idx="15">
                  <c:v>0.62517814983975528</c:v>
                </c:pt>
                <c:pt idx="16">
                  <c:v>0.60889871446288979</c:v>
                </c:pt>
                <c:pt idx="17">
                  <c:v>0.60772759853953606</c:v>
                </c:pt>
                <c:pt idx="18">
                  <c:v>0.6070574868577806</c:v>
                </c:pt>
                <c:pt idx="19">
                  <c:v>0.59913789065440315</c:v>
                </c:pt>
                <c:pt idx="20">
                  <c:v>0.59558822246620757</c:v>
                </c:pt>
                <c:pt idx="21">
                  <c:v>0.58632682268342662</c:v>
                </c:pt>
                <c:pt idx="22">
                  <c:v>0.57567879576653935</c:v>
                </c:pt>
                <c:pt idx="23">
                  <c:v>0.56821788713494459</c:v>
                </c:pt>
                <c:pt idx="24">
                  <c:v>0.56357298032258329</c:v>
                </c:pt>
                <c:pt idx="25">
                  <c:v>0.56037634277949022</c:v>
                </c:pt>
                <c:pt idx="26">
                  <c:v>0.55825889047455135</c:v>
                </c:pt>
                <c:pt idx="27">
                  <c:v>0.54377570531128805</c:v>
                </c:pt>
                <c:pt idx="28">
                  <c:v>0.52853363001927711</c:v>
                </c:pt>
                <c:pt idx="29">
                  <c:v>0.52789042046734924</c:v>
                </c:pt>
                <c:pt idx="30">
                  <c:v>0.5278605648392487</c:v>
                </c:pt>
                <c:pt idx="31">
                  <c:v>0.5171033849919191</c:v>
                </c:pt>
                <c:pt idx="32">
                  <c:v>0.50822573636107948</c:v>
                </c:pt>
                <c:pt idx="33">
                  <c:v>0.50135605384418813</c:v>
                </c:pt>
                <c:pt idx="34">
                  <c:v>0.49621874393367688</c:v>
                </c:pt>
                <c:pt idx="35">
                  <c:v>0.48400791415994676</c:v>
                </c:pt>
                <c:pt idx="36">
                  <c:v>0.47803451413856896</c:v>
                </c:pt>
                <c:pt idx="37">
                  <c:v>0.46709336408115276</c:v>
                </c:pt>
                <c:pt idx="38">
                  <c:v>0.46145957632046242</c:v>
                </c:pt>
                <c:pt idx="39">
                  <c:v>0.45011257084866058</c:v>
                </c:pt>
                <c:pt idx="40">
                  <c:v>0.4429188104513897</c:v>
                </c:pt>
                <c:pt idx="41">
                  <c:v>0.43204804365587823</c:v>
                </c:pt>
                <c:pt idx="42">
                  <c:v>0.41233280101370018</c:v>
                </c:pt>
                <c:pt idx="43">
                  <c:v>0.38022897530879113</c:v>
                </c:pt>
                <c:pt idx="44">
                  <c:v>0.26715400817742541</c:v>
                </c:pt>
              </c:numCache>
            </c:numRef>
          </c:val>
        </c:ser>
        <c:ser>
          <c:idx val="1"/>
          <c:order val="1"/>
          <c:tx>
            <c:strRef>
              <c:f>Лист1!$BP$1</c:f>
              <c:strCache>
                <c:ptCount val="1"/>
                <c:pt idx="0">
                  <c:v>Сводный индекс показателя "Удельная величина потребления холодной воды бюджетными учреждениями"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ymbol val="square"/>
            <c:size val="5"/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Лист1!$BN$2:$BN$46</c:f>
              <c:strCache>
                <c:ptCount val="45"/>
                <c:pt idx="0">
                  <c:v>Мурашинский</c:v>
                </c:pt>
                <c:pt idx="1">
                  <c:v>Советский</c:v>
                </c:pt>
                <c:pt idx="2">
                  <c:v>Сунский</c:v>
                </c:pt>
                <c:pt idx="3">
                  <c:v>Шабалинский</c:v>
                </c:pt>
                <c:pt idx="4">
                  <c:v>Малмыжский</c:v>
                </c:pt>
                <c:pt idx="5">
                  <c:v>Тужинский</c:v>
                </c:pt>
                <c:pt idx="6">
                  <c:v>Омутнинский</c:v>
                </c:pt>
                <c:pt idx="7">
                  <c:v>Куменский</c:v>
                </c:pt>
                <c:pt idx="8">
                  <c:v>Лузский</c:v>
                </c:pt>
                <c:pt idx="9">
                  <c:v>Кирово-Чепецкий</c:v>
                </c:pt>
                <c:pt idx="10">
                  <c:v>Уржумский</c:v>
                </c:pt>
                <c:pt idx="11">
                  <c:v>Афанасьевский</c:v>
                </c:pt>
                <c:pt idx="12">
                  <c:v>Кикнурский</c:v>
                </c:pt>
                <c:pt idx="13">
                  <c:v>Санчурский</c:v>
                </c:pt>
                <c:pt idx="14">
                  <c:v>Яранский</c:v>
                </c:pt>
                <c:pt idx="15">
                  <c:v>Юрьянский</c:v>
                </c:pt>
                <c:pt idx="16">
                  <c:v>Опаринский</c:v>
                </c:pt>
                <c:pt idx="17">
                  <c:v>Верхнекамский</c:v>
                </c:pt>
                <c:pt idx="18">
                  <c:v>Немский</c:v>
                </c:pt>
                <c:pt idx="19">
                  <c:v>г.Слободской</c:v>
                </c:pt>
                <c:pt idx="20">
                  <c:v>Арбажский</c:v>
                </c:pt>
                <c:pt idx="21">
                  <c:v>Слободской</c:v>
                </c:pt>
                <c:pt idx="22">
                  <c:v>Нагорский</c:v>
                </c:pt>
                <c:pt idx="23">
                  <c:v>Белохолуницкий</c:v>
                </c:pt>
                <c:pt idx="24">
                  <c:v>Вятскополянский</c:v>
                </c:pt>
                <c:pt idx="25">
                  <c:v>Орловский</c:v>
                </c:pt>
                <c:pt idx="26">
                  <c:v>Лебяжский</c:v>
                </c:pt>
                <c:pt idx="27">
                  <c:v>Пижанский</c:v>
                </c:pt>
                <c:pt idx="28">
                  <c:v>Нолинский</c:v>
                </c:pt>
                <c:pt idx="29">
                  <c:v>г.Киров</c:v>
                </c:pt>
                <c:pt idx="30">
                  <c:v>Богородский</c:v>
                </c:pt>
                <c:pt idx="31">
                  <c:v>Унинский</c:v>
                </c:pt>
                <c:pt idx="32">
                  <c:v>Зуевский</c:v>
                </c:pt>
                <c:pt idx="33">
                  <c:v>г.Котельнич</c:v>
                </c:pt>
                <c:pt idx="34">
                  <c:v>г.Вятские Поляны</c:v>
                </c:pt>
                <c:pt idx="35">
                  <c:v>Даровской</c:v>
                </c:pt>
                <c:pt idx="36">
                  <c:v>Верхошижемский</c:v>
                </c:pt>
                <c:pt idx="37">
                  <c:v>Оричевский</c:v>
                </c:pt>
                <c:pt idx="38">
                  <c:v>г.Кирово-Чепецк</c:v>
                </c:pt>
                <c:pt idx="39">
                  <c:v>ЗАТО Первомайский</c:v>
                </c:pt>
                <c:pt idx="40">
                  <c:v>Фаленский</c:v>
                </c:pt>
                <c:pt idx="41">
                  <c:v>Кильмезский</c:v>
                </c:pt>
                <c:pt idx="42">
                  <c:v>Котельничский</c:v>
                </c:pt>
                <c:pt idx="43">
                  <c:v>Свечинский</c:v>
                </c:pt>
                <c:pt idx="44">
                  <c:v>Подосиновский</c:v>
                </c:pt>
              </c:strCache>
            </c:strRef>
          </c:cat>
          <c:val>
            <c:numRef>
              <c:f>Лист1!$BP$2:$BP$46</c:f>
              <c:numCache>
                <c:formatCode>0.00</c:formatCode>
                <c:ptCount val="45"/>
                <c:pt idx="0">
                  <c:v>0.65813552880463699</c:v>
                </c:pt>
                <c:pt idx="1">
                  <c:v>0.51126470341881569</c:v>
                </c:pt>
                <c:pt idx="2">
                  <c:v>0.54600952940525449</c:v>
                </c:pt>
                <c:pt idx="3">
                  <c:v>0.62125643582280743</c:v>
                </c:pt>
                <c:pt idx="4">
                  <c:v>0.47112537279115158</c:v>
                </c:pt>
                <c:pt idx="5">
                  <c:v>0.61167361859360081</c:v>
                </c:pt>
                <c:pt idx="6">
                  <c:v>0.78855474400794012</c:v>
                </c:pt>
                <c:pt idx="7">
                  <c:v>0.50652830051127651</c:v>
                </c:pt>
                <c:pt idx="8">
                  <c:v>0.66316004296812836</c:v>
                </c:pt>
                <c:pt idx="9">
                  <c:v>0.74561003067289444</c:v>
                </c:pt>
                <c:pt idx="10">
                  <c:v>0.54096393084841199</c:v>
                </c:pt>
                <c:pt idx="11">
                  <c:v>0.75818978722528785</c:v>
                </c:pt>
                <c:pt idx="12">
                  <c:v>0.40281857034721463</c:v>
                </c:pt>
                <c:pt idx="13">
                  <c:v>0.5222504555354327</c:v>
                </c:pt>
                <c:pt idx="14">
                  <c:v>0.59826397311958301</c:v>
                </c:pt>
                <c:pt idx="15">
                  <c:v>0.96076571658743781</c:v>
                </c:pt>
                <c:pt idx="16">
                  <c:v>0.46768730304013328</c:v>
                </c:pt>
                <c:pt idx="17">
                  <c:v>0.93088041438178326</c:v>
                </c:pt>
                <c:pt idx="18">
                  <c:v>0.98148277062304157</c:v>
                </c:pt>
                <c:pt idx="19">
                  <c:v>0.94049390506103558</c:v>
                </c:pt>
                <c:pt idx="20">
                  <c:v>0.72527255414930081</c:v>
                </c:pt>
                <c:pt idx="21">
                  <c:v>0.86372926240398795</c:v>
                </c:pt>
                <c:pt idx="22">
                  <c:v>0.62126057974168258</c:v>
                </c:pt>
                <c:pt idx="23">
                  <c:v>0.84880715980645449</c:v>
                </c:pt>
                <c:pt idx="24">
                  <c:v>0.60025777354422605</c:v>
                </c:pt>
                <c:pt idx="25">
                  <c:v>0.64132158053776278</c:v>
                </c:pt>
                <c:pt idx="26">
                  <c:v>0.49509023521440604</c:v>
                </c:pt>
                <c:pt idx="27">
                  <c:v>0.49943247107082644</c:v>
                </c:pt>
                <c:pt idx="28">
                  <c:v>0.52001709818486008</c:v>
                </c:pt>
                <c:pt idx="29">
                  <c:v>0.57571564848922063</c:v>
                </c:pt>
                <c:pt idx="30">
                  <c:v>0.77173765225032853</c:v>
                </c:pt>
                <c:pt idx="31">
                  <c:v>0.85415899331913403</c:v>
                </c:pt>
                <c:pt idx="32">
                  <c:v>0.54870454365549215</c:v>
                </c:pt>
                <c:pt idx="33">
                  <c:v>0.80022919446248664</c:v>
                </c:pt>
                <c:pt idx="34">
                  <c:v>0.61238329676934322</c:v>
                </c:pt>
                <c:pt idx="35">
                  <c:v>0.64939676327358165</c:v>
                </c:pt>
                <c:pt idx="36">
                  <c:v>0.75424142298939389</c:v>
                </c:pt>
                <c:pt idx="37">
                  <c:v>0.53366936779773233</c:v>
                </c:pt>
                <c:pt idx="38">
                  <c:v>0.64440410906425449</c:v>
                </c:pt>
                <c:pt idx="39">
                  <c:v>0.3540132265924123</c:v>
                </c:pt>
                <c:pt idx="40">
                  <c:v>0.5650620976204187</c:v>
                </c:pt>
                <c:pt idx="41">
                  <c:v>0.18871936971803224</c:v>
                </c:pt>
                <c:pt idx="42">
                  <c:v>0.53024504927106852</c:v>
                </c:pt>
                <c:pt idx="43">
                  <c:v>0.62892286110250883</c:v>
                </c:pt>
                <c:pt idx="44">
                  <c:v>0.72118576071874751</c:v>
                </c:pt>
              </c:numCache>
            </c:numRef>
          </c:val>
        </c:ser>
        <c:marker val="1"/>
        <c:axId val="44859392"/>
        <c:axId val="44860928"/>
      </c:lineChart>
      <c:catAx>
        <c:axId val="4485939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7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4860928"/>
        <c:crosses val="autoZero"/>
        <c:auto val="1"/>
        <c:lblAlgn val="ctr"/>
        <c:lblOffset val="100"/>
      </c:catAx>
      <c:valAx>
        <c:axId val="44860928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.00" sourceLinked="1"/>
        <c:tickLblPos val="nextTo"/>
        <c:txPr>
          <a:bodyPr/>
          <a:lstStyle/>
          <a:p>
            <a:pPr>
              <a:defRPr sz="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48593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.88574725637443175"/>
          <c:w val="0.82078751771072866"/>
          <c:h val="0.11080838196196351"/>
        </c:manualLayout>
      </c:layout>
      <c:txPr>
        <a:bodyPr/>
        <a:lstStyle/>
        <a:p>
          <a:pPr>
            <a:defRPr sz="8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</c:chart>
  <c:spPr>
    <a:ln>
      <a:solidFill>
        <a:sysClr val="window" lastClr="FFFFFF"/>
      </a:solidFill>
    </a:ln>
  </c:sp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6.9754178512335036E-2"/>
          <c:y val="2.4897318087136359E-2"/>
          <c:w val="0.92003840585724916"/>
          <c:h val="0.45670739649617398"/>
        </c:manualLayout>
      </c:layout>
      <c:lineChart>
        <c:grouping val="standard"/>
        <c:ser>
          <c:idx val="0"/>
          <c:order val="0"/>
          <c:tx>
            <c:strRef>
              <c:f>Лист1!$BK$1</c:f>
              <c:strCache>
                <c:ptCount val="1"/>
                <c:pt idx="0">
                  <c:v>Сводный индекс показателя "Удельная величина потребления тепловой энергии в многоквартирных домах"</c:v>
                </c:pt>
              </c:strCache>
            </c:strRef>
          </c:tx>
          <c:spPr>
            <a:ln>
              <a:solidFill>
                <a:schemeClr val="accent6"/>
              </a:solidFill>
            </a:ln>
          </c:spPr>
          <c:marker>
            <c:spPr>
              <a:solidFill>
                <a:schemeClr val="accent6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Лист1!$BJ$2:$BJ$46</c:f>
              <c:strCache>
                <c:ptCount val="45"/>
                <c:pt idx="0">
                  <c:v>Малмыжский</c:v>
                </c:pt>
                <c:pt idx="1">
                  <c:v>Уржумский</c:v>
                </c:pt>
                <c:pt idx="2">
                  <c:v>Куменский</c:v>
                </c:pt>
                <c:pt idx="3">
                  <c:v>Нолинский</c:v>
                </c:pt>
                <c:pt idx="4">
                  <c:v>Немский</c:v>
                </c:pt>
                <c:pt idx="5">
                  <c:v>Свечинский</c:v>
                </c:pt>
                <c:pt idx="6">
                  <c:v>Пижанский</c:v>
                </c:pt>
                <c:pt idx="7">
                  <c:v>Яранский</c:v>
                </c:pt>
                <c:pt idx="8">
                  <c:v>Юрьянский</c:v>
                </c:pt>
                <c:pt idx="9">
                  <c:v>г.Вятские Поляны</c:v>
                </c:pt>
                <c:pt idx="10">
                  <c:v>г.Котельнич</c:v>
                </c:pt>
                <c:pt idx="11">
                  <c:v>Подосиновский</c:v>
                </c:pt>
                <c:pt idx="12">
                  <c:v>г.Слободской</c:v>
                </c:pt>
                <c:pt idx="13">
                  <c:v>Советский</c:v>
                </c:pt>
                <c:pt idx="14">
                  <c:v>Санчурский</c:v>
                </c:pt>
                <c:pt idx="15">
                  <c:v>Шабалинский</c:v>
                </c:pt>
                <c:pt idx="16">
                  <c:v>Нагорский</c:v>
                </c:pt>
                <c:pt idx="17">
                  <c:v>Слободской</c:v>
                </c:pt>
                <c:pt idx="18">
                  <c:v>Лузский</c:v>
                </c:pt>
                <c:pt idx="19">
                  <c:v>Арбажский</c:v>
                </c:pt>
                <c:pt idx="20">
                  <c:v>Даровской</c:v>
                </c:pt>
                <c:pt idx="21">
                  <c:v>Верхнекамский</c:v>
                </c:pt>
                <c:pt idx="22">
                  <c:v>Тужинский</c:v>
                </c:pt>
                <c:pt idx="23">
                  <c:v>Орловский</c:v>
                </c:pt>
                <c:pt idx="24">
                  <c:v>Омутнинский</c:v>
                </c:pt>
                <c:pt idx="25">
                  <c:v>Вятскополянский</c:v>
                </c:pt>
                <c:pt idx="26">
                  <c:v>Унинский</c:v>
                </c:pt>
                <c:pt idx="27">
                  <c:v>Лебяжский</c:v>
                </c:pt>
                <c:pt idx="28">
                  <c:v>Кирово-Чепецкий</c:v>
                </c:pt>
                <c:pt idx="29">
                  <c:v>Кикнурский</c:v>
                </c:pt>
                <c:pt idx="30">
                  <c:v>ЗАТО Первомайский</c:v>
                </c:pt>
                <c:pt idx="31">
                  <c:v>Мурашинский</c:v>
                </c:pt>
                <c:pt idx="32">
                  <c:v>Опаринский</c:v>
                </c:pt>
                <c:pt idx="33">
                  <c:v>Сунский</c:v>
                </c:pt>
                <c:pt idx="34">
                  <c:v>Оричевский</c:v>
                </c:pt>
                <c:pt idx="35">
                  <c:v>г.Киров</c:v>
                </c:pt>
                <c:pt idx="36">
                  <c:v>Зуевский</c:v>
                </c:pt>
                <c:pt idx="37">
                  <c:v>Богородский</c:v>
                </c:pt>
                <c:pt idx="38">
                  <c:v>Белохолуницкий</c:v>
                </c:pt>
                <c:pt idx="39">
                  <c:v>Кильмезский</c:v>
                </c:pt>
                <c:pt idx="40">
                  <c:v>г.Кирово-Чепецк</c:v>
                </c:pt>
                <c:pt idx="41">
                  <c:v>Фаленский</c:v>
                </c:pt>
                <c:pt idx="42">
                  <c:v>Котельничский</c:v>
                </c:pt>
                <c:pt idx="43">
                  <c:v>Афанасьевский</c:v>
                </c:pt>
                <c:pt idx="44">
                  <c:v>Верхошижемский</c:v>
                </c:pt>
              </c:strCache>
            </c:strRef>
          </c:cat>
          <c:val>
            <c:numRef>
              <c:f>Лист1!$BK$2:$BK$46</c:f>
              <c:numCache>
                <c:formatCode>0.00</c:formatCode>
                <c:ptCount val="45"/>
                <c:pt idx="0">
                  <c:v>1</c:v>
                </c:pt>
                <c:pt idx="1">
                  <c:v>0.82958409956044454</c:v>
                </c:pt>
                <c:pt idx="2">
                  <c:v>0.57861324051527563</c:v>
                </c:pt>
                <c:pt idx="3">
                  <c:v>0.53397331913262058</c:v>
                </c:pt>
                <c:pt idx="4">
                  <c:v>0.53289650367232189</c:v>
                </c:pt>
                <c:pt idx="5">
                  <c:v>0.52755132941826188</c:v>
                </c:pt>
                <c:pt idx="6">
                  <c:v>0.52421295710271265</c:v>
                </c:pt>
                <c:pt idx="7">
                  <c:v>0.51776301204751163</c:v>
                </c:pt>
                <c:pt idx="8">
                  <c:v>0.48968242266985906</c:v>
                </c:pt>
                <c:pt idx="9">
                  <c:v>0.48289032399220538</c:v>
                </c:pt>
                <c:pt idx="10">
                  <c:v>0.47495239540987122</c:v>
                </c:pt>
                <c:pt idx="11">
                  <c:v>0.47495239540987122</c:v>
                </c:pt>
                <c:pt idx="12">
                  <c:v>0.47471405987336157</c:v>
                </c:pt>
                <c:pt idx="13">
                  <c:v>0.46819988874942448</c:v>
                </c:pt>
                <c:pt idx="14">
                  <c:v>0.46032938916069316</c:v>
                </c:pt>
                <c:pt idx="15">
                  <c:v>0.45942319989899932</c:v>
                </c:pt>
                <c:pt idx="16">
                  <c:v>0.45763263681652838</c:v>
                </c:pt>
                <c:pt idx="17">
                  <c:v>0.44565615944591924</c:v>
                </c:pt>
                <c:pt idx="18">
                  <c:v>0.44484634661280881</c:v>
                </c:pt>
                <c:pt idx="19">
                  <c:v>0.44346814692903347</c:v>
                </c:pt>
                <c:pt idx="20">
                  <c:v>0.4412670364644215</c:v>
                </c:pt>
                <c:pt idx="21">
                  <c:v>0.43914890757087005</c:v>
                </c:pt>
                <c:pt idx="22">
                  <c:v>0.43180952351561075</c:v>
                </c:pt>
                <c:pt idx="23">
                  <c:v>0.43031789881395105</c:v>
                </c:pt>
                <c:pt idx="24">
                  <c:v>0.42485247772673451</c:v>
                </c:pt>
                <c:pt idx="25">
                  <c:v>0.42297567201323782</c:v>
                </c:pt>
                <c:pt idx="26">
                  <c:v>0.41767156504483893</c:v>
                </c:pt>
                <c:pt idx="27">
                  <c:v>0.41706361539467568</c:v>
                </c:pt>
                <c:pt idx="28">
                  <c:v>0.41550419835084895</c:v>
                </c:pt>
                <c:pt idx="29">
                  <c:v>0.41472808245440757</c:v>
                </c:pt>
                <c:pt idx="30">
                  <c:v>0.41331000223384456</c:v>
                </c:pt>
                <c:pt idx="31">
                  <c:v>0.40708778001162088</c:v>
                </c:pt>
                <c:pt idx="32">
                  <c:v>0.40165204093322315</c:v>
                </c:pt>
                <c:pt idx="33">
                  <c:v>0.39681942295332623</c:v>
                </c:pt>
                <c:pt idx="34">
                  <c:v>0.39423687160219134</c:v>
                </c:pt>
                <c:pt idx="35">
                  <c:v>0.3804776979553518</c:v>
                </c:pt>
                <c:pt idx="36">
                  <c:v>0.3788246636833571</c:v>
                </c:pt>
                <c:pt idx="37">
                  <c:v>0.36974017877700038</c:v>
                </c:pt>
                <c:pt idx="38">
                  <c:v>0.36508443024373188</c:v>
                </c:pt>
                <c:pt idx="39">
                  <c:v>0.36126386739777128</c:v>
                </c:pt>
                <c:pt idx="40">
                  <c:v>0.35780578297932564</c:v>
                </c:pt>
                <c:pt idx="41">
                  <c:v>0.35485072401447176</c:v>
                </c:pt>
                <c:pt idx="42">
                  <c:v>0.3333759715082541</c:v>
                </c:pt>
                <c:pt idx="43">
                  <c:v>0.31947917823559202</c:v>
                </c:pt>
                <c:pt idx="44">
                  <c:v>0.25481481481481594</c:v>
                </c:pt>
              </c:numCache>
            </c:numRef>
          </c:val>
        </c:ser>
        <c:ser>
          <c:idx val="1"/>
          <c:order val="1"/>
          <c:tx>
            <c:strRef>
              <c:f>Лист1!$BL$1</c:f>
              <c:strCache>
                <c:ptCount val="1"/>
                <c:pt idx="0">
                  <c:v>Сводный индекс показателя "Удельная величина потребления тепловой энергии бюджетными учреждениями"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ymbol val="square"/>
            <c:size val="5"/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Лист1!$BJ$2:$BJ$46</c:f>
              <c:strCache>
                <c:ptCount val="45"/>
                <c:pt idx="0">
                  <c:v>Малмыжский</c:v>
                </c:pt>
                <c:pt idx="1">
                  <c:v>Уржумский</c:v>
                </c:pt>
                <c:pt idx="2">
                  <c:v>Куменский</c:v>
                </c:pt>
                <c:pt idx="3">
                  <c:v>Нолинский</c:v>
                </c:pt>
                <c:pt idx="4">
                  <c:v>Немский</c:v>
                </c:pt>
                <c:pt idx="5">
                  <c:v>Свечинский</c:v>
                </c:pt>
                <c:pt idx="6">
                  <c:v>Пижанский</c:v>
                </c:pt>
                <c:pt idx="7">
                  <c:v>Яранский</c:v>
                </c:pt>
                <c:pt idx="8">
                  <c:v>Юрьянский</c:v>
                </c:pt>
                <c:pt idx="9">
                  <c:v>г.Вятские Поляны</c:v>
                </c:pt>
                <c:pt idx="10">
                  <c:v>г.Котельнич</c:v>
                </c:pt>
                <c:pt idx="11">
                  <c:v>Подосиновский</c:v>
                </c:pt>
                <c:pt idx="12">
                  <c:v>г.Слободской</c:v>
                </c:pt>
                <c:pt idx="13">
                  <c:v>Советский</c:v>
                </c:pt>
                <c:pt idx="14">
                  <c:v>Санчурский</c:v>
                </c:pt>
                <c:pt idx="15">
                  <c:v>Шабалинский</c:v>
                </c:pt>
                <c:pt idx="16">
                  <c:v>Нагорский</c:v>
                </c:pt>
                <c:pt idx="17">
                  <c:v>Слободской</c:v>
                </c:pt>
                <c:pt idx="18">
                  <c:v>Лузский</c:v>
                </c:pt>
                <c:pt idx="19">
                  <c:v>Арбажский</c:v>
                </c:pt>
                <c:pt idx="20">
                  <c:v>Даровской</c:v>
                </c:pt>
                <c:pt idx="21">
                  <c:v>Верхнекамский</c:v>
                </c:pt>
                <c:pt idx="22">
                  <c:v>Тужинский</c:v>
                </c:pt>
                <c:pt idx="23">
                  <c:v>Орловский</c:v>
                </c:pt>
                <c:pt idx="24">
                  <c:v>Омутнинский</c:v>
                </c:pt>
                <c:pt idx="25">
                  <c:v>Вятскополянский</c:v>
                </c:pt>
                <c:pt idx="26">
                  <c:v>Унинский</c:v>
                </c:pt>
                <c:pt idx="27">
                  <c:v>Лебяжский</c:v>
                </c:pt>
                <c:pt idx="28">
                  <c:v>Кирово-Чепецкий</c:v>
                </c:pt>
                <c:pt idx="29">
                  <c:v>Кикнурский</c:v>
                </c:pt>
                <c:pt idx="30">
                  <c:v>ЗАТО Первомайский</c:v>
                </c:pt>
                <c:pt idx="31">
                  <c:v>Мурашинский</c:v>
                </c:pt>
                <c:pt idx="32">
                  <c:v>Опаринский</c:v>
                </c:pt>
                <c:pt idx="33">
                  <c:v>Сунский</c:v>
                </c:pt>
                <c:pt idx="34">
                  <c:v>Оричевский</c:v>
                </c:pt>
                <c:pt idx="35">
                  <c:v>г.Киров</c:v>
                </c:pt>
                <c:pt idx="36">
                  <c:v>Зуевский</c:v>
                </c:pt>
                <c:pt idx="37">
                  <c:v>Богородский</c:v>
                </c:pt>
                <c:pt idx="38">
                  <c:v>Белохолуницкий</c:v>
                </c:pt>
                <c:pt idx="39">
                  <c:v>Кильмезский</c:v>
                </c:pt>
                <c:pt idx="40">
                  <c:v>г.Кирово-Чепецк</c:v>
                </c:pt>
                <c:pt idx="41">
                  <c:v>Фаленский</c:v>
                </c:pt>
                <c:pt idx="42">
                  <c:v>Котельничский</c:v>
                </c:pt>
                <c:pt idx="43">
                  <c:v>Афанасьевский</c:v>
                </c:pt>
                <c:pt idx="44">
                  <c:v>Верхошижемский</c:v>
                </c:pt>
              </c:strCache>
            </c:strRef>
          </c:cat>
          <c:val>
            <c:numRef>
              <c:f>Лист1!$BL$2:$BL$46</c:f>
              <c:numCache>
                <c:formatCode>0.00</c:formatCode>
                <c:ptCount val="45"/>
                <c:pt idx="0">
                  <c:v>0.65526065212595075</c:v>
                </c:pt>
                <c:pt idx="1">
                  <c:v>0.60482182108208304</c:v>
                </c:pt>
                <c:pt idx="2">
                  <c:v>0.3660561165850198</c:v>
                </c:pt>
                <c:pt idx="3">
                  <c:v>0.65902090855168893</c:v>
                </c:pt>
                <c:pt idx="4">
                  <c:v>0.69463694806728149</c:v>
                </c:pt>
                <c:pt idx="5">
                  <c:v>0.49433640933402889</c:v>
                </c:pt>
                <c:pt idx="6">
                  <c:v>0.66951691252701995</c:v>
                </c:pt>
                <c:pt idx="7">
                  <c:v>0.70957298492337517</c:v>
                </c:pt>
                <c:pt idx="8">
                  <c:v>0.72705582458977913</c:v>
                </c:pt>
                <c:pt idx="9">
                  <c:v>0.76026951805154863</c:v>
                </c:pt>
                <c:pt idx="10">
                  <c:v>0.70283054451012161</c:v>
                </c:pt>
                <c:pt idx="11">
                  <c:v>0.79581976841971125</c:v>
                </c:pt>
                <c:pt idx="12">
                  <c:v>0.70878817296627172</c:v>
                </c:pt>
                <c:pt idx="13">
                  <c:v>0.72165419250037044</c:v>
                </c:pt>
                <c:pt idx="14">
                  <c:v>0.67659373582621618</c:v>
                </c:pt>
                <c:pt idx="15">
                  <c:v>0.31579870113612046</c:v>
                </c:pt>
                <c:pt idx="16">
                  <c:v>0.59521761041676458</c:v>
                </c:pt>
                <c:pt idx="17">
                  <c:v>0.67537849618952239</c:v>
                </c:pt>
                <c:pt idx="18">
                  <c:v>0.67118386668224961</c:v>
                </c:pt>
                <c:pt idx="19">
                  <c:v>0.6843924777529613</c:v>
                </c:pt>
                <c:pt idx="20">
                  <c:v>0.61174987006961323</c:v>
                </c:pt>
                <c:pt idx="21">
                  <c:v>0.82039768584773332</c:v>
                </c:pt>
                <c:pt idx="22">
                  <c:v>0.60496070715670769</c:v>
                </c:pt>
                <c:pt idx="23">
                  <c:v>0.75202188479459242</c:v>
                </c:pt>
                <c:pt idx="24">
                  <c:v>0.75468516046989542</c:v>
                </c:pt>
                <c:pt idx="25">
                  <c:v>0.68904905516856441</c:v>
                </c:pt>
                <c:pt idx="26">
                  <c:v>0.76907659574080378</c:v>
                </c:pt>
                <c:pt idx="27">
                  <c:v>0.442788027389654</c:v>
                </c:pt>
                <c:pt idx="28">
                  <c:v>0.68268368748565877</c:v>
                </c:pt>
                <c:pt idx="29">
                  <c:v>0.59855448067021666</c:v>
                </c:pt>
                <c:pt idx="30">
                  <c:v>1</c:v>
                </c:pt>
                <c:pt idx="31">
                  <c:v>0.6317171303599477</c:v>
                </c:pt>
                <c:pt idx="32">
                  <c:v>0.71068105688092065</c:v>
                </c:pt>
                <c:pt idx="33">
                  <c:v>0.66110959067496666</c:v>
                </c:pt>
                <c:pt idx="34">
                  <c:v>0.61740678203242849</c:v>
                </c:pt>
                <c:pt idx="35">
                  <c:v>0.70346661360611062</c:v>
                </c:pt>
                <c:pt idx="36">
                  <c:v>0.6834074438300155</c:v>
                </c:pt>
                <c:pt idx="37">
                  <c:v>0.66562632029573132</c:v>
                </c:pt>
                <c:pt idx="38">
                  <c:v>0.6834074438300155</c:v>
                </c:pt>
                <c:pt idx="39">
                  <c:v>0.6639035371243267</c:v>
                </c:pt>
                <c:pt idx="40">
                  <c:v>0.68161838432210331</c:v>
                </c:pt>
                <c:pt idx="41">
                  <c:v>0.68466397120544187</c:v>
                </c:pt>
                <c:pt idx="42">
                  <c:v>0.55789418685880465</c:v>
                </c:pt>
                <c:pt idx="43">
                  <c:v>0.7088604266725429</c:v>
                </c:pt>
                <c:pt idx="44">
                  <c:v>0.38463329452852124</c:v>
                </c:pt>
              </c:numCache>
            </c:numRef>
          </c:val>
        </c:ser>
        <c:marker val="1"/>
        <c:axId val="44885120"/>
        <c:axId val="45018496"/>
      </c:lineChart>
      <c:catAx>
        <c:axId val="4488512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7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5018496"/>
        <c:crosses val="autoZero"/>
        <c:auto val="1"/>
        <c:lblAlgn val="ctr"/>
        <c:lblOffset val="100"/>
      </c:catAx>
      <c:valAx>
        <c:axId val="45018496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.00" sourceLinked="1"/>
        <c:tickLblPos val="nextTo"/>
        <c:txPr>
          <a:bodyPr/>
          <a:lstStyle/>
          <a:p>
            <a:pPr>
              <a:defRPr sz="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48851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2.6941411084676459E-2"/>
          <c:y val="0.86189321876113523"/>
          <c:w val="0.96946647155831178"/>
          <c:h val="0.11731646675273615"/>
        </c:manualLayout>
      </c:layout>
      <c:txPr>
        <a:bodyPr/>
        <a:lstStyle/>
        <a:p>
          <a:pPr>
            <a:defRPr sz="9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</c:chart>
  <c:spPr>
    <a:ln>
      <a:solidFill>
        <a:sysClr val="window" lastClr="FFFFFF"/>
      </a:solidFill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6.0653600365171804E-2"/>
          <c:y val="2.9373906397699202E-2"/>
          <c:w val="0.91941886340294121"/>
          <c:h val="0.45036162648594602"/>
        </c:manualLayout>
      </c:layout>
      <c:lineChart>
        <c:grouping val="stacked"/>
        <c:ser>
          <c:idx val="0"/>
          <c:order val="0"/>
          <c:spPr>
            <a:ln>
              <a:solidFill>
                <a:schemeClr val="accent6"/>
              </a:solidFill>
            </a:ln>
          </c:spPr>
          <c:marker>
            <c:spPr>
              <a:solidFill>
                <a:schemeClr val="accent6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Лист1!$A$1:$A$45</c:f>
              <c:strCache>
                <c:ptCount val="45"/>
                <c:pt idx="0">
                  <c:v>г.Киров</c:v>
                </c:pt>
                <c:pt idx="1">
                  <c:v>Яранский</c:v>
                </c:pt>
                <c:pt idx="2">
                  <c:v>Куменский</c:v>
                </c:pt>
                <c:pt idx="3">
                  <c:v>г.Кирово-Чепецк</c:v>
                </c:pt>
                <c:pt idx="4">
                  <c:v>Омутнинский</c:v>
                </c:pt>
                <c:pt idx="5">
                  <c:v>Оричевский</c:v>
                </c:pt>
                <c:pt idx="6">
                  <c:v>Унинский</c:v>
                </c:pt>
                <c:pt idx="7">
                  <c:v>Пижанский</c:v>
                </c:pt>
                <c:pt idx="8">
                  <c:v>Зуевский</c:v>
                </c:pt>
                <c:pt idx="9">
                  <c:v>Немский</c:v>
                </c:pt>
                <c:pt idx="10">
                  <c:v>Кирово-Чепецкий</c:v>
                </c:pt>
                <c:pt idx="11">
                  <c:v>Лебяжский</c:v>
                </c:pt>
                <c:pt idx="12">
                  <c:v>Орловский</c:v>
                </c:pt>
                <c:pt idx="13">
                  <c:v>Сунский</c:v>
                </c:pt>
                <c:pt idx="14">
                  <c:v>Котельничский</c:v>
                </c:pt>
                <c:pt idx="15">
                  <c:v>Уржумский</c:v>
                </c:pt>
                <c:pt idx="16">
                  <c:v>Фаленский</c:v>
                </c:pt>
                <c:pt idx="17">
                  <c:v>Советский</c:v>
                </c:pt>
                <c:pt idx="18">
                  <c:v>Тужинский</c:v>
                </c:pt>
                <c:pt idx="19">
                  <c:v>г.Слободской</c:v>
                </c:pt>
                <c:pt idx="20">
                  <c:v>Лузский</c:v>
                </c:pt>
                <c:pt idx="21">
                  <c:v>Верхошижемский</c:v>
                </c:pt>
                <c:pt idx="22">
                  <c:v>Мурашинский</c:v>
                </c:pt>
                <c:pt idx="23">
                  <c:v>Богородский</c:v>
                </c:pt>
                <c:pt idx="24">
                  <c:v>Кикнурский</c:v>
                </c:pt>
                <c:pt idx="25">
                  <c:v>Даровской</c:v>
                </c:pt>
                <c:pt idx="26">
                  <c:v>Белохолуницкий</c:v>
                </c:pt>
                <c:pt idx="27">
                  <c:v>г.Котельнич</c:v>
                </c:pt>
                <c:pt idx="28">
                  <c:v>Арбажский</c:v>
                </c:pt>
                <c:pt idx="29">
                  <c:v>Санчурский</c:v>
                </c:pt>
                <c:pt idx="30">
                  <c:v>Кильмезский</c:v>
                </c:pt>
                <c:pt idx="31">
                  <c:v>Вятскополянский</c:v>
                </c:pt>
                <c:pt idx="32">
                  <c:v>Слободской</c:v>
                </c:pt>
                <c:pt idx="33">
                  <c:v>Нолинский</c:v>
                </c:pt>
                <c:pt idx="34">
                  <c:v>Шабалинский</c:v>
                </c:pt>
                <c:pt idx="35">
                  <c:v>Юрьянский</c:v>
                </c:pt>
                <c:pt idx="36">
                  <c:v>г.Вятские Поляны</c:v>
                </c:pt>
                <c:pt idx="37">
                  <c:v>Афанасьевский</c:v>
                </c:pt>
                <c:pt idx="38">
                  <c:v>Малмыжский</c:v>
                </c:pt>
                <c:pt idx="39">
                  <c:v>Свечинский</c:v>
                </c:pt>
                <c:pt idx="40">
                  <c:v>Подосиновский</c:v>
                </c:pt>
                <c:pt idx="41">
                  <c:v>Опаринский</c:v>
                </c:pt>
                <c:pt idx="42">
                  <c:v>Нагорский</c:v>
                </c:pt>
                <c:pt idx="43">
                  <c:v>ЗАТО Первомайский</c:v>
                </c:pt>
                <c:pt idx="44">
                  <c:v>Верхнекамский</c:v>
                </c:pt>
              </c:strCache>
            </c:strRef>
          </c:cat>
          <c:val>
            <c:numRef>
              <c:f>Лист1!$B$1:$B$45</c:f>
              <c:numCache>
                <c:formatCode>0.00</c:formatCode>
                <c:ptCount val="45"/>
                <c:pt idx="0">
                  <c:v>0.66733042594537362</c:v>
                </c:pt>
                <c:pt idx="1">
                  <c:v>0.64465178989945804</c:v>
                </c:pt>
                <c:pt idx="2">
                  <c:v>0.63017147986762867</c:v>
                </c:pt>
                <c:pt idx="3">
                  <c:v>0.61041141401146415</c:v>
                </c:pt>
                <c:pt idx="4">
                  <c:v>0.58500536404313452</c:v>
                </c:pt>
                <c:pt idx="5">
                  <c:v>0.57374960490568472</c:v>
                </c:pt>
                <c:pt idx="6">
                  <c:v>0.56875654896755656</c:v>
                </c:pt>
                <c:pt idx="7">
                  <c:v>0.56627516477081596</c:v>
                </c:pt>
                <c:pt idx="8">
                  <c:v>0.52635029290618662</c:v>
                </c:pt>
                <c:pt idx="9">
                  <c:v>0.51302168446038132</c:v>
                </c:pt>
                <c:pt idx="10">
                  <c:v>0.50587406565953663</c:v>
                </c:pt>
                <c:pt idx="11">
                  <c:v>0.49321004221458298</c:v>
                </c:pt>
                <c:pt idx="12">
                  <c:v>0.49185710897414403</c:v>
                </c:pt>
                <c:pt idx="13">
                  <c:v>0.49180884883903275</c:v>
                </c:pt>
                <c:pt idx="14">
                  <c:v>0.47901354894738835</c:v>
                </c:pt>
                <c:pt idx="15">
                  <c:v>0.47189062422781897</c:v>
                </c:pt>
                <c:pt idx="16">
                  <c:v>0.46804111341648524</c:v>
                </c:pt>
                <c:pt idx="17">
                  <c:v>0.45879076392546825</c:v>
                </c:pt>
                <c:pt idx="18">
                  <c:v>0.4150250745093223</c:v>
                </c:pt>
                <c:pt idx="19">
                  <c:v>0.35708966338697118</c:v>
                </c:pt>
                <c:pt idx="20">
                  <c:v>0.33252694683838685</c:v>
                </c:pt>
                <c:pt idx="21">
                  <c:v>0.33235877541556891</c:v>
                </c:pt>
                <c:pt idx="22">
                  <c:v>0.33162391192181007</c:v>
                </c:pt>
                <c:pt idx="23">
                  <c:v>0.32255127540784512</c:v>
                </c:pt>
                <c:pt idx="24">
                  <c:v>0.31206894633461246</c:v>
                </c:pt>
                <c:pt idx="25">
                  <c:v>0.29985207751958043</c:v>
                </c:pt>
                <c:pt idx="26">
                  <c:v>0.29499273421273658</c:v>
                </c:pt>
                <c:pt idx="27">
                  <c:v>0.29482715817732907</c:v>
                </c:pt>
                <c:pt idx="28">
                  <c:v>0.27817822528610481</c:v>
                </c:pt>
                <c:pt idx="29">
                  <c:v>0.27011938745489888</c:v>
                </c:pt>
                <c:pt idx="30">
                  <c:v>0.27010631484967923</c:v>
                </c:pt>
                <c:pt idx="31">
                  <c:v>0.26926315006167129</c:v>
                </c:pt>
                <c:pt idx="32">
                  <c:v>0.26336517919724906</c:v>
                </c:pt>
                <c:pt idx="33">
                  <c:v>0.26028973057170729</c:v>
                </c:pt>
                <c:pt idx="34">
                  <c:v>0.25238511708481437</c:v>
                </c:pt>
                <c:pt idx="35">
                  <c:v>0.25098479458766504</c:v>
                </c:pt>
                <c:pt idx="36">
                  <c:v>0.22589151330265617</c:v>
                </c:pt>
                <c:pt idx="37">
                  <c:v>0.2126239791420593</c:v>
                </c:pt>
                <c:pt idx="38">
                  <c:v>0.1926860583516613</c:v>
                </c:pt>
                <c:pt idx="39">
                  <c:v>0.19039342558616695</c:v>
                </c:pt>
                <c:pt idx="40">
                  <c:v>0.14862280991694837</c:v>
                </c:pt>
                <c:pt idx="41">
                  <c:v>0.10400755935311026</c:v>
                </c:pt>
                <c:pt idx="42">
                  <c:v>9.2688184001130255E-2</c:v>
                </c:pt>
                <c:pt idx="43">
                  <c:v>4.7681944109000313E-2</c:v>
                </c:pt>
                <c:pt idx="44">
                  <c:v>3.926118259239169E-2</c:v>
                </c:pt>
              </c:numCache>
            </c:numRef>
          </c:val>
          <c:smooth val="1"/>
        </c:ser>
        <c:marker val="1"/>
        <c:axId val="34672000"/>
        <c:axId val="34793344"/>
      </c:lineChart>
      <c:catAx>
        <c:axId val="3467200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7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4793344"/>
        <c:crosses val="autoZero"/>
        <c:auto val="1"/>
        <c:lblAlgn val="ctr"/>
        <c:lblOffset val="100"/>
      </c:catAx>
      <c:valAx>
        <c:axId val="34793344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.00" sourceLinked="1"/>
        <c:tickLblPos val="nextTo"/>
        <c:txPr>
          <a:bodyPr/>
          <a:lstStyle/>
          <a:p>
            <a:pPr>
              <a:defRPr sz="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4672000"/>
        <c:crosses val="autoZero"/>
        <c:crossBetween val="between"/>
      </c:valAx>
    </c:plotArea>
    <c:plotVisOnly val="1"/>
  </c:chart>
  <c:spPr>
    <a:ln>
      <a:noFill/>
    </a:ln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6.0653575420481158E-2"/>
          <c:y val="3.3489948429377803E-2"/>
          <c:w val="0.91941886340294143"/>
          <c:h val="0.41952607218577442"/>
        </c:manualLayout>
      </c:layout>
      <c:lineChart>
        <c:grouping val="stacked"/>
        <c:ser>
          <c:idx val="0"/>
          <c:order val="0"/>
          <c:spPr>
            <a:ln>
              <a:solidFill>
                <a:schemeClr val="accent6"/>
              </a:solidFill>
            </a:ln>
          </c:spPr>
          <c:marker>
            <c:spPr>
              <a:solidFill>
                <a:schemeClr val="accent6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Лист1!$A$1:$A$45</c:f>
              <c:strCache>
                <c:ptCount val="45"/>
                <c:pt idx="0">
                  <c:v>г.Вятские Поляны</c:v>
                </c:pt>
                <c:pt idx="1">
                  <c:v>г.Кирово-Чепецк</c:v>
                </c:pt>
                <c:pt idx="2">
                  <c:v>г.Котельнич</c:v>
                </c:pt>
                <c:pt idx="3">
                  <c:v>г.Слободской</c:v>
                </c:pt>
                <c:pt idx="4">
                  <c:v>ЗАТО Первомайский</c:v>
                </c:pt>
                <c:pt idx="5">
                  <c:v>Вятскополянский</c:v>
                </c:pt>
                <c:pt idx="6">
                  <c:v>Мурашинский</c:v>
                </c:pt>
                <c:pt idx="7">
                  <c:v>Унинский</c:v>
                </c:pt>
                <c:pt idx="8">
                  <c:v>Яранский</c:v>
                </c:pt>
                <c:pt idx="9">
                  <c:v>Белохолуницкий</c:v>
                </c:pt>
                <c:pt idx="10">
                  <c:v>Юрьянский</c:v>
                </c:pt>
                <c:pt idx="11">
                  <c:v>Котельничский</c:v>
                </c:pt>
                <c:pt idx="12">
                  <c:v>Кикнурский</c:v>
                </c:pt>
                <c:pt idx="13">
                  <c:v>Арбажский</c:v>
                </c:pt>
                <c:pt idx="14">
                  <c:v>Даровской</c:v>
                </c:pt>
                <c:pt idx="15">
                  <c:v>Нолинский</c:v>
                </c:pt>
                <c:pt idx="16">
                  <c:v>Богородский</c:v>
                </c:pt>
                <c:pt idx="17">
                  <c:v>Санчурский</c:v>
                </c:pt>
                <c:pt idx="18">
                  <c:v>Сунский</c:v>
                </c:pt>
                <c:pt idx="19">
                  <c:v>Свечинский</c:v>
                </c:pt>
                <c:pt idx="20">
                  <c:v>Тужинский</c:v>
                </c:pt>
                <c:pt idx="21">
                  <c:v>Немский</c:v>
                </c:pt>
                <c:pt idx="22">
                  <c:v>Лебяжский</c:v>
                </c:pt>
                <c:pt idx="23">
                  <c:v>Оричевский</c:v>
                </c:pt>
                <c:pt idx="24">
                  <c:v>Куменский</c:v>
                </c:pt>
                <c:pt idx="25">
                  <c:v>г.Киров</c:v>
                </c:pt>
                <c:pt idx="26">
                  <c:v>Омутнинский</c:v>
                </c:pt>
                <c:pt idx="27">
                  <c:v>Кирово-Чепецкий</c:v>
                </c:pt>
                <c:pt idx="28">
                  <c:v>Советский</c:v>
                </c:pt>
                <c:pt idx="29">
                  <c:v>Опаринский</c:v>
                </c:pt>
                <c:pt idx="30">
                  <c:v>Афанасьевский</c:v>
                </c:pt>
                <c:pt idx="31">
                  <c:v>Зуевский</c:v>
                </c:pt>
                <c:pt idx="32">
                  <c:v>Орловский</c:v>
                </c:pt>
                <c:pt idx="33">
                  <c:v>Кильмезский</c:v>
                </c:pt>
                <c:pt idx="34">
                  <c:v>Верхошижемский</c:v>
                </c:pt>
                <c:pt idx="35">
                  <c:v>Подосиновский</c:v>
                </c:pt>
                <c:pt idx="36">
                  <c:v>Слободской</c:v>
                </c:pt>
                <c:pt idx="37">
                  <c:v>Фаленский</c:v>
                </c:pt>
                <c:pt idx="38">
                  <c:v>Верхнекамский</c:v>
                </c:pt>
                <c:pt idx="39">
                  <c:v>Уржумский</c:v>
                </c:pt>
                <c:pt idx="40">
                  <c:v>Шабалинский</c:v>
                </c:pt>
                <c:pt idx="41">
                  <c:v>Лузский</c:v>
                </c:pt>
                <c:pt idx="42">
                  <c:v>Нагорский</c:v>
                </c:pt>
                <c:pt idx="43">
                  <c:v>Пижанский</c:v>
                </c:pt>
                <c:pt idx="44">
                  <c:v>Малмыжский</c:v>
                </c:pt>
              </c:strCache>
            </c:strRef>
          </c:cat>
          <c:val>
            <c:numRef>
              <c:f>Лист1!$B$1:$B$45</c:f>
              <c:numCache>
                <c:formatCode>0.00</c:formatCode>
                <c:ptCount val="4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0.97395468404980923</c:v>
                </c:pt>
                <c:pt idx="10">
                  <c:v>0.97395468404980923</c:v>
                </c:pt>
                <c:pt idx="11">
                  <c:v>0.72156844267381415</c:v>
                </c:pt>
                <c:pt idx="12">
                  <c:v>0.6999782299233247</c:v>
                </c:pt>
                <c:pt idx="13">
                  <c:v>0.622861046722749</c:v>
                </c:pt>
                <c:pt idx="14">
                  <c:v>0.6086014194013003</c:v>
                </c:pt>
                <c:pt idx="15">
                  <c:v>0.6008206032298139</c:v>
                </c:pt>
                <c:pt idx="16">
                  <c:v>0.59647281890676507</c:v>
                </c:pt>
                <c:pt idx="17">
                  <c:v>0.55662869360159795</c:v>
                </c:pt>
                <c:pt idx="18">
                  <c:v>0.55655967330459022</c:v>
                </c:pt>
                <c:pt idx="19">
                  <c:v>0.54408241430062243</c:v>
                </c:pt>
                <c:pt idx="20">
                  <c:v>0.52923435008962039</c:v>
                </c:pt>
                <c:pt idx="21">
                  <c:v>0.48562991048181731</c:v>
                </c:pt>
                <c:pt idx="22">
                  <c:v>0.4678628914164939</c:v>
                </c:pt>
                <c:pt idx="23">
                  <c:v>0.45661199986727735</c:v>
                </c:pt>
                <c:pt idx="24">
                  <c:v>0.44283985564465317</c:v>
                </c:pt>
                <c:pt idx="25">
                  <c:v>0.44254282594168182</c:v>
                </c:pt>
                <c:pt idx="26">
                  <c:v>0.44135470712980318</c:v>
                </c:pt>
                <c:pt idx="27">
                  <c:v>0.43628753648676094</c:v>
                </c:pt>
                <c:pt idx="28">
                  <c:v>0.43125569722881191</c:v>
                </c:pt>
                <c:pt idx="29">
                  <c:v>0.42886721300462927</c:v>
                </c:pt>
                <c:pt idx="30">
                  <c:v>0.42336555503690987</c:v>
                </c:pt>
                <c:pt idx="31">
                  <c:v>0.40348722124287828</c:v>
                </c:pt>
                <c:pt idx="32">
                  <c:v>0.40006757841692925</c:v>
                </c:pt>
                <c:pt idx="33">
                  <c:v>0.39947351901099076</c:v>
                </c:pt>
                <c:pt idx="34">
                  <c:v>0.38967153881297012</c:v>
                </c:pt>
                <c:pt idx="35">
                  <c:v>0.3837309447535629</c:v>
                </c:pt>
                <c:pt idx="36">
                  <c:v>0.37770975551977032</c:v>
                </c:pt>
                <c:pt idx="37">
                  <c:v>0.35862621235917241</c:v>
                </c:pt>
                <c:pt idx="38">
                  <c:v>0.35556254824172695</c:v>
                </c:pt>
                <c:pt idx="39">
                  <c:v>0.32039369062302631</c:v>
                </c:pt>
                <c:pt idx="40">
                  <c:v>0.29306930693069388</c:v>
                </c:pt>
                <c:pt idx="41">
                  <c:v>0.26449353757705185</c:v>
                </c:pt>
                <c:pt idx="42">
                  <c:v>0.21442401406049463</c:v>
                </c:pt>
                <c:pt idx="43">
                  <c:v>0.18358770284724352</c:v>
                </c:pt>
                <c:pt idx="44">
                  <c:v>5.1267437698108334E-2</c:v>
                </c:pt>
              </c:numCache>
            </c:numRef>
          </c:val>
          <c:smooth val="1"/>
        </c:ser>
        <c:marker val="1"/>
        <c:axId val="35517184"/>
        <c:axId val="35519488"/>
      </c:lineChart>
      <c:catAx>
        <c:axId val="3551718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7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5519488"/>
        <c:crosses val="autoZero"/>
        <c:auto val="1"/>
        <c:lblAlgn val="ctr"/>
        <c:lblOffset val="100"/>
      </c:catAx>
      <c:valAx>
        <c:axId val="35519488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.00" sourceLinked="1"/>
        <c:tickLblPos val="nextTo"/>
        <c:txPr>
          <a:bodyPr/>
          <a:lstStyle/>
          <a:p>
            <a:pPr>
              <a:defRPr sz="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5517184"/>
        <c:crosses val="autoZero"/>
        <c:crossBetween val="between"/>
      </c:valAx>
    </c:plotArea>
    <c:plotVisOnly val="1"/>
    <c:dispBlanksAs val="zero"/>
  </c:chart>
  <c:spPr>
    <a:ln>
      <a:noFill/>
    </a:ln>
  </c:sp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lineChart>
        <c:grouping val="standard"/>
        <c:ser>
          <c:idx val="0"/>
          <c:order val="0"/>
          <c:spPr>
            <a:ln>
              <a:solidFill>
                <a:schemeClr val="accent6"/>
              </a:solidFill>
            </a:ln>
          </c:spPr>
          <c:marker>
            <c:spPr>
              <a:solidFill>
                <a:srgbClr val="F79646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Лист1!$BV$2:$BV$46</c:f>
              <c:strCache>
                <c:ptCount val="45"/>
                <c:pt idx="0">
                  <c:v>Пижанский</c:v>
                </c:pt>
                <c:pt idx="1">
                  <c:v>г.Кирово-Чепецк</c:v>
                </c:pt>
                <c:pt idx="2">
                  <c:v>г.Киров</c:v>
                </c:pt>
                <c:pt idx="3">
                  <c:v>Кильмезский</c:v>
                </c:pt>
                <c:pt idx="4">
                  <c:v>Подосиновский</c:v>
                </c:pt>
                <c:pt idx="5">
                  <c:v>г.Слободской</c:v>
                </c:pt>
                <c:pt idx="6">
                  <c:v>Мурашинский</c:v>
                </c:pt>
                <c:pt idx="7">
                  <c:v>Лебяжский</c:v>
                </c:pt>
                <c:pt idx="8">
                  <c:v>Котельничский</c:v>
                </c:pt>
                <c:pt idx="9">
                  <c:v>Немский</c:v>
                </c:pt>
                <c:pt idx="10">
                  <c:v>Орловский</c:v>
                </c:pt>
                <c:pt idx="11">
                  <c:v>Советский</c:v>
                </c:pt>
                <c:pt idx="12">
                  <c:v>Зуевский</c:v>
                </c:pt>
                <c:pt idx="13">
                  <c:v>г.Котельнич</c:v>
                </c:pt>
                <c:pt idx="14">
                  <c:v>Тужинский</c:v>
                </c:pt>
                <c:pt idx="15">
                  <c:v>Юрьянский</c:v>
                </c:pt>
                <c:pt idx="16">
                  <c:v>Омутнинский</c:v>
                </c:pt>
                <c:pt idx="17">
                  <c:v>г.Вятские Поляны</c:v>
                </c:pt>
                <c:pt idx="18">
                  <c:v>Куменский</c:v>
                </c:pt>
                <c:pt idx="19">
                  <c:v>Белохолуницкий</c:v>
                </c:pt>
                <c:pt idx="20">
                  <c:v>Лузский</c:v>
                </c:pt>
                <c:pt idx="21">
                  <c:v>Сунский</c:v>
                </c:pt>
                <c:pt idx="22">
                  <c:v>Уржумский</c:v>
                </c:pt>
                <c:pt idx="23">
                  <c:v>Фаленский</c:v>
                </c:pt>
                <c:pt idx="24">
                  <c:v>Унинский</c:v>
                </c:pt>
                <c:pt idx="25">
                  <c:v>Малмыжский</c:v>
                </c:pt>
                <c:pt idx="26">
                  <c:v>Арбажский</c:v>
                </c:pt>
                <c:pt idx="27">
                  <c:v>ЗАТО Первомайский</c:v>
                </c:pt>
                <c:pt idx="28">
                  <c:v>Нолинский</c:v>
                </c:pt>
                <c:pt idx="29">
                  <c:v>Верхошижемский</c:v>
                </c:pt>
                <c:pt idx="30">
                  <c:v>Кирово-Чепецкий</c:v>
                </c:pt>
                <c:pt idx="31">
                  <c:v>Слободской</c:v>
                </c:pt>
                <c:pt idx="32">
                  <c:v>Вятскополянский</c:v>
                </c:pt>
                <c:pt idx="33">
                  <c:v>Яранский</c:v>
                </c:pt>
                <c:pt idx="34">
                  <c:v>Афанасьевский</c:v>
                </c:pt>
                <c:pt idx="35">
                  <c:v>Даровской</c:v>
                </c:pt>
                <c:pt idx="36">
                  <c:v>Санчурский</c:v>
                </c:pt>
                <c:pt idx="37">
                  <c:v>Богородский</c:v>
                </c:pt>
                <c:pt idx="38">
                  <c:v>Верхнекамский</c:v>
                </c:pt>
                <c:pt idx="39">
                  <c:v>Оричевский</c:v>
                </c:pt>
                <c:pt idx="40">
                  <c:v>Шабалинский</c:v>
                </c:pt>
                <c:pt idx="41">
                  <c:v>Кикнурский</c:v>
                </c:pt>
                <c:pt idx="42">
                  <c:v>Свечинский</c:v>
                </c:pt>
                <c:pt idx="43">
                  <c:v>Нагорский</c:v>
                </c:pt>
                <c:pt idx="44">
                  <c:v>Опаринский</c:v>
                </c:pt>
              </c:strCache>
            </c:strRef>
          </c:cat>
          <c:val>
            <c:numRef>
              <c:f>Лист1!$BW$2:$BW$46</c:f>
              <c:numCache>
                <c:formatCode>0.00</c:formatCode>
                <c:ptCount val="45"/>
                <c:pt idx="0">
                  <c:v>0.64038406222314515</c:v>
                </c:pt>
                <c:pt idx="1">
                  <c:v>0.63563427742153833</c:v>
                </c:pt>
                <c:pt idx="2">
                  <c:v>0.63425034190025087</c:v>
                </c:pt>
                <c:pt idx="3">
                  <c:v>0.6065050781007596</c:v>
                </c:pt>
                <c:pt idx="4">
                  <c:v>0.60368350900320333</c:v>
                </c:pt>
                <c:pt idx="5">
                  <c:v>0.59561957320221959</c:v>
                </c:pt>
                <c:pt idx="6">
                  <c:v>0.55382188509446562</c:v>
                </c:pt>
                <c:pt idx="7">
                  <c:v>0.51780909263767672</c:v>
                </c:pt>
                <c:pt idx="8">
                  <c:v>0.47618320325984687</c:v>
                </c:pt>
                <c:pt idx="9">
                  <c:v>0.46163534618485241</c:v>
                </c:pt>
                <c:pt idx="10">
                  <c:v>0.45569438197228707</c:v>
                </c:pt>
                <c:pt idx="11">
                  <c:v>0.44361300715592211</c:v>
                </c:pt>
                <c:pt idx="12">
                  <c:v>0.4403718137288129</c:v>
                </c:pt>
                <c:pt idx="13">
                  <c:v>0.42706480575072087</c:v>
                </c:pt>
                <c:pt idx="14">
                  <c:v>0.40997563657741931</c:v>
                </c:pt>
                <c:pt idx="15">
                  <c:v>0.40555799705559481</c:v>
                </c:pt>
                <c:pt idx="16">
                  <c:v>0.40442765574116396</c:v>
                </c:pt>
                <c:pt idx="17">
                  <c:v>0.40416538858297885</c:v>
                </c:pt>
                <c:pt idx="18">
                  <c:v>0.39106362977299575</c:v>
                </c:pt>
                <c:pt idx="19">
                  <c:v>0.38837350186242608</c:v>
                </c:pt>
                <c:pt idx="20">
                  <c:v>0.38508693372846503</c:v>
                </c:pt>
                <c:pt idx="21">
                  <c:v>0.37830364225061425</c:v>
                </c:pt>
                <c:pt idx="22">
                  <c:v>0.3690934435495018</c:v>
                </c:pt>
                <c:pt idx="23">
                  <c:v>0.36488849509861343</c:v>
                </c:pt>
                <c:pt idx="24">
                  <c:v>0.36383527964374696</c:v>
                </c:pt>
                <c:pt idx="25">
                  <c:v>0.36117067340926667</c:v>
                </c:pt>
                <c:pt idx="26">
                  <c:v>0.35917247775061462</c:v>
                </c:pt>
                <c:pt idx="27">
                  <c:v>0.34758778699526088</c:v>
                </c:pt>
                <c:pt idx="28">
                  <c:v>0.33659545212566255</c:v>
                </c:pt>
                <c:pt idx="29">
                  <c:v>0.33305377723865326</c:v>
                </c:pt>
                <c:pt idx="30">
                  <c:v>0.33211020534428953</c:v>
                </c:pt>
                <c:pt idx="31">
                  <c:v>0.32024090596662536</c:v>
                </c:pt>
                <c:pt idx="32">
                  <c:v>0.31848665680455079</c:v>
                </c:pt>
                <c:pt idx="33">
                  <c:v>0.30075273713046285</c:v>
                </c:pt>
                <c:pt idx="34">
                  <c:v>0.29732836293940501</c:v>
                </c:pt>
                <c:pt idx="35">
                  <c:v>0.26253852722990667</c:v>
                </c:pt>
                <c:pt idx="36">
                  <c:v>0.2318706821116345</c:v>
                </c:pt>
                <c:pt idx="37">
                  <c:v>0.22634606191570028</c:v>
                </c:pt>
                <c:pt idx="38">
                  <c:v>0.21712993294160399</c:v>
                </c:pt>
                <c:pt idx="39">
                  <c:v>0.21009752668079096</c:v>
                </c:pt>
                <c:pt idx="40">
                  <c:v>0.19691804300826093</c:v>
                </c:pt>
                <c:pt idx="41">
                  <c:v>0.14112968652971106</c:v>
                </c:pt>
                <c:pt idx="42">
                  <c:v>0.13091058547314224</c:v>
                </c:pt>
                <c:pt idx="43">
                  <c:v>0.11320995990553592</c:v>
                </c:pt>
                <c:pt idx="44">
                  <c:v>0.1025749887818857</c:v>
                </c:pt>
              </c:numCache>
            </c:numRef>
          </c:val>
        </c:ser>
        <c:marker val="1"/>
        <c:axId val="35710080"/>
        <c:axId val="35712384"/>
      </c:lineChart>
      <c:catAx>
        <c:axId val="35710080"/>
        <c:scaling>
          <c:orientation val="minMax"/>
        </c:scaling>
        <c:axPos val="b"/>
        <c:tickLblPos val="nextTo"/>
        <c:txPr>
          <a:bodyPr/>
          <a:lstStyle/>
          <a:p>
            <a:pPr>
              <a:defRPr sz="7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5712384"/>
        <c:crosses val="autoZero"/>
        <c:auto val="1"/>
        <c:lblAlgn val="ctr"/>
        <c:lblOffset val="100"/>
      </c:catAx>
      <c:valAx>
        <c:axId val="35712384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.00" sourceLinked="1"/>
        <c:tickLblPos val="nextTo"/>
        <c:txPr>
          <a:bodyPr/>
          <a:lstStyle/>
          <a:p>
            <a:pPr>
              <a:defRPr sz="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5710080"/>
        <c:crosses val="autoZero"/>
        <c:crossBetween val="between"/>
      </c:valAx>
    </c:plotArea>
    <c:plotVisOnly val="1"/>
  </c:chart>
  <c:spPr>
    <a:noFill/>
    <a:ln>
      <a:solidFill>
        <a:sysClr val="window" lastClr="FFFFFF"/>
      </a:solidFill>
    </a:ln>
  </c:sp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lineChart>
        <c:grouping val="standard"/>
        <c:ser>
          <c:idx val="0"/>
          <c:order val="0"/>
          <c:spPr>
            <a:ln>
              <a:solidFill>
                <a:schemeClr val="accent6"/>
              </a:solidFill>
            </a:ln>
          </c:spPr>
          <c:marker>
            <c:spPr>
              <a:solidFill>
                <a:srgbClr val="F79646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Лист1!$BY$2:$BY$46</c:f>
              <c:strCache>
                <c:ptCount val="45"/>
                <c:pt idx="0">
                  <c:v>г.Киров</c:v>
                </c:pt>
                <c:pt idx="1">
                  <c:v>Юрьянский</c:v>
                </c:pt>
                <c:pt idx="2">
                  <c:v>г.Кирово-Чепецк</c:v>
                </c:pt>
                <c:pt idx="3">
                  <c:v>Уржумский</c:v>
                </c:pt>
                <c:pt idx="4">
                  <c:v>ЗАТО Первомайский</c:v>
                </c:pt>
                <c:pt idx="5">
                  <c:v>Немский</c:v>
                </c:pt>
                <c:pt idx="6">
                  <c:v>Кирово-Чепецкий</c:v>
                </c:pt>
                <c:pt idx="7">
                  <c:v>Унинский</c:v>
                </c:pt>
                <c:pt idx="8">
                  <c:v>Даровской</c:v>
                </c:pt>
                <c:pt idx="9">
                  <c:v>Верхнекамский</c:v>
                </c:pt>
                <c:pt idx="10">
                  <c:v>г.Слободской</c:v>
                </c:pt>
                <c:pt idx="11">
                  <c:v>Оричевский</c:v>
                </c:pt>
                <c:pt idx="12">
                  <c:v>Куменский</c:v>
                </c:pt>
                <c:pt idx="13">
                  <c:v>Фаленский</c:v>
                </c:pt>
                <c:pt idx="14">
                  <c:v>Омутнинский</c:v>
                </c:pt>
                <c:pt idx="15">
                  <c:v>Подосиновский</c:v>
                </c:pt>
                <c:pt idx="16">
                  <c:v>Слободской</c:v>
                </c:pt>
                <c:pt idx="17">
                  <c:v>Белохолуницкий</c:v>
                </c:pt>
                <c:pt idx="18">
                  <c:v>Лебяжский</c:v>
                </c:pt>
                <c:pt idx="19">
                  <c:v>Афанасьевский</c:v>
                </c:pt>
                <c:pt idx="20">
                  <c:v>Сунский</c:v>
                </c:pt>
                <c:pt idx="21">
                  <c:v>Мурашинский</c:v>
                </c:pt>
                <c:pt idx="22">
                  <c:v>Котельничский</c:v>
                </c:pt>
                <c:pt idx="23">
                  <c:v>Верхошижемский</c:v>
                </c:pt>
                <c:pt idx="24">
                  <c:v>г.Вятские Поляны</c:v>
                </c:pt>
                <c:pt idx="25">
                  <c:v>г.Котельнич</c:v>
                </c:pt>
                <c:pt idx="26">
                  <c:v>Нолинский</c:v>
                </c:pt>
                <c:pt idx="27">
                  <c:v>Малмыжский</c:v>
                </c:pt>
                <c:pt idx="28">
                  <c:v>Советский</c:v>
                </c:pt>
                <c:pt idx="29">
                  <c:v>Кильмезский</c:v>
                </c:pt>
                <c:pt idx="30">
                  <c:v>Пижанский</c:v>
                </c:pt>
                <c:pt idx="31">
                  <c:v>Кикнурский</c:v>
                </c:pt>
                <c:pt idx="32">
                  <c:v>Орловский</c:v>
                </c:pt>
                <c:pt idx="33">
                  <c:v>Богородский</c:v>
                </c:pt>
                <c:pt idx="34">
                  <c:v>Арбажский</c:v>
                </c:pt>
                <c:pt idx="35">
                  <c:v>Лузский</c:v>
                </c:pt>
                <c:pt idx="36">
                  <c:v>Тужинский</c:v>
                </c:pt>
                <c:pt idx="37">
                  <c:v>Вятскополянский</c:v>
                </c:pt>
                <c:pt idx="38">
                  <c:v>Зуевский</c:v>
                </c:pt>
                <c:pt idx="39">
                  <c:v>Яранский</c:v>
                </c:pt>
                <c:pt idx="40">
                  <c:v>Шабалинский</c:v>
                </c:pt>
                <c:pt idx="41">
                  <c:v>Санчурский</c:v>
                </c:pt>
                <c:pt idx="42">
                  <c:v>Свечинский</c:v>
                </c:pt>
                <c:pt idx="43">
                  <c:v>Нагорский</c:v>
                </c:pt>
                <c:pt idx="44">
                  <c:v>Опаринский</c:v>
                </c:pt>
              </c:strCache>
            </c:strRef>
          </c:cat>
          <c:val>
            <c:numRef>
              <c:f>Лист1!$BZ$2:$BZ$46</c:f>
              <c:numCache>
                <c:formatCode>0.00</c:formatCode>
                <c:ptCount val="45"/>
                <c:pt idx="0">
                  <c:v>0.85684313749586516</c:v>
                </c:pt>
                <c:pt idx="1">
                  <c:v>0.79765410190238539</c:v>
                </c:pt>
                <c:pt idx="2">
                  <c:v>0.76322103297340704</c:v>
                </c:pt>
                <c:pt idx="3">
                  <c:v>0.73383484679183564</c:v>
                </c:pt>
                <c:pt idx="4">
                  <c:v>0.70727500608114813</c:v>
                </c:pt>
                <c:pt idx="5">
                  <c:v>0.6297729896723997</c:v>
                </c:pt>
                <c:pt idx="6">
                  <c:v>0.62439869208848253</c:v>
                </c:pt>
                <c:pt idx="7">
                  <c:v>0.61110307095022154</c:v>
                </c:pt>
                <c:pt idx="8">
                  <c:v>0.57778140708879977</c:v>
                </c:pt>
                <c:pt idx="9">
                  <c:v>0.57028576274396436</c:v>
                </c:pt>
                <c:pt idx="10">
                  <c:v>0.54952993449439647</c:v>
                </c:pt>
                <c:pt idx="11">
                  <c:v>0.54135817611809278</c:v>
                </c:pt>
                <c:pt idx="12">
                  <c:v>0.53627221719222351</c:v>
                </c:pt>
                <c:pt idx="13">
                  <c:v>0.53111878488281583</c:v>
                </c:pt>
                <c:pt idx="14">
                  <c:v>0.52700548776931244</c:v>
                </c:pt>
                <c:pt idx="15">
                  <c:v>0.5228326215775847</c:v>
                </c:pt>
                <c:pt idx="16">
                  <c:v>0.52276532177572144</c:v>
                </c:pt>
                <c:pt idx="17">
                  <c:v>0.515685481933712</c:v>
                </c:pt>
                <c:pt idx="18">
                  <c:v>0.48629748708430298</c:v>
                </c:pt>
                <c:pt idx="19">
                  <c:v>0.48159372041189324</c:v>
                </c:pt>
                <c:pt idx="20">
                  <c:v>0.47040228548426538</c:v>
                </c:pt>
                <c:pt idx="21">
                  <c:v>0.4691961661384989</c:v>
                </c:pt>
                <c:pt idx="22">
                  <c:v>0.4654222228340385</c:v>
                </c:pt>
                <c:pt idx="23">
                  <c:v>0.46186018962611231</c:v>
                </c:pt>
                <c:pt idx="24">
                  <c:v>0.44507894242309665</c:v>
                </c:pt>
                <c:pt idx="25">
                  <c:v>0.40409924877904557</c:v>
                </c:pt>
                <c:pt idx="26">
                  <c:v>0.38348849482613601</c:v>
                </c:pt>
                <c:pt idx="27">
                  <c:v>0.38254414604557807</c:v>
                </c:pt>
                <c:pt idx="28">
                  <c:v>0.3743055591065918</c:v>
                </c:pt>
                <c:pt idx="29">
                  <c:v>0.36873344557131477</c:v>
                </c:pt>
                <c:pt idx="30">
                  <c:v>0.36026523118992082</c:v>
                </c:pt>
                <c:pt idx="31">
                  <c:v>0.33989089507150488</c:v>
                </c:pt>
                <c:pt idx="32">
                  <c:v>0.33111306241375632</c:v>
                </c:pt>
                <c:pt idx="33">
                  <c:v>0.32885409775236102</c:v>
                </c:pt>
                <c:pt idx="34">
                  <c:v>0.32547886051897268</c:v>
                </c:pt>
                <c:pt idx="35">
                  <c:v>0.30632090145216462</c:v>
                </c:pt>
                <c:pt idx="36">
                  <c:v>0.28895531191510632</c:v>
                </c:pt>
                <c:pt idx="37">
                  <c:v>0.28714487993148946</c:v>
                </c:pt>
                <c:pt idx="38">
                  <c:v>0.27153743242486839</c:v>
                </c:pt>
                <c:pt idx="39">
                  <c:v>0.25932392599628734</c:v>
                </c:pt>
                <c:pt idx="40">
                  <c:v>0.23734338654193121</c:v>
                </c:pt>
                <c:pt idx="41">
                  <c:v>0.22349682049080921</c:v>
                </c:pt>
                <c:pt idx="42">
                  <c:v>0.13263041960765887</c:v>
                </c:pt>
                <c:pt idx="43">
                  <c:v>0.12084555501474795</c:v>
                </c:pt>
                <c:pt idx="44">
                  <c:v>7.1670260146991524E-3</c:v>
                </c:pt>
              </c:numCache>
            </c:numRef>
          </c:val>
        </c:ser>
        <c:marker val="1"/>
        <c:axId val="35849728"/>
        <c:axId val="35852288"/>
      </c:lineChart>
      <c:catAx>
        <c:axId val="35849728"/>
        <c:scaling>
          <c:orientation val="minMax"/>
        </c:scaling>
        <c:axPos val="b"/>
        <c:tickLblPos val="nextTo"/>
        <c:txPr>
          <a:bodyPr/>
          <a:lstStyle/>
          <a:p>
            <a:pPr>
              <a:defRPr sz="7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5852288"/>
        <c:crosses val="autoZero"/>
        <c:auto val="1"/>
        <c:lblAlgn val="ctr"/>
        <c:lblOffset val="100"/>
      </c:catAx>
      <c:valAx>
        <c:axId val="35852288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.00" sourceLinked="1"/>
        <c:tickLblPos val="nextTo"/>
        <c:txPr>
          <a:bodyPr/>
          <a:lstStyle/>
          <a:p>
            <a:pPr>
              <a:defRPr sz="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5849728"/>
        <c:crosses val="autoZero"/>
        <c:crossBetween val="between"/>
      </c:valAx>
    </c:plotArea>
    <c:plotVisOnly val="1"/>
  </c:chart>
  <c:spPr>
    <a:noFill/>
    <a:ln>
      <a:solidFill>
        <a:sysClr val="window" lastClr="FFFFFF"/>
      </a:solidFill>
    </a:ln>
  </c:sp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4.1622239161607878E-2"/>
          <c:y val="8.601881395950868E-2"/>
          <c:w val="0.94764833130366422"/>
          <c:h val="0.39160490996934205"/>
        </c:manualLayout>
      </c:layout>
      <c:lineChart>
        <c:grouping val="standard"/>
        <c:ser>
          <c:idx val="0"/>
          <c:order val="0"/>
          <c:tx>
            <c:strRef>
              <c:f>Лист1!$CC$1</c:f>
              <c:strCache>
                <c:ptCount val="1"/>
                <c:pt idx="0">
                  <c:v>Сводный индекс показателя "Среднемесячная номининальная начисленная заработная плата учителей муниципальных общеобразовательных учреждений"</c:v>
                </c:pt>
              </c:strCache>
            </c:strRef>
          </c:tx>
          <c:spPr>
            <a:ln>
              <a:solidFill>
                <a:schemeClr val="accent6"/>
              </a:solidFill>
            </a:ln>
          </c:spPr>
          <c:marker>
            <c:spPr>
              <a:solidFill>
                <a:schemeClr val="accent6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Лист1!$CB$2:$CB$46</c:f>
              <c:strCache>
                <c:ptCount val="45"/>
                <c:pt idx="0">
                  <c:v>Унинский</c:v>
                </c:pt>
                <c:pt idx="1">
                  <c:v>Белохолуницкий</c:v>
                </c:pt>
                <c:pt idx="2">
                  <c:v>Фаленский</c:v>
                </c:pt>
                <c:pt idx="3">
                  <c:v>Зуевский</c:v>
                </c:pt>
                <c:pt idx="4">
                  <c:v>Даровской</c:v>
                </c:pt>
                <c:pt idx="5">
                  <c:v>Сунский</c:v>
                </c:pt>
                <c:pt idx="6">
                  <c:v>Лебяжский</c:v>
                </c:pt>
                <c:pt idx="7">
                  <c:v>Орловский</c:v>
                </c:pt>
                <c:pt idx="8">
                  <c:v>г.Киров</c:v>
                </c:pt>
                <c:pt idx="9">
                  <c:v>Яранский</c:v>
                </c:pt>
                <c:pt idx="10">
                  <c:v>Пижанский</c:v>
                </c:pt>
                <c:pt idx="11">
                  <c:v>Нолинский</c:v>
                </c:pt>
                <c:pt idx="12">
                  <c:v>Куменский</c:v>
                </c:pt>
                <c:pt idx="13">
                  <c:v>г.Слободской</c:v>
                </c:pt>
                <c:pt idx="14">
                  <c:v>Вятскополянский</c:v>
                </c:pt>
                <c:pt idx="15">
                  <c:v>г.Вятские Поляны</c:v>
                </c:pt>
                <c:pt idx="16">
                  <c:v>Кирово-Чепецкий</c:v>
                </c:pt>
                <c:pt idx="17">
                  <c:v>Слободской</c:v>
                </c:pt>
                <c:pt idx="18">
                  <c:v>Малмыжский</c:v>
                </c:pt>
                <c:pt idx="19">
                  <c:v>г.Кирово-Чепецк</c:v>
                </c:pt>
                <c:pt idx="20">
                  <c:v>Лузский</c:v>
                </c:pt>
                <c:pt idx="21">
                  <c:v>Верхнекамский</c:v>
                </c:pt>
                <c:pt idx="22">
                  <c:v>Мурашинский</c:v>
                </c:pt>
                <c:pt idx="23">
                  <c:v>Подосиновский</c:v>
                </c:pt>
                <c:pt idx="24">
                  <c:v>Свечинский</c:v>
                </c:pt>
                <c:pt idx="25">
                  <c:v>Верхошижемский</c:v>
                </c:pt>
                <c:pt idx="26">
                  <c:v>Афанасьевский</c:v>
                </c:pt>
                <c:pt idx="27">
                  <c:v>Тужинский</c:v>
                </c:pt>
                <c:pt idx="28">
                  <c:v>Котельничский</c:v>
                </c:pt>
                <c:pt idx="29">
                  <c:v>Нагорский</c:v>
                </c:pt>
                <c:pt idx="30">
                  <c:v>Шабалинский</c:v>
                </c:pt>
                <c:pt idx="31">
                  <c:v>г.Котельнич</c:v>
                </c:pt>
                <c:pt idx="32">
                  <c:v>Арбажский</c:v>
                </c:pt>
                <c:pt idx="33">
                  <c:v>Оричевский</c:v>
                </c:pt>
                <c:pt idx="34">
                  <c:v>Опаринский</c:v>
                </c:pt>
                <c:pt idx="35">
                  <c:v>ЗАТО Первомайский</c:v>
                </c:pt>
                <c:pt idx="36">
                  <c:v>Омутнинский</c:v>
                </c:pt>
                <c:pt idx="37">
                  <c:v>Санчурский</c:v>
                </c:pt>
                <c:pt idx="38">
                  <c:v>Юрьянский</c:v>
                </c:pt>
                <c:pt idx="39">
                  <c:v>Кильмезский</c:v>
                </c:pt>
                <c:pt idx="40">
                  <c:v>Богородский</c:v>
                </c:pt>
                <c:pt idx="41">
                  <c:v>Советский</c:v>
                </c:pt>
                <c:pt idx="42">
                  <c:v>Кикнурский</c:v>
                </c:pt>
                <c:pt idx="43">
                  <c:v>Немский</c:v>
                </c:pt>
                <c:pt idx="44">
                  <c:v>Уржумский</c:v>
                </c:pt>
              </c:strCache>
            </c:strRef>
          </c:cat>
          <c:val>
            <c:numRef>
              <c:f>Лист1!$CC$2:$CC$46</c:f>
              <c:numCache>
                <c:formatCode>0.00</c:formatCode>
                <c:ptCount val="45"/>
                <c:pt idx="0">
                  <c:v>0.76705066934246424</c:v>
                </c:pt>
                <c:pt idx="1">
                  <c:v>0.76230099503818716</c:v>
                </c:pt>
                <c:pt idx="2">
                  <c:v>0.72047044637950075</c:v>
                </c:pt>
                <c:pt idx="3">
                  <c:v>0.71630691278423109</c:v>
                </c:pt>
                <c:pt idx="4">
                  <c:v>0.67445355902074999</c:v>
                </c:pt>
                <c:pt idx="5">
                  <c:v>0.66110912057700788</c:v>
                </c:pt>
                <c:pt idx="6">
                  <c:v>0.60402149179841624</c:v>
                </c:pt>
                <c:pt idx="7">
                  <c:v>0.58421021791852001</c:v>
                </c:pt>
                <c:pt idx="8">
                  <c:v>0.57656216375725711</c:v>
                </c:pt>
                <c:pt idx="9">
                  <c:v>0.573970505642036</c:v>
                </c:pt>
                <c:pt idx="10">
                  <c:v>0.56890688218657592</c:v>
                </c:pt>
                <c:pt idx="11">
                  <c:v>0.56373812890293495</c:v>
                </c:pt>
                <c:pt idx="12">
                  <c:v>0.55211368825816587</c:v>
                </c:pt>
                <c:pt idx="13">
                  <c:v>0.54944934589961358</c:v>
                </c:pt>
                <c:pt idx="14">
                  <c:v>0.53164655701250463</c:v>
                </c:pt>
                <c:pt idx="15">
                  <c:v>0.5253646694420343</c:v>
                </c:pt>
                <c:pt idx="16">
                  <c:v>0.50840112053012254</c:v>
                </c:pt>
                <c:pt idx="17">
                  <c:v>0.50365128720394969</c:v>
                </c:pt>
                <c:pt idx="18">
                  <c:v>0.50118341642734654</c:v>
                </c:pt>
                <c:pt idx="19">
                  <c:v>0.49831060115104492</c:v>
                </c:pt>
                <c:pt idx="20">
                  <c:v>0.47359421728106332</c:v>
                </c:pt>
                <c:pt idx="21">
                  <c:v>0.46593805354896589</c:v>
                </c:pt>
                <c:pt idx="22">
                  <c:v>0.4493041000965925</c:v>
                </c:pt>
                <c:pt idx="23">
                  <c:v>0.42994513855794481</c:v>
                </c:pt>
                <c:pt idx="24">
                  <c:v>0.41940177093571046</c:v>
                </c:pt>
                <c:pt idx="25">
                  <c:v>0.41931347062415802</c:v>
                </c:pt>
                <c:pt idx="26">
                  <c:v>0.41676877219290637</c:v>
                </c:pt>
                <c:pt idx="27">
                  <c:v>0.41601887759373701</c:v>
                </c:pt>
                <c:pt idx="28">
                  <c:v>0.40141522770849958</c:v>
                </c:pt>
                <c:pt idx="29">
                  <c:v>0.38660728833533231</c:v>
                </c:pt>
                <c:pt idx="30">
                  <c:v>0.37840618008140697</c:v>
                </c:pt>
                <c:pt idx="31">
                  <c:v>0.36667194556784238</c:v>
                </c:pt>
                <c:pt idx="32">
                  <c:v>0.33147771815120664</c:v>
                </c:pt>
                <c:pt idx="33">
                  <c:v>0.30791818706617857</c:v>
                </c:pt>
                <c:pt idx="34">
                  <c:v>0.30328478444247287</c:v>
                </c:pt>
                <c:pt idx="35">
                  <c:v>0.29921191187306623</c:v>
                </c:pt>
                <c:pt idx="36">
                  <c:v>0.27238532963580492</c:v>
                </c:pt>
                <c:pt idx="37">
                  <c:v>0.25850936699790233</c:v>
                </c:pt>
                <c:pt idx="38">
                  <c:v>0.25335262069242898</c:v>
                </c:pt>
                <c:pt idx="39">
                  <c:v>0.23914338867312063</c:v>
                </c:pt>
                <c:pt idx="40">
                  <c:v>0.19449431766036063</c:v>
                </c:pt>
                <c:pt idx="41">
                  <c:v>0.15624464661993429</c:v>
                </c:pt>
                <c:pt idx="42">
                  <c:v>0.15529191564841274</c:v>
                </c:pt>
                <c:pt idx="43">
                  <c:v>0.1461174669356029</c:v>
                </c:pt>
                <c:pt idx="44">
                  <c:v>0.13151423017740249</c:v>
                </c:pt>
              </c:numCache>
            </c:numRef>
          </c:val>
        </c:ser>
        <c:ser>
          <c:idx val="1"/>
          <c:order val="1"/>
          <c:tx>
            <c:strRef>
              <c:f>Лист1!$CD$1</c:f>
              <c:strCache>
                <c:ptCount val="1"/>
                <c:pt idx="0">
                  <c:v>Сводный индекс показателя "Среднемесячная номинальная начисленная заработная плата работников муниципальных общеобразовательных учреждений"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ymbol val="square"/>
            <c:size val="5"/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Лист1!$CB$2:$CB$46</c:f>
              <c:strCache>
                <c:ptCount val="45"/>
                <c:pt idx="0">
                  <c:v>Унинский</c:v>
                </c:pt>
                <c:pt idx="1">
                  <c:v>Белохолуницкий</c:v>
                </c:pt>
                <c:pt idx="2">
                  <c:v>Фаленский</c:v>
                </c:pt>
                <c:pt idx="3">
                  <c:v>Зуевский</c:v>
                </c:pt>
                <c:pt idx="4">
                  <c:v>Даровской</c:v>
                </c:pt>
                <c:pt idx="5">
                  <c:v>Сунский</c:v>
                </c:pt>
                <c:pt idx="6">
                  <c:v>Лебяжский</c:v>
                </c:pt>
                <c:pt idx="7">
                  <c:v>Орловский</c:v>
                </c:pt>
                <c:pt idx="8">
                  <c:v>г.Киров</c:v>
                </c:pt>
                <c:pt idx="9">
                  <c:v>Яранский</c:v>
                </c:pt>
                <c:pt idx="10">
                  <c:v>Пижанский</c:v>
                </c:pt>
                <c:pt idx="11">
                  <c:v>Нолинский</c:v>
                </c:pt>
                <c:pt idx="12">
                  <c:v>Куменский</c:v>
                </c:pt>
                <c:pt idx="13">
                  <c:v>г.Слободской</c:v>
                </c:pt>
                <c:pt idx="14">
                  <c:v>Вятскополянский</c:v>
                </c:pt>
                <c:pt idx="15">
                  <c:v>г.Вятские Поляны</c:v>
                </c:pt>
                <c:pt idx="16">
                  <c:v>Кирово-Чепецкий</c:v>
                </c:pt>
                <c:pt idx="17">
                  <c:v>Слободской</c:v>
                </c:pt>
                <c:pt idx="18">
                  <c:v>Малмыжский</c:v>
                </c:pt>
                <c:pt idx="19">
                  <c:v>г.Кирово-Чепецк</c:v>
                </c:pt>
                <c:pt idx="20">
                  <c:v>Лузский</c:v>
                </c:pt>
                <c:pt idx="21">
                  <c:v>Верхнекамский</c:v>
                </c:pt>
                <c:pt idx="22">
                  <c:v>Мурашинский</c:v>
                </c:pt>
                <c:pt idx="23">
                  <c:v>Подосиновский</c:v>
                </c:pt>
                <c:pt idx="24">
                  <c:v>Свечинский</c:v>
                </c:pt>
                <c:pt idx="25">
                  <c:v>Верхошижемский</c:v>
                </c:pt>
                <c:pt idx="26">
                  <c:v>Афанасьевский</c:v>
                </c:pt>
                <c:pt idx="27">
                  <c:v>Тужинский</c:v>
                </c:pt>
                <c:pt idx="28">
                  <c:v>Котельничский</c:v>
                </c:pt>
                <c:pt idx="29">
                  <c:v>Нагорский</c:v>
                </c:pt>
                <c:pt idx="30">
                  <c:v>Шабалинский</c:v>
                </c:pt>
                <c:pt idx="31">
                  <c:v>г.Котельнич</c:v>
                </c:pt>
                <c:pt idx="32">
                  <c:v>Арбажский</c:v>
                </c:pt>
                <c:pt idx="33">
                  <c:v>Оричевский</c:v>
                </c:pt>
                <c:pt idx="34">
                  <c:v>Опаринский</c:v>
                </c:pt>
                <c:pt idx="35">
                  <c:v>ЗАТО Первомайский</c:v>
                </c:pt>
                <c:pt idx="36">
                  <c:v>Омутнинский</c:v>
                </c:pt>
                <c:pt idx="37">
                  <c:v>Санчурский</c:v>
                </c:pt>
                <c:pt idx="38">
                  <c:v>Юрьянский</c:v>
                </c:pt>
                <c:pt idx="39">
                  <c:v>Кильмезский</c:v>
                </c:pt>
                <c:pt idx="40">
                  <c:v>Богородский</c:v>
                </c:pt>
                <c:pt idx="41">
                  <c:v>Советский</c:v>
                </c:pt>
                <c:pt idx="42">
                  <c:v>Кикнурский</c:v>
                </c:pt>
                <c:pt idx="43">
                  <c:v>Немский</c:v>
                </c:pt>
                <c:pt idx="44">
                  <c:v>Уржумский</c:v>
                </c:pt>
              </c:strCache>
            </c:strRef>
          </c:cat>
          <c:val>
            <c:numRef>
              <c:f>Лист1!$CD$2:$CD$46</c:f>
              <c:numCache>
                <c:formatCode>0.00</c:formatCode>
                <c:ptCount val="45"/>
                <c:pt idx="0">
                  <c:v>0.7233013440955276</c:v>
                </c:pt>
                <c:pt idx="1">
                  <c:v>0.5807768078487352</c:v>
                </c:pt>
                <c:pt idx="2">
                  <c:v>0.41618607280497516</c:v>
                </c:pt>
                <c:pt idx="3">
                  <c:v>0.14667010399829353</c:v>
                </c:pt>
                <c:pt idx="4">
                  <c:v>0.48933258825859532</c:v>
                </c:pt>
                <c:pt idx="5">
                  <c:v>0.54261630428129048</c:v>
                </c:pt>
                <c:pt idx="6">
                  <c:v>0.20572438880783286</c:v>
                </c:pt>
                <c:pt idx="7">
                  <c:v>0.39354080427543675</c:v>
                </c:pt>
                <c:pt idx="8">
                  <c:v>0.60579742450529306</c:v>
                </c:pt>
                <c:pt idx="9">
                  <c:v>0.37181830656435816</c:v>
                </c:pt>
                <c:pt idx="10">
                  <c:v>0.44011681345355808</c:v>
                </c:pt>
                <c:pt idx="11">
                  <c:v>0.54591156533813823</c:v>
                </c:pt>
                <c:pt idx="12">
                  <c:v>0.56355930491355377</c:v>
                </c:pt>
                <c:pt idx="13">
                  <c:v>0.54371720400252921</c:v>
                </c:pt>
                <c:pt idx="14">
                  <c:v>0.39728882294280593</c:v>
                </c:pt>
                <c:pt idx="15">
                  <c:v>0.31334288571749147</c:v>
                </c:pt>
                <c:pt idx="16">
                  <c:v>0.48959341837520282</c:v>
                </c:pt>
                <c:pt idx="17">
                  <c:v>0.39518385889459423</c:v>
                </c:pt>
                <c:pt idx="18">
                  <c:v>0.36970790014363886</c:v>
                </c:pt>
                <c:pt idx="19">
                  <c:v>0.61902562538369799</c:v>
                </c:pt>
                <c:pt idx="20">
                  <c:v>0.28733486050885504</c:v>
                </c:pt>
                <c:pt idx="21">
                  <c:v>0.43356587977232336</c:v>
                </c:pt>
                <c:pt idx="22">
                  <c:v>0.38794082845813677</c:v>
                </c:pt>
                <c:pt idx="23">
                  <c:v>0.33522424374629484</c:v>
                </c:pt>
                <c:pt idx="24">
                  <c:v>0.34073928781138024</c:v>
                </c:pt>
                <c:pt idx="25">
                  <c:v>0.30031271479028393</c:v>
                </c:pt>
                <c:pt idx="26">
                  <c:v>0.39352902410197432</c:v>
                </c:pt>
                <c:pt idx="27">
                  <c:v>0.31260341656822555</c:v>
                </c:pt>
                <c:pt idx="28">
                  <c:v>0.20229826962417979</c:v>
                </c:pt>
                <c:pt idx="29">
                  <c:v>0.28592552259102627</c:v>
                </c:pt>
                <c:pt idx="30">
                  <c:v>0.34420461828858639</c:v>
                </c:pt>
                <c:pt idx="31">
                  <c:v>0.59215444528083949</c:v>
                </c:pt>
                <c:pt idx="32">
                  <c:v>0.22870076446164539</c:v>
                </c:pt>
                <c:pt idx="33">
                  <c:v>0.27758436307346723</c:v>
                </c:pt>
                <c:pt idx="34">
                  <c:v>0.35831578237712514</c:v>
                </c:pt>
                <c:pt idx="35">
                  <c:v>0.64471215079121857</c:v>
                </c:pt>
                <c:pt idx="36">
                  <c:v>0.23030700351824421</c:v>
                </c:pt>
                <c:pt idx="37">
                  <c:v>0.26390646715502275</c:v>
                </c:pt>
                <c:pt idx="38">
                  <c:v>0.43668100885693378</c:v>
                </c:pt>
                <c:pt idx="39">
                  <c:v>0.48843088927963479</c:v>
                </c:pt>
                <c:pt idx="40">
                  <c:v>0.17480443930409054</c:v>
                </c:pt>
                <c:pt idx="41">
                  <c:v>0.25998473136237937</c:v>
                </c:pt>
                <c:pt idx="42">
                  <c:v>0.14779329380146514</c:v>
                </c:pt>
                <c:pt idx="43">
                  <c:v>0.36105902135960477</c:v>
                </c:pt>
                <c:pt idx="44">
                  <c:v>0.1637725329098102</c:v>
                </c:pt>
              </c:numCache>
            </c:numRef>
          </c:val>
        </c:ser>
        <c:marker val="1"/>
        <c:axId val="35908224"/>
        <c:axId val="35918976"/>
      </c:lineChart>
      <c:catAx>
        <c:axId val="3590822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7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5918976"/>
        <c:crosses val="autoZero"/>
        <c:auto val="1"/>
        <c:lblAlgn val="ctr"/>
        <c:lblOffset val="100"/>
      </c:catAx>
      <c:valAx>
        <c:axId val="35918976"/>
        <c:scaling>
          <c:orientation val="minMax"/>
        </c:scaling>
        <c:axPos val="l"/>
        <c:majorGridlines>
          <c:spPr>
            <a:ln>
              <a:solidFill>
                <a:sysClr val="window" lastClr="FFFFFF"/>
              </a:solidFill>
            </a:ln>
          </c:spPr>
        </c:majorGridlines>
        <c:numFmt formatCode="0.00" sourceLinked="1"/>
        <c:tickLblPos val="nextTo"/>
        <c:txPr>
          <a:bodyPr/>
          <a:lstStyle/>
          <a:p>
            <a:pPr>
              <a:defRPr sz="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59082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1.024330629930011E-2"/>
          <c:y val="0.83957567222789098"/>
          <c:w val="0.97758972113309361"/>
          <c:h val="0.15793320102615546"/>
        </c:manualLayout>
      </c:layout>
      <c:txPr>
        <a:bodyPr/>
        <a:lstStyle/>
        <a:p>
          <a:pPr>
            <a:defRPr sz="8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</c:chart>
  <c:spPr>
    <a:ln>
      <a:solidFill>
        <a:schemeClr val="bg1"/>
      </a:solidFill>
    </a:ln>
  </c:sp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5.9368115213202732E-2"/>
          <c:y val="3.0477370995476077E-2"/>
          <c:w val="0.92287309943178264"/>
          <c:h val="0.45909291998464402"/>
        </c:manualLayout>
      </c:layout>
      <c:lineChart>
        <c:grouping val="stacked"/>
        <c:ser>
          <c:idx val="0"/>
          <c:order val="0"/>
          <c:spPr>
            <a:ln>
              <a:solidFill>
                <a:schemeClr val="accent6"/>
              </a:solidFill>
            </a:ln>
          </c:spPr>
          <c:marker>
            <c:spPr>
              <a:solidFill>
                <a:schemeClr val="accent6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Лист1!$G$1:$G$45</c:f>
              <c:strCache>
                <c:ptCount val="45"/>
                <c:pt idx="0">
                  <c:v>Котельничский</c:v>
                </c:pt>
                <c:pt idx="1">
                  <c:v>Подосиновский</c:v>
                </c:pt>
                <c:pt idx="2">
                  <c:v>г.Вятские Поляны</c:v>
                </c:pt>
                <c:pt idx="3">
                  <c:v>Лебяжский</c:v>
                </c:pt>
                <c:pt idx="4">
                  <c:v>Верхошижемский</c:v>
                </c:pt>
                <c:pt idx="5">
                  <c:v>Кильмезский</c:v>
                </c:pt>
                <c:pt idx="6">
                  <c:v>Афанасьевский</c:v>
                </c:pt>
                <c:pt idx="7">
                  <c:v>Яранский</c:v>
                </c:pt>
                <c:pt idx="8">
                  <c:v>Куменский</c:v>
                </c:pt>
                <c:pt idx="9">
                  <c:v>Оричевский</c:v>
                </c:pt>
                <c:pt idx="10">
                  <c:v>Даровской</c:v>
                </c:pt>
                <c:pt idx="11">
                  <c:v>Пижанский</c:v>
                </c:pt>
                <c:pt idx="12">
                  <c:v>Верхнекамский</c:v>
                </c:pt>
                <c:pt idx="13">
                  <c:v>Уржумский</c:v>
                </c:pt>
                <c:pt idx="14">
                  <c:v>г.Слободской</c:v>
                </c:pt>
                <c:pt idx="15">
                  <c:v>Арбажский</c:v>
                </c:pt>
                <c:pt idx="16">
                  <c:v>Вятскополянский</c:v>
                </c:pt>
                <c:pt idx="17">
                  <c:v>Кикнурский</c:v>
                </c:pt>
                <c:pt idx="18">
                  <c:v>ЗАТО Первомайский</c:v>
                </c:pt>
                <c:pt idx="19">
                  <c:v>Унинский</c:v>
                </c:pt>
                <c:pt idx="20">
                  <c:v>Богородский</c:v>
                </c:pt>
                <c:pt idx="21">
                  <c:v>г.Котельнич</c:v>
                </c:pt>
                <c:pt idx="22">
                  <c:v>Зуевский</c:v>
                </c:pt>
                <c:pt idx="23">
                  <c:v>Советский</c:v>
                </c:pt>
                <c:pt idx="24">
                  <c:v>Фаленский</c:v>
                </c:pt>
                <c:pt idx="25">
                  <c:v>Немский</c:v>
                </c:pt>
                <c:pt idx="26">
                  <c:v>Тужинский</c:v>
                </c:pt>
                <c:pt idx="27">
                  <c:v>Орловский</c:v>
                </c:pt>
                <c:pt idx="28">
                  <c:v>Опаринский</c:v>
                </c:pt>
                <c:pt idx="29">
                  <c:v>Малмыжский</c:v>
                </c:pt>
                <c:pt idx="30">
                  <c:v>Белохолуницкий</c:v>
                </c:pt>
                <c:pt idx="31">
                  <c:v>Сунский</c:v>
                </c:pt>
                <c:pt idx="32">
                  <c:v>Юрьянский</c:v>
                </c:pt>
                <c:pt idx="33">
                  <c:v>Мурашинский</c:v>
                </c:pt>
                <c:pt idx="34">
                  <c:v>Лузский</c:v>
                </c:pt>
                <c:pt idx="35">
                  <c:v>Кирово-Чепецкий</c:v>
                </c:pt>
                <c:pt idx="36">
                  <c:v>Свечинский</c:v>
                </c:pt>
                <c:pt idx="37">
                  <c:v>г.Киров</c:v>
                </c:pt>
                <c:pt idx="38">
                  <c:v>г.Кирово-Чепецк</c:v>
                </c:pt>
                <c:pt idx="39">
                  <c:v>Шабалинский</c:v>
                </c:pt>
                <c:pt idx="40">
                  <c:v>Омутнинский</c:v>
                </c:pt>
                <c:pt idx="41">
                  <c:v>Нолинский</c:v>
                </c:pt>
                <c:pt idx="42">
                  <c:v>Нагорский</c:v>
                </c:pt>
                <c:pt idx="43">
                  <c:v>Слободской</c:v>
                </c:pt>
                <c:pt idx="44">
                  <c:v>Санчурский</c:v>
                </c:pt>
              </c:strCache>
            </c:strRef>
          </c:cat>
          <c:val>
            <c:numRef>
              <c:f>Лист1!$H$1:$H$45</c:f>
              <c:numCache>
                <c:formatCode>0.00</c:formatCode>
                <c:ptCount val="45"/>
                <c:pt idx="0">
                  <c:v>0.71742543171114592</c:v>
                </c:pt>
                <c:pt idx="1">
                  <c:v>0.64607068405590062</c:v>
                </c:pt>
                <c:pt idx="2">
                  <c:v>0.58599258626819961</c:v>
                </c:pt>
                <c:pt idx="3">
                  <c:v>0.58182821093951864</c:v>
                </c:pt>
                <c:pt idx="4">
                  <c:v>0.56550846443364067</c:v>
                </c:pt>
                <c:pt idx="5">
                  <c:v>0.55010941252244183</c:v>
                </c:pt>
                <c:pt idx="6">
                  <c:v>0.53268261599743449</c:v>
                </c:pt>
                <c:pt idx="7">
                  <c:v>0.51372998405475234</c:v>
                </c:pt>
                <c:pt idx="8">
                  <c:v>0.50510104253699861</c:v>
                </c:pt>
                <c:pt idx="9">
                  <c:v>0.49745489566981527</c:v>
                </c:pt>
                <c:pt idx="10">
                  <c:v>0.49211841276992035</c:v>
                </c:pt>
                <c:pt idx="11">
                  <c:v>0.4895414556280458</c:v>
                </c:pt>
                <c:pt idx="12">
                  <c:v>0.48802390582211175</c:v>
                </c:pt>
                <c:pt idx="13">
                  <c:v>0.4827290090474034</c:v>
                </c:pt>
                <c:pt idx="14">
                  <c:v>0.47986756107538575</c:v>
                </c:pt>
                <c:pt idx="15">
                  <c:v>0.47966965537868911</c:v>
                </c:pt>
                <c:pt idx="16">
                  <c:v>0.47846994469812226</c:v>
                </c:pt>
                <c:pt idx="17">
                  <c:v>0.47783799637806207</c:v>
                </c:pt>
                <c:pt idx="18">
                  <c:v>0.46390223436075112</c:v>
                </c:pt>
                <c:pt idx="19">
                  <c:v>0.45092122786465938</c:v>
                </c:pt>
                <c:pt idx="20">
                  <c:v>0.44562600005074382</c:v>
                </c:pt>
                <c:pt idx="21">
                  <c:v>0.43703478525097322</c:v>
                </c:pt>
                <c:pt idx="22">
                  <c:v>0.43667273175148175</c:v>
                </c:pt>
                <c:pt idx="23">
                  <c:v>0.43660060164782588</c:v>
                </c:pt>
                <c:pt idx="24">
                  <c:v>0.43158442525217666</c:v>
                </c:pt>
                <c:pt idx="25">
                  <c:v>0.4169442323294329</c:v>
                </c:pt>
                <c:pt idx="26">
                  <c:v>0.40187180420592788</c:v>
                </c:pt>
                <c:pt idx="27">
                  <c:v>0.39582098226501722</c:v>
                </c:pt>
                <c:pt idx="28">
                  <c:v>0.39563329421231785</c:v>
                </c:pt>
                <c:pt idx="29">
                  <c:v>0.37241079376711728</c:v>
                </c:pt>
                <c:pt idx="30">
                  <c:v>0.37188931600555436</c:v>
                </c:pt>
                <c:pt idx="31">
                  <c:v>0.37147840485153688</c:v>
                </c:pt>
                <c:pt idx="32">
                  <c:v>0.36854565472778983</c:v>
                </c:pt>
                <c:pt idx="33">
                  <c:v>0.36380020782597794</c:v>
                </c:pt>
                <c:pt idx="34">
                  <c:v>0.35067718913415397</c:v>
                </c:pt>
                <c:pt idx="35">
                  <c:v>0.34829746528602418</c:v>
                </c:pt>
                <c:pt idx="36">
                  <c:v>0.34427922544128725</c:v>
                </c:pt>
                <c:pt idx="37">
                  <c:v>0.32484293659214492</c:v>
                </c:pt>
                <c:pt idx="38">
                  <c:v>0.29701726844583981</c:v>
                </c:pt>
                <c:pt idx="39">
                  <c:v>0.27439031466734481</c:v>
                </c:pt>
                <c:pt idx="40">
                  <c:v>0.2659975215518483</c:v>
                </c:pt>
                <c:pt idx="41">
                  <c:v>0.25316789529743278</c:v>
                </c:pt>
                <c:pt idx="42">
                  <c:v>0.25110740904720347</c:v>
                </c:pt>
                <c:pt idx="43">
                  <c:v>0.20007120143591003</c:v>
                </c:pt>
                <c:pt idx="44">
                  <c:v>0.14020533035473909</c:v>
                </c:pt>
              </c:numCache>
            </c:numRef>
          </c:val>
        </c:ser>
        <c:marker val="1"/>
        <c:axId val="35992704"/>
        <c:axId val="35995008"/>
      </c:lineChart>
      <c:catAx>
        <c:axId val="35992704"/>
        <c:scaling>
          <c:orientation val="minMax"/>
        </c:scaling>
        <c:axPos val="b"/>
        <c:tickLblPos val="nextTo"/>
        <c:txPr>
          <a:bodyPr/>
          <a:lstStyle/>
          <a:p>
            <a:pPr>
              <a:defRPr sz="7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5995008"/>
        <c:crosses val="autoZero"/>
        <c:auto val="1"/>
        <c:lblAlgn val="ctr"/>
        <c:lblOffset val="100"/>
      </c:catAx>
      <c:valAx>
        <c:axId val="35995008"/>
        <c:scaling>
          <c:orientation val="minMax"/>
        </c:scaling>
        <c:axPos val="l"/>
        <c:majorGridlines>
          <c:spPr>
            <a:ln>
              <a:solidFill>
                <a:sysClr val="window" lastClr="FFFFFF"/>
              </a:solidFill>
            </a:ln>
          </c:spPr>
        </c:majorGridlines>
        <c:numFmt formatCode="0.00" sourceLinked="1"/>
        <c:tickLblPos val="nextTo"/>
        <c:txPr>
          <a:bodyPr/>
          <a:lstStyle/>
          <a:p>
            <a:pPr>
              <a:defRPr sz="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5992704"/>
        <c:crosses val="autoZero"/>
        <c:crossBetween val="between"/>
      </c:valAx>
      <c:spPr>
        <a:ln>
          <a:solidFill>
            <a:schemeClr val="bg1"/>
          </a:solidFill>
        </a:ln>
      </c:spPr>
    </c:plotArea>
    <c:plotVisOnly val="1"/>
  </c:chart>
  <c:spPr>
    <a:ln>
      <a:solidFill>
        <a:sysClr val="window" lastClr="FFFFFF"/>
      </a:solidFill>
    </a:ln>
  </c:sp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5.2453387824493228E-2"/>
          <c:y val="5.0884357012224997E-2"/>
          <c:w val="0.92641666679270707"/>
          <c:h val="0.51200966913542467"/>
        </c:manualLayout>
      </c:layout>
      <c:lineChart>
        <c:grouping val="standard"/>
        <c:ser>
          <c:idx val="0"/>
          <c:order val="0"/>
          <c:spPr>
            <a:ln>
              <a:solidFill>
                <a:schemeClr val="accent6"/>
              </a:solidFill>
            </a:ln>
          </c:spPr>
          <c:marker>
            <c:spPr>
              <a:solidFill>
                <a:srgbClr val="F79646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Лист1!$J$1:$J$45</c:f>
              <c:strCache>
                <c:ptCount val="45"/>
                <c:pt idx="0">
                  <c:v>Лузский</c:v>
                </c:pt>
                <c:pt idx="1">
                  <c:v>Фаленский</c:v>
                </c:pt>
                <c:pt idx="2">
                  <c:v>Верхнекамский</c:v>
                </c:pt>
                <c:pt idx="3">
                  <c:v>Богородский</c:v>
                </c:pt>
                <c:pt idx="4">
                  <c:v>Подосиновский</c:v>
                </c:pt>
                <c:pt idx="5">
                  <c:v>Унинский</c:v>
                </c:pt>
                <c:pt idx="6">
                  <c:v>Юрьянский</c:v>
                </c:pt>
                <c:pt idx="7">
                  <c:v>Яранский</c:v>
                </c:pt>
                <c:pt idx="8">
                  <c:v>Нолинский</c:v>
                </c:pt>
                <c:pt idx="9">
                  <c:v>Слободской</c:v>
                </c:pt>
                <c:pt idx="10">
                  <c:v>Омутнинский</c:v>
                </c:pt>
                <c:pt idx="11">
                  <c:v>г.Котельнич</c:v>
                </c:pt>
                <c:pt idx="12">
                  <c:v>ЗАТО Первомайский</c:v>
                </c:pt>
                <c:pt idx="13">
                  <c:v>Арбажский</c:v>
                </c:pt>
                <c:pt idx="14">
                  <c:v>Верхошижемский</c:v>
                </c:pt>
                <c:pt idx="15">
                  <c:v>Вятскополянский</c:v>
                </c:pt>
                <c:pt idx="16">
                  <c:v>Кикнурский</c:v>
                </c:pt>
                <c:pt idx="17">
                  <c:v>Кильмезский</c:v>
                </c:pt>
                <c:pt idx="18">
                  <c:v>Котельничский</c:v>
                </c:pt>
                <c:pt idx="19">
                  <c:v>Лебяжский</c:v>
                </c:pt>
                <c:pt idx="20">
                  <c:v>Пижанский</c:v>
                </c:pt>
                <c:pt idx="21">
                  <c:v>Свечинский</c:v>
                </c:pt>
                <c:pt idx="22">
                  <c:v>Сунский</c:v>
                </c:pt>
                <c:pt idx="23">
                  <c:v>Тужинский</c:v>
                </c:pt>
                <c:pt idx="24">
                  <c:v>Шабалинский</c:v>
                </c:pt>
                <c:pt idx="25">
                  <c:v>Малмыжский</c:v>
                </c:pt>
                <c:pt idx="26">
                  <c:v>г.Вятские Поляны</c:v>
                </c:pt>
                <c:pt idx="27">
                  <c:v>Мурашинский</c:v>
                </c:pt>
                <c:pt idx="28">
                  <c:v>г.Слободской</c:v>
                </c:pt>
                <c:pt idx="29">
                  <c:v>Афанасьевский</c:v>
                </c:pt>
                <c:pt idx="30">
                  <c:v>Кирово-Чепецкий</c:v>
                </c:pt>
                <c:pt idx="31">
                  <c:v>Санчурский</c:v>
                </c:pt>
                <c:pt idx="32">
                  <c:v>г.Киров</c:v>
                </c:pt>
                <c:pt idx="33">
                  <c:v>Нагорский</c:v>
                </c:pt>
                <c:pt idx="34">
                  <c:v>Куменский</c:v>
                </c:pt>
                <c:pt idx="35">
                  <c:v>г.Кирово-Чепецк</c:v>
                </c:pt>
                <c:pt idx="36">
                  <c:v>Даровской</c:v>
                </c:pt>
                <c:pt idx="37">
                  <c:v>Оричевский</c:v>
                </c:pt>
                <c:pt idx="38">
                  <c:v>Уржумский</c:v>
                </c:pt>
                <c:pt idx="39">
                  <c:v>Зуевский</c:v>
                </c:pt>
                <c:pt idx="40">
                  <c:v>Орловский</c:v>
                </c:pt>
                <c:pt idx="41">
                  <c:v>Советский</c:v>
                </c:pt>
                <c:pt idx="42">
                  <c:v>Немский</c:v>
                </c:pt>
                <c:pt idx="43">
                  <c:v>Белохолуницкий</c:v>
                </c:pt>
                <c:pt idx="44">
                  <c:v>Опаринский</c:v>
                </c:pt>
              </c:strCache>
            </c:strRef>
          </c:cat>
          <c:val>
            <c:numRef>
              <c:f>Лист1!$K$1:$K$45</c:f>
              <c:numCache>
                <c:formatCode>0.00</c:formatCode>
                <c:ptCount val="45"/>
                <c:pt idx="0">
                  <c:v>1</c:v>
                </c:pt>
                <c:pt idx="1">
                  <c:v>0.96543996388154607</c:v>
                </c:pt>
                <c:pt idx="2">
                  <c:v>0.96045702253932363</c:v>
                </c:pt>
                <c:pt idx="3">
                  <c:v>0.95940772400612451</c:v>
                </c:pt>
                <c:pt idx="4">
                  <c:v>0.87258714826211947</c:v>
                </c:pt>
                <c:pt idx="5">
                  <c:v>0.87258714826211947</c:v>
                </c:pt>
                <c:pt idx="6">
                  <c:v>0.86597164771987989</c:v>
                </c:pt>
                <c:pt idx="7">
                  <c:v>0.83397164771987831</c:v>
                </c:pt>
                <c:pt idx="8">
                  <c:v>0.83302714977929759</c:v>
                </c:pt>
                <c:pt idx="9">
                  <c:v>0.82913018196618848</c:v>
                </c:pt>
                <c:pt idx="10">
                  <c:v>0.8158531450315134</c:v>
                </c:pt>
                <c:pt idx="11">
                  <c:v>0.80682991418252958</c:v>
                </c:pt>
                <c:pt idx="12">
                  <c:v>0.80682991418252958</c:v>
                </c:pt>
                <c:pt idx="13">
                  <c:v>0.80682991418252958</c:v>
                </c:pt>
                <c:pt idx="14">
                  <c:v>0.80682991418252958</c:v>
                </c:pt>
                <c:pt idx="15">
                  <c:v>0.80682991418252958</c:v>
                </c:pt>
                <c:pt idx="16">
                  <c:v>0.80682991418252958</c:v>
                </c:pt>
                <c:pt idx="17">
                  <c:v>0.80682991418252958</c:v>
                </c:pt>
                <c:pt idx="18">
                  <c:v>0.80682991418252958</c:v>
                </c:pt>
                <c:pt idx="19">
                  <c:v>0.80682991418252958</c:v>
                </c:pt>
                <c:pt idx="20">
                  <c:v>0.80682991418252958</c:v>
                </c:pt>
                <c:pt idx="21">
                  <c:v>0.80682991418252958</c:v>
                </c:pt>
                <c:pt idx="22">
                  <c:v>0.80682991418252958</c:v>
                </c:pt>
                <c:pt idx="23">
                  <c:v>0.80682991418252958</c:v>
                </c:pt>
                <c:pt idx="24">
                  <c:v>0.80682991418252958</c:v>
                </c:pt>
                <c:pt idx="25">
                  <c:v>0.79971880307141585</c:v>
                </c:pt>
                <c:pt idx="26">
                  <c:v>0.79794102529363764</c:v>
                </c:pt>
                <c:pt idx="27">
                  <c:v>0.79438546973808211</c:v>
                </c:pt>
                <c:pt idx="28">
                  <c:v>0.79260769196030445</c:v>
                </c:pt>
                <c:pt idx="29">
                  <c:v>0.78194102529363863</c:v>
                </c:pt>
                <c:pt idx="30">
                  <c:v>0.78016324751585997</c:v>
                </c:pt>
                <c:pt idx="31">
                  <c:v>0.77482991418253122</c:v>
                </c:pt>
                <c:pt idx="32">
                  <c:v>0.76758036657148465</c:v>
                </c:pt>
                <c:pt idx="33">
                  <c:v>0.75131965145064061</c:v>
                </c:pt>
                <c:pt idx="34">
                  <c:v>0.74021303309989483</c:v>
                </c:pt>
                <c:pt idx="35">
                  <c:v>0.73532273263409831</c:v>
                </c:pt>
                <c:pt idx="36">
                  <c:v>0.71515908674175444</c:v>
                </c:pt>
                <c:pt idx="37">
                  <c:v>0.71299995659999982</c:v>
                </c:pt>
                <c:pt idx="38">
                  <c:v>0.69221303309989368</c:v>
                </c:pt>
                <c:pt idx="39">
                  <c:v>0.68025095084983866</c:v>
                </c:pt>
                <c:pt idx="40">
                  <c:v>0.67782575340842877</c:v>
                </c:pt>
                <c:pt idx="41">
                  <c:v>0.52087445046014136</c:v>
                </c:pt>
                <c:pt idx="42">
                  <c:v>0.4068299141825279</c:v>
                </c:pt>
                <c:pt idx="43">
                  <c:v>0.2915555555555549</c:v>
                </c:pt>
                <c:pt idx="44">
                  <c:v>9.9318123622622517E-2</c:v>
                </c:pt>
              </c:numCache>
            </c:numRef>
          </c:val>
        </c:ser>
        <c:marker val="1"/>
        <c:axId val="36480512"/>
        <c:axId val="36487168"/>
      </c:lineChart>
      <c:catAx>
        <c:axId val="36480512"/>
        <c:scaling>
          <c:orientation val="minMax"/>
        </c:scaling>
        <c:axPos val="b"/>
        <c:tickLblPos val="nextTo"/>
        <c:txPr>
          <a:bodyPr/>
          <a:lstStyle/>
          <a:p>
            <a:pPr>
              <a:defRPr sz="7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6487168"/>
        <c:crosses val="autoZero"/>
        <c:auto val="1"/>
        <c:lblAlgn val="ctr"/>
        <c:lblOffset val="100"/>
      </c:catAx>
      <c:valAx>
        <c:axId val="36487168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.00" sourceLinked="1"/>
        <c:tickLblPos val="nextTo"/>
        <c:txPr>
          <a:bodyPr/>
          <a:lstStyle/>
          <a:p>
            <a:pPr>
              <a:defRPr sz="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6480512"/>
        <c:crosses val="autoZero"/>
        <c:crossBetween val="between"/>
      </c:valAx>
    </c:plotArea>
    <c:plotVisOnly val="1"/>
  </c:chart>
  <c:spPr>
    <a:ln>
      <a:solidFill>
        <a:sysClr val="window" lastClr="FFFFFF"/>
      </a:solidFill>
    </a:ln>
  </c:sp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053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2925" y="0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5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40488"/>
            <a:ext cx="430053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5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fld id="{2CD20B52-64BA-4305-A010-A751F12CEC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053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2925" y="0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8663" y="508000"/>
            <a:ext cx="3392487" cy="25447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188" y="3221038"/>
            <a:ext cx="7942262" cy="305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40488"/>
            <a:ext cx="430053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fld id="{E0BF4C09-B256-4432-876C-5A61916797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 txBox="1">
            <a:spLocks noGrp="1" noChangeArrowheads="1"/>
          </p:cNvSpPr>
          <p:nvPr/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6E899E3-ECBC-4465-A9D7-AE3A7006731D}" type="slidenum">
              <a:rPr lang="ru-RU" sz="1200">
                <a:latin typeface="Arial" charset="0"/>
              </a:rPr>
              <a:pPr algn="r"/>
              <a:t>1</a:t>
            </a:fld>
            <a:endParaRPr lang="ru-RU" sz="1200">
              <a:latin typeface="Arial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1" name="Rectangle 7"/>
          <p:cNvSpPr txBox="1">
            <a:spLocks noGrp="1" noChangeArrowheads="1"/>
          </p:cNvSpPr>
          <p:nvPr/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0EC9EC2-6B8A-462A-9AC9-256BCC51B559}" type="slidenum">
              <a:rPr lang="ru-RU" sz="1200">
                <a:latin typeface="Arial" charset="0"/>
              </a:rPr>
              <a:pPr algn="r"/>
              <a:t>16</a:t>
            </a:fld>
            <a:endParaRPr lang="ru-RU" sz="1200">
              <a:latin typeface="Arial" charset="0"/>
            </a:endParaRPr>
          </a:p>
        </p:txBody>
      </p:sp>
      <p:sp>
        <p:nvSpPr>
          <p:cNvPr id="225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29" name="Rectangle 7"/>
          <p:cNvSpPr txBox="1">
            <a:spLocks noGrp="1" noChangeArrowheads="1"/>
          </p:cNvSpPr>
          <p:nvPr/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66465A5-88DF-4F88-908F-8590FB978072}" type="slidenum">
              <a:rPr lang="ru-RU" sz="1200">
                <a:latin typeface="Arial" charset="0"/>
              </a:rPr>
              <a:pPr algn="r"/>
              <a:t>17</a:t>
            </a:fld>
            <a:endParaRPr lang="ru-RU" sz="1200">
              <a:latin typeface="Arial" charset="0"/>
            </a:endParaRPr>
          </a:p>
        </p:txBody>
      </p:sp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7" name="Rectangle 7"/>
          <p:cNvSpPr txBox="1">
            <a:spLocks noGrp="1" noChangeArrowheads="1"/>
          </p:cNvSpPr>
          <p:nvPr/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BCC6FC-E066-41E9-B50D-8FF6A55AFDF6}" type="slidenum">
              <a:rPr lang="ru-RU" sz="1200">
                <a:latin typeface="Arial" charset="0"/>
              </a:rPr>
              <a:pPr algn="r"/>
              <a:t>18</a:t>
            </a:fld>
            <a:endParaRPr lang="ru-RU" sz="1200">
              <a:latin typeface="Arial" charset="0"/>
            </a:endParaRPr>
          </a:p>
        </p:txBody>
      </p:sp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5" name="Rectangle 7"/>
          <p:cNvSpPr txBox="1">
            <a:spLocks noGrp="1" noChangeArrowheads="1"/>
          </p:cNvSpPr>
          <p:nvPr/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4513964-4B58-435C-B85E-CD89C457F95C}" type="slidenum">
              <a:rPr lang="ru-RU" sz="1200">
                <a:latin typeface="Arial" charset="0"/>
              </a:rPr>
              <a:pPr algn="r"/>
              <a:t>19</a:t>
            </a:fld>
            <a:endParaRPr lang="ru-RU" sz="1200">
              <a:latin typeface="Arial" charset="0"/>
            </a:endParaRPr>
          </a:p>
        </p:txBody>
      </p:sp>
      <p:sp>
        <p:nvSpPr>
          <p:cNvPr id="231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69" name="Rectangle 7"/>
          <p:cNvSpPr txBox="1">
            <a:spLocks noGrp="1" noChangeArrowheads="1"/>
          </p:cNvSpPr>
          <p:nvPr/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5F55DFA-546C-47D1-B6A5-254AC2913562}" type="slidenum">
              <a:rPr lang="ru-RU" sz="1200">
                <a:latin typeface="Arial" charset="0"/>
              </a:rPr>
              <a:pPr algn="r"/>
              <a:t>20</a:t>
            </a:fld>
            <a:endParaRPr lang="ru-RU" sz="1200">
              <a:latin typeface="Arial" charset="0"/>
            </a:endParaRPr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7" name="Rectangle 7"/>
          <p:cNvSpPr txBox="1">
            <a:spLocks noGrp="1" noChangeArrowheads="1"/>
          </p:cNvSpPr>
          <p:nvPr/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9546050-71CB-4791-8556-9ADDFDC3BDED}" type="slidenum">
              <a:rPr lang="ru-RU" sz="1200">
                <a:latin typeface="Arial" charset="0"/>
              </a:rPr>
              <a:pPr algn="r"/>
              <a:t>21</a:t>
            </a:fld>
            <a:endParaRPr lang="ru-RU" sz="1200">
              <a:latin typeface="Arial" charset="0"/>
            </a:endParaRPr>
          </a:p>
        </p:txBody>
      </p:sp>
      <p:sp>
        <p:nvSpPr>
          <p:cNvPr id="265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5" name="Rectangle 7"/>
          <p:cNvSpPr txBox="1">
            <a:spLocks noGrp="1" noChangeArrowheads="1"/>
          </p:cNvSpPr>
          <p:nvPr/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1BC660D-2822-4BC2-896F-D962C0AC9012}" type="slidenum">
              <a:rPr lang="ru-RU" sz="1200">
                <a:latin typeface="Arial" charset="0"/>
              </a:rPr>
              <a:pPr algn="r"/>
              <a:t>22</a:t>
            </a:fld>
            <a:endParaRPr lang="ru-RU" sz="1200">
              <a:latin typeface="Arial" charset="0"/>
            </a:endParaRPr>
          </a:p>
        </p:txBody>
      </p:sp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7" name="Rectangle 7"/>
          <p:cNvSpPr txBox="1">
            <a:spLocks noGrp="1" noChangeArrowheads="1"/>
          </p:cNvSpPr>
          <p:nvPr/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8426D5A-F56B-4E71-B2D3-5993236A2A7A}" type="slidenum">
              <a:rPr lang="ru-RU" sz="1200">
                <a:latin typeface="Arial" charset="0"/>
              </a:rPr>
              <a:pPr algn="r"/>
              <a:t>23</a:t>
            </a:fld>
            <a:endParaRPr lang="ru-RU" sz="1200">
              <a:latin typeface="Arial" charset="0"/>
            </a:endParaRPr>
          </a:p>
        </p:txBody>
      </p:sp>
      <p:sp>
        <p:nvSpPr>
          <p:cNvPr id="270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5" name="Rectangle 7"/>
          <p:cNvSpPr txBox="1">
            <a:spLocks noGrp="1" noChangeArrowheads="1"/>
          </p:cNvSpPr>
          <p:nvPr/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8935247-D5F4-4CEE-90E8-C2B01D1582D8}" type="slidenum">
              <a:rPr lang="ru-RU" sz="1200">
                <a:latin typeface="Arial" charset="0"/>
              </a:rPr>
              <a:pPr algn="r"/>
              <a:t>24</a:t>
            </a:fld>
            <a:endParaRPr lang="ru-RU" sz="1200">
              <a:latin typeface="Arial" charset="0"/>
            </a:endParaRPr>
          </a:p>
        </p:txBody>
      </p:sp>
      <p:sp>
        <p:nvSpPr>
          <p:cNvPr id="272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7" name="Rectangle 7"/>
          <p:cNvSpPr txBox="1">
            <a:spLocks noGrp="1" noChangeArrowheads="1"/>
          </p:cNvSpPr>
          <p:nvPr/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AF7AC1F-7407-41C7-A842-D24953BCB9F9}" type="slidenum">
              <a:rPr lang="ru-RU" sz="1200">
                <a:latin typeface="Arial" charset="0"/>
              </a:rPr>
              <a:pPr algn="r"/>
              <a:t>26</a:t>
            </a:fld>
            <a:endParaRPr lang="ru-RU" sz="1200">
              <a:latin typeface="Arial" charset="0"/>
            </a:endParaRPr>
          </a:p>
        </p:txBody>
      </p:sp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5" name="Rectangle 7"/>
          <p:cNvSpPr txBox="1">
            <a:spLocks noGrp="1" noChangeArrowheads="1"/>
          </p:cNvSpPr>
          <p:nvPr/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084074-24D4-4458-90AC-D22A634E8B41}" type="slidenum">
              <a:rPr lang="ru-RU" sz="1200">
                <a:latin typeface="Arial" charset="0"/>
              </a:rPr>
              <a:pPr algn="r"/>
              <a:t>27</a:t>
            </a:fld>
            <a:endParaRPr lang="ru-RU" sz="1200">
              <a:latin typeface="Arial" charset="0"/>
            </a:endParaRPr>
          </a:p>
        </p:txBody>
      </p:sp>
      <p:sp>
        <p:nvSpPr>
          <p:cNvPr id="277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3" name="Rectangle 7"/>
          <p:cNvSpPr txBox="1">
            <a:spLocks noGrp="1" noChangeArrowheads="1"/>
          </p:cNvSpPr>
          <p:nvPr/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846BD2E-2230-4EDA-B704-51DB32584CFC}" type="slidenum">
              <a:rPr lang="ru-RU" sz="1200">
                <a:latin typeface="Arial" charset="0"/>
              </a:rPr>
              <a:pPr algn="r"/>
              <a:t>28</a:t>
            </a:fld>
            <a:endParaRPr lang="ru-RU" sz="1200">
              <a:latin typeface="Arial" charset="0"/>
            </a:endParaRPr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1" name="Rectangle 7"/>
          <p:cNvSpPr txBox="1">
            <a:spLocks noGrp="1" noChangeArrowheads="1"/>
          </p:cNvSpPr>
          <p:nvPr/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E00DA8B-161B-4F8D-A182-535D29EBD153}" type="slidenum">
              <a:rPr lang="ru-RU" sz="1200">
                <a:latin typeface="Arial" charset="0"/>
              </a:rPr>
              <a:pPr algn="r"/>
              <a:t>29</a:t>
            </a:fld>
            <a:endParaRPr lang="ru-RU" sz="1200">
              <a:latin typeface="Arial" charset="0"/>
            </a:endParaRPr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49" name="Rectangle 7"/>
          <p:cNvSpPr txBox="1">
            <a:spLocks noGrp="1" noChangeArrowheads="1"/>
          </p:cNvSpPr>
          <p:nvPr/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9B4E17C-1332-40A4-9D86-ED3B1A06F492}" type="slidenum">
              <a:rPr lang="ru-RU" sz="1200">
                <a:latin typeface="Arial" charset="0"/>
              </a:rPr>
              <a:pPr algn="r"/>
              <a:t>30</a:t>
            </a:fld>
            <a:endParaRPr lang="ru-RU" sz="1200">
              <a:latin typeface="Arial" charset="0"/>
            </a:endParaRPr>
          </a:p>
        </p:txBody>
      </p:sp>
      <p:sp>
        <p:nvSpPr>
          <p:cNvPr id="283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7" name="Rectangle 7"/>
          <p:cNvSpPr txBox="1">
            <a:spLocks noGrp="1" noChangeArrowheads="1"/>
          </p:cNvSpPr>
          <p:nvPr/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296C3A3-9698-484D-8B30-F0963A730061}" type="slidenum">
              <a:rPr lang="ru-RU" sz="1200">
                <a:latin typeface="Arial" charset="0"/>
              </a:rPr>
              <a:pPr algn="r"/>
              <a:t>31</a:t>
            </a:fld>
            <a:endParaRPr lang="ru-RU" sz="1200">
              <a:latin typeface="Arial" charset="0"/>
            </a:endParaRPr>
          </a:p>
        </p:txBody>
      </p:sp>
      <p:sp>
        <p:nvSpPr>
          <p:cNvPr id="285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5" name="Rectangle 7"/>
          <p:cNvSpPr txBox="1">
            <a:spLocks noGrp="1" noChangeArrowheads="1"/>
          </p:cNvSpPr>
          <p:nvPr/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C4CC202-173A-40C0-92C0-ED1E2A22ABC7}" type="slidenum">
              <a:rPr lang="ru-RU" sz="1200">
                <a:latin typeface="Arial" charset="0"/>
              </a:rPr>
              <a:pPr algn="r"/>
              <a:t>32</a:t>
            </a:fld>
            <a:endParaRPr lang="ru-RU" sz="1200">
              <a:latin typeface="Arial" charset="0"/>
            </a:endParaRPr>
          </a:p>
        </p:txBody>
      </p:sp>
      <p:sp>
        <p:nvSpPr>
          <p:cNvPr id="287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3" name="Rectangle 7"/>
          <p:cNvSpPr txBox="1">
            <a:spLocks noGrp="1" noChangeArrowheads="1"/>
          </p:cNvSpPr>
          <p:nvPr/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45CFE21-1CAC-4EB3-928A-79EB151197DB}" type="slidenum">
              <a:rPr lang="ru-RU" sz="1200">
                <a:latin typeface="Arial" charset="0"/>
              </a:rPr>
              <a:pPr algn="r"/>
              <a:t>33</a:t>
            </a:fld>
            <a:endParaRPr lang="ru-RU" sz="1200">
              <a:latin typeface="Arial" charset="0"/>
            </a:endParaRPr>
          </a:p>
        </p:txBody>
      </p:sp>
      <p:sp>
        <p:nvSpPr>
          <p:cNvPr id="289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3" name="Rectangle 7"/>
          <p:cNvSpPr txBox="1">
            <a:spLocks noGrp="1" noChangeArrowheads="1"/>
          </p:cNvSpPr>
          <p:nvPr/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48E9CF6-AE5A-48B6-963A-DC74C5761C6F}" type="slidenum">
              <a:rPr lang="ru-RU" sz="1200">
                <a:latin typeface="Arial" charset="0"/>
              </a:rPr>
              <a:pPr algn="r"/>
              <a:t>37</a:t>
            </a:fld>
            <a:endParaRPr lang="ru-RU" sz="1200">
              <a:latin typeface="Arial" charset="0"/>
            </a:endParaRPr>
          </a:p>
        </p:txBody>
      </p:sp>
      <p:sp>
        <p:nvSpPr>
          <p:cNvPr id="294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1" name="Rectangle 7"/>
          <p:cNvSpPr txBox="1">
            <a:spLocks noGrp="1" noChangeArrowheads="1"/>
          </p:cNvSpPr>
          <p:nvPr/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078FC38-AA56-41A6-A389-7A69F5DF010A}" type="slidenum">
              <a:rPr lang="ru-RU" sz="1200">
                <a:latin typeface="Arial" charset="0"/>
              </a:rPr>
              <a:pPr algn="r"/>
              <a:t>38</a:t>
            </a:fld>
            <a:endParaRPr lang="ru-RU" sz="1200">
              <a:latin typeface="Arial" charset="0"/>
            </a:endParaRPr>
          </a:p>
        </p:txBody>
      </p:sp>
      <p:sp>
        <p:nvSpPr>
          <p:cNvPr id="296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09" name="Rectangle 7"/>
          <p:cNvSpPr txBox="1">
            <a:spLocks noGrp="1" noChangeArrowheads="1"/>
          </p:cNvSpPr>
          <p:nvPr/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70A9138-7396-44ED-8A16-963A92130FF8}" type="slidenum">
              <a:rPr lang="ru-RU" sz="1200">
                <a:latin typeface="Arial" charset="0"/>
              </a:rPr>
              <a:pPr algn="r"/>
              <a:t>39</a:t>
            </a:fld>
            <a:endParaRPr lang="ru-RU" sz="1200">
              <a:latin typeface="Arial" charset="0"/>
            </a:endParaRPr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7" name="Rectangle 7"/>
          <p:cNvSpPr txBox="1">
            <a:spLocks noGrp="1" noChangeArrowheads="1"/>
          </p:cNvSpPr>
          <p:nvPr/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69888EC-E3B2-49B7-8FCB-E0B1D3CCC4FD}" type="slidenum">
              <a:rPr lang="ru-RU" sz="1200">
                <a:latin typeface="Arial" charset="0"/>
              </a:rPr>
              <a:pPr algn="r"/>
              <a:t>40</a:t>
            </a:fld>
            <a:endParaRPr lang="ru-RU" sz="1200">
              <a:latin typeface="Arial" charset="0"/>
            </a:endParaRPr>
          </a:p>
        </p:txBody>
      </p:sp>
      <p:sp>
        <p:nvSpPr>
          <p:cNvPr id="301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5" name="Rectangle 7"/>
          <p:cNvSpPr txBox="1">
            <a:spLocks noGrp="1" noChangeArrowheads="1"/>
          </p:cNvSpPr>
          <p:nvPr/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1F7264B-6C0A-4103-BC1E-D99C93A89AB7}" type="slidenum">
              <a:rPr lang="ru-RU" sz="1200">
                <a:latin typeface="Arial" charset="0"/>
              </a:rPr>
              <a:pPr algn="r"/>
              <a:t>41</a:t>
            </a:fld>
            <a:endParaRPr lang="ru-RU" sz="1200">
              <a:latin typeface="Arial" charset="0"/>
            </a:endParaRPr>
          </a:p>
        </p:txBody>
      </p:sp>
      <p:sp>
        <p:nvSpPr>
          <p:cNvPr id="303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303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3" name="Rectangle 7"/>
          <p:cNvSpPr txBox="1">
            <a:spLocks noGrp="1" noChangeArrowheads="1"/>
          </p:cNvSpPr>
          <p:nvPr/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8C055C2-512E-4F55-9681-2AF1CBB6CF90}" type="slidenum">
              <a:rPr lang="ru-RU" sz="1200">
                <a:latin typeface="Arial" charset="0"/>
              </a:rPr>
              <a:pPr algn="r"/>
              <a:t>42</a:t>
            </a:fld>
            <a:endParaRPr lang="ru-RU" sz="1200">
              <a:latin typeface="Arial" charset="0"/>
            </a:endParaRPr>
          </a:p>
        </p:txBody>
      </p:sp>
      <p:sp>
        <p:nvSpPr>
          <p:cNvPr id="305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305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1" name="Rectangle 7"/>
          <p:cNvSpPr txBox="1">
            <a:spLocks noGrp="1" noChangeArrowheads="1"/>
          </p:cNvSpPr>
          <p:nvPr/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8822322-A6EE-49AB-B536-764511E7B525}" type="slidenum">
              <a:rPr lang="ru-RU" sz="1200">
                <a:latin typeface="Arial" charset="0"/>
              </a:rPr>
              <a:pPr algn="r"/>
              <a:t>49</a:t>
            </a:fld>
            <a:endParaRPr lang="ru-RU" sz="1200">
              <a:latin typeface="Arial" charset="0"/>
            </a:endParaRPr>
          </a:p>
        </p:txBody>
      </p:sp>
      <p:sp>
        <p:nvSpPr>
          <p:cNvPr id="481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4812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329" name="Rectangle 7"/>
          <p:cNvSpPr txBox="1">
            <a:spLocks noGrp="1" noChangeArrowheads="1"/>
          </p:cNvSpPr>
          <p:nvPr/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AB87F-DBE5-4727-9A54-CCF16698251C}" type="slidenum">
              <a:rPr lang="ru-RU" sz="1200">
                <a:latin typeface="Arial" charset="0"/>
              </a:rPr>
              <a:pPr algn="r"/>
              <a:t>50</a:t>
            </a:fld>
            <a:endParaRPr lang="ru-RU" sz="1200">
              <a:latin typeface="Arial" charset="0"/>
            </a:endParaRPr>
          </a:p>
        </p:txBody>
      </p:sp>
      <p:sp>
        <p:nvSpPr>
          <p:cNvPr id="483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4833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377" name="Rectangle 7"/>
          <p:cNvSpPr txBox="1">
            <a:spLocks noGrp="1" noChangeArrowheads="1"/>
          </p:cNvSpPr>
          <p:nvPr/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8A3D3A4-DBB0-4133-AC19-7C1BC4C9465D}" type="slidenum">
              <a:rPr lang="ru-RU" sz="1200">
                <a:latin typeface="Arial" charset="0"/>
              </a:rPr>
              <a:pPr algn="r"/>
              <a:t>51</a:t>
            </a:fld>
            <a:endParaRPr lang="ru-RU" sz="1200">
              <a:latin typeface="Arial" charset="0"/>
            </a:endParaRPr>
          </a:p>
        </p:txBody>
      </p:sp>
      <p:sp>
        <p:nvSpPr>
          <p:cNvPr id="485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4853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425" name="Rectangle 7"/>
          <p:cNvSpPr txBox="1">
            <a:spLocks noGrp="1" noChangeArrowheads="1"/>
          </p:cNvSpPr>
          <p:nvPr/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7AA2AB6-EB1F-45E0-9944-7E55B9B52A88}" type="slidenum">
              <a:rPr lang="ru-RU" sz="1200">
                <a:latin typeface="Arial" charset="0"/>
              </a:rPr>
              <a:pPr algn="r"/>
              <a:t>52</a:t>
            </a:fld>
            <a:endParaRPr lang="ru-RU" sz="1200">
              <a:latin typeface="Arial" charset="0"/>
            </a:endParaRPr>
          </a:p>
        </p:txBody>
      </p:sp>
      <p:sp>
        <p:nvSpPr>
          <p:cNvPr id="487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4874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4915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5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4935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5" name="Rectangle 7"/>
          <p:cNvSpPr txBox="1">
            <a:spLocks noGrp="1" noChangeArrowheads="1"/>
          </p:cNvSpPr>
          <p:nvPr/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288941B-5B09-4D92-9476-EE2BE1EA15D8}" type="slidenum">
              <a:rPr lang="ru-RU" sz="1200">
                <a:latin typeface="Arial" charset="0"/>
              </a:rPr>
              <a:pPr algn="r"/>
              <a:t>11</a:t>
            </a:fld>
            <a:endParaRPr lang="ru-RU" sz="1200">
              <a:latin typeface="Arial" charset="0"/>
            </a:endParaRPr>
          </a:p>
        </p:txBody>
      </p:sp>
      <p:sp>
        <p:nvSpPr>
          <p:cNvPr id="216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3" name="Rectangle 7"/>
          <p:cNvSpPr txBox="1">
            <a:spLocks noGrp="1" noChangeArrowheads="1"/>
          </p:cNvSpPr>
          <p:nvPr/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273F981-05D2-4436-AC2A-F3E8861561A2}" type="slidenum">
              <a:rPr lang="ru-RU" sz="1200">
                <a:latin typeface="Arial" charset="0"/>
              </a:rPr>
              <a:pPr algn="r"/>
              <a:t>12</a:t>
            </a:fld>
            <a:endParaRPr lang="ru-RU" sz="1200">
              <a:latin typeface="Arial" charset="0"/>
            </a:endParaRPr>
          </a:p>
        </p:txBody>
      </p:sp>
      <p:sp>
        <p:nvSpPr>
          <p:cNvPr id="218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5" name="Rectangle 7"/>
          <p:cNvSpPr txBox="1">
            <a:spLocks noGrp="1" noChangeArrowheads="1"/>
          </p:cNvSpPr>
          <p:nvPr/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29F4911-C62D-4FC5-B104-DDE5D301D969}" type="slidenum">
              <a:rPr lang="ru-RU" sz="1200">
                <a:latin typeface="Arial" charset="0"/>
              </a:rPr>
              <a:pPr algn="r"/>
              <a:t>14</a:t>
            </a:fld>
            <a:endParaRPr lang="ru-RU" sz="1200">
              <a:latin typeface="Arial" charset="0"/>
            </a:endParaRPr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3" name="Rectangle 7"/>
          <p:cNvSpPr txBox="1">
            <a:spLocks noGrp="1" noChangeArrowheads="1"/>
          </p:cNvSpPr>
          <p:nvPr/>
        </p:nvSpPr>
        <p:spPr bwMode="auto">
          <a:xfrm>
            <a:off x="5622925" y="644048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7472C11-39A1-4404-8D23-78F4BE8E6653}" type="slidenum">
              <a:rPr lang="ru-RU" sz="1200">
                <a:latin typeface="Arial" charset="0"/>
              </a:rPr>
              <a:pPr algn="r"/>
              <a:t>15</a:t>
            </a:fld>
            <a:endParaRPr lang="ru-RU" sz="1200">
              <a:latin typeface="Arial" charset="0"/>
            </a:endParaRPr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7075" y="508000"/>
            <a:ext cx="3392488" cy="2544763"/>
          </a:xfrm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5A6E2-1F7C-4F22-858C-E9179BB60FDA}" type="datetime1">
              <a:rPr lang="ru-RU"/>
              <a:pPr>
                <a:defRPr/>
              </a:pPr>
              <a:t>19.09.2013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170EF-BA79-4D0A-B780-EFD314C01B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D35BD1-2F34-4D66-A022-C727021165A4}" type="datetime1">
              <a:rPr lang="ru-RU"/>
              <a:pPr>
                <a:defRPr/>
              </a:pPr>
              <a:t>19.09.2013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2D431-C8B5-41B0-8B7F-457443169E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A20D3-925F-4748-9FD4-575C0B259495}" type="datetime1">
              <a:rPr lang="ru-RU"/>
              <a:pPr>
                <a:defRPr/>
              </a:pPr>
              <a:t>19.09.2013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BE4F7-7DD3-4D0E-A464-8EA1D9B32F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BF2FA-3C5B-4CC3-BA6C-FE57C45FEDF7}" type="datetime1">
              <a:rPr lang="ru-RU"/>
              <a:pPr>
                <a:defRPr/>
              </a:pPr>
              <a:t>19.09.2013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30A4E-3A60-45E9-848A-B9C57D5A13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91B77-8E76-430C-A95B-266BF6E776BD}" type="datetime1">
              <a:rPr lang="ru-RU"/>
              <a:pPr>
                <a:defRPr/>
              </a:pPr>
              <a:t>19.09.2013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1056C-BBF1-452A-9262-21FCEF83B3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3D0C5-0348-4AC4-8B62-461FEE44A756}" type="datetime1">
              <a:rPr lang="ru-RU"/>
              <a:pPr>
                <a:defRPr/>
              </a:pPr>
              <a:t>19.09.2013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EB073D-0D84-4184-9038-07EBB91E39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53908D-2881-4F28-AC04-927DC080B3B4}" type="datetime1">
              <a:rPr lang="ru-RU"/>
              <a:pPr>
                <a:defRPr/>
              </a:pPr>
              <a:t>19.09.2013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9B641-F1C7-4646-8B09-158045D851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4521D-7393-48DE-B8E0-DED15A316AE8}" type="datetime1">
              <a:rPr lang="ru-RU"/>
              <a:pPr>
                <a:defRPr/>
              </a:pPr>
              <a:t>19.09.2013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F21D5-11AA-42C1-8279-686A49A5E1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BD1220-8A15-43C1-B601-12C424BD5125}" type="datetime1">
              <a:rPr lang="ru-RU"/>
              <a:pPr>
                <a:defRPr/>
              </a:pPr>
              <a:t>19.09.2013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49794-2CC0-4544-B47C-DABA16E388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597B4-738D-4AB2-819E-852D92965A7B}" type="datetime1">
              <a:rPr lang="ru-RU"/>
              <a:pPr>
                <a:defRPr/>
              </a:pPr>
              <a:t>19.09.2013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E1A25-9035-4397-8CFC-1B656B0581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893B5-174D-4248-8ADA-D6A3B97C9471}" type="datetime1">
              <a:rPr lang="ru-RU"/>
              <a:pPr>
                <a:defRPr/>
              </a:pPr>
              <a:t>19.09.2013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50AF3-2712-4E2F-B4D8-5ED4CA7D46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4EA52-E5BD-4524-9261-F442C6F34679}" type="datetime1">
              <a:rPr lang="ru-RU"/>
              <a:pPr>
                <a:defRPr/>
              </a:pPr>
              <a:t>19.09.2013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B1A8A-809E-46C9-B997-52198A5726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B5EBE-2D5E-4404-9658-C68BF886FEF7}" type="datetime1">
              <a:rPr lang="ru-RU"/>
              <a:pPr>
                <a:defRPr/>
              </a:pPr>
              <a:t>19.09.2013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BAC19-07DD-4F07-8322-B725DDE0B0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68E2C-6AFB-430C-A5D2-CA0FD5C1AFCA}" type="datetime1">
              <a:rPr lang="ru-RU"/>
              <a:pPr>
                <a:defRPr/>
              </a:pPr>
              <a:t>19.09.2013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69D21-780D-4C8E-B39D-E7348F4255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C50BCBD-529B-45C5-A9C4-A25BD4F9CF78}" type="datetime1">
              <a:rPr lang="ru-RU"/>
              <a:pPr>
                <a:defRPr/>
              </a:pPr>
              <a:t>19.09.2013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D6221B1-A113-498C-9B45-053B9A2229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3" r:id="rId1"/>
    <p:sldLayoutId id="2147484012" r:id="rId2"/>
    <p:sldLayoutId id="2147484011" r:id="rId3"/>
    <p:sldLayoutId id="2147484010" r:id="rId4"/>
    <p:sldLayoutId id="2147484009" r:id="rId5"/>
    <p:sldLayoutId id="2147484008" r:id="rId6"/>
    <p:sldLayoutId id="2147484007" r:id="rId7"/>
    <p:sldLayoutId id="2147484006" r:id="rId8"/>
    <p:sldLayoutId id="2147484005" r:id="rId9"/>
    <p:sldLayoutId id="2147484004" r:id="rId10"/>
    <p:sldLayoutId id="2147484003" r:id="rId11"/>
    <p:sldLayoutId id="2147484002" r:id="rId12"/>
    <p:sldLayoutId id="2147484001" r:id="rId13"/>
    <p:sldLayoutId id="2147484000" r:id="rId1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7.xml"/><Relationship Id="rId4" Type="http://schemas.openxmlformats.org/officeDocument/2006/relationships/oleObject" Target="../embeddings/oleObject2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mkirov.ru/docs/statistica/data/" TargetMode="External"/><Relationship Id="rId7" Type="http://schemas.openxmlformats.org/officeDocument/2006/relationships/hyperlink" Target="http://www.municipal.ako.kirov.ru/zato/news/actual/43428.html" TargetMode="External"/><Relationship Id="rId2" Type="http://schemas.openxmlformats.org/officeDocument/2006/relationships/hyperlink" Target="http://www.admvpol.ru/officials/texts/1472/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www.slobodskoy.ru/reports.html" TargetMode="External"/><Relationship Id="rId5" Type="http://schemas.openxmlformats.org/officeDocument/2006/relationships/hyperlink" Target="http://www.municipal.ako.kirov.ru/kotelnich/news/agriculture/43513.html" TargetMode="External"/><Relationship Id="rId4" Type="http://schemas.openxmlformats.org/officeDocument/2006/relationships/hyperlink" Target="http://www.k4city.gov-vyatka.ru/city/economika/otdel_economy/397/9690/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chart" Target="../charts/chart22.xml"/><Relationship Id="rId4" Type="http://schemas.openxmlformats.org/officeDocument/2006/relationships/oleObject" Target="../embeddings/oleObject4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chart" Target="../charts/chart23.xml"/><Relationship Id="rId4" Type="http://schemas.openxmlformats.org/officeDocument/2006/relationships/oleObject" Target="../embeddings/oleObject5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unicipal.ako.kirov.ru/verhnekamsky/economics/43478.html" TargetMode="External"/><Relationship Id="rId13" Type="http://schemas.openxmlformats.org/officeDocument/2006/relationships/hyperlink" Target="http://zrko.ru/news/reports_glava_adm/the-report-of-the_2012.php" TargetMode="External"/><Relationship Id="rId18" Type="http://schemas.openxmlformats.org/officeDocument/2006/relationships/hyperlink" Target="http://www.kotelnich-msu.ru/index.php?option=com" TargetMode="External"/><Relationship Id="rId3" Type="http://schemas.openxmlformats.org/officeDocument/2006/relationships/hyperlink" Target="http://www.municipal.ako.kirov.ru/images/arbazh/glava%20adm/607-doklad-2012.pdf" TargetMode="External"/><Relationship Id="rId7" Type="http://schemas.openxmlformats.org/officeDocument/2006/relationships/hyperlink" Target="http://munbog.ru/dokumenti/dokladmin/507" TargetMode="External"/><Relationship Id="rId12" Type="http://schemas.openxmlformats.org/officeDocument/2006/relationships/hyperlink" Target="http://www.municipal.ako.kirov.ru/darovskoy/power/oficial_doc/reports/43474.html" TargetMode="External"/><Relationship Id="rId17" Type="http://schemas.openxmlformats.org/officeDocument/2006/relationships/hyperlink" Target="http://www.municipal.ako.kirov.ru/kirovo_chepetsky/economics/ekonomika_Kirovo_Chepeckogo_raiona/Ocenka_effektivnosti_OMSU/43424.html" TargetMode="External"/><Relationship Id="rId2" Type="http://schemas.openxmlformats.org/officeDocument/2006/relationships/notesSlide" Target="../notesSlides/notesSlide3.xml"/><Relationship Id="rId16" Type="http://schemas.openxmlformats.org/officeDocument/2006/relationships/hyperlink" Target="http://www.municipal.ako.kirov.ru/kilmezskiy/economics/Ocenka/43395.html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bhregion.ru/ape/view/source/head_head-admin_reports/" TargetMode="External"/><Relationship Id="rId11" Type="http://schemas.openxmlformats.org/officeDocument/2006/relationships/hyperlink" Target="http://www.vpolyansky-rayon.ru/about/info/news/227/" TargetMode="External"/><Relationship Id="rId5" Type="http://schemas.openxmlformats.org/officeDocument/2006/relationships/hyperlink" Target="http://afanasyevo.ru/index.php/ekonomika" TargetMode="External"/><Relationship Id="rId15" Type="http://schemas.openxmlformats.org/officeDocument/2006/relationships/hyperlink" Target="http://www.municipal.ako.kirov.ru/kiknur/power/doc/doklad_glava/29053.html" TargetMode="External"/><Relationship Id="rId10" Type="http://schemas.openxmlformats.org/officeDocument/2006/relationships/hyperlink" Target="http://www.shizhma.ru/economy/itogi.html" TargetMode="External"/><Relationship Id="rId4" Type="http://schemas.openxmlformats.org/officeDocument/2006/relationships/hyperlink" Target="http://www.municipal.ako.kirov.ru/arbazh/news/administration/" TargetMode="External"/><Relationship Id="rId9" Type="http://schemas.openxmlformats.org/officeDocument/2006/relationships/hyperlink" Target="http://www.shizhma.ru/downloads/viewcategory/7-ekonomika.html" TargetMode="External"/><Relationship Id="rId14" Type="http://schemas.openxmlformats.org/officeDocument/2006/relationships/hyperlink" Target="http://www.municipal.ako.kirov.ru/images/kiknur/2012/xGV_Data2012.pdf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6.bin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8.bin"/><Relationship Id="rId4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unicipal.ako.kirov.ru/nemsky/economics/" TargetMode="External"/><Relationship Id="rId13" Type="http://schemas.openxmlformats.org/officeDocument/2006/relationships/hyperlink" Target="http://www.municipal.ako.kirov.ru/orlovsky/power/doklady/43416.html" TargetMode="External"/><Relationship Id="rId3" Type="http://schemas.openxmlformats.org/officeDocument/2006/relationships/hyperlink" Target="http://www.municipal.ako.kirov.ru/lebyazhye/economics/" TargetMode="External"/><Relationship Id="rId7" Type="http://schemas.openxmlformats.org/officeDocument/2006/relationships/hyperlink" Target="http://www.municipal.ako.kirov.ru/nagorsky/power/ofdok/607uk/" TargetMode="External"/><Relationship Id="rId12" Type="http://schemas.openxmlformats.org/officeDocument/2006/relationships/hyperlink" Target="http://www.orichi-rayon.ru/economy/doklad-glavyi-administraczii-rajona-za-2012-god" TargetMode="External"/><Relationship Id="rId2" Type="http://schemas.openxmlformats.org/officeDocument/2006/relationships/hyperlink" Target="http://www.municipal.ako.kirov.ru/kumensky/power/ocen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murashy.ucoz.ru/index/ehkonomika_i_finansy/0-20" TargetMode="External"/><Relationship Id="rId11" Type="http://schemas.openxmlformats.org/officeDocument/2006/relationships/hyperlink" Target="http://www.municipal.ako.kirov.ru/oparinsky/power/glavadm/doklad_2012/" TargetMode="External"/><Relationship Id="rId5" Type="http://schemas.openxmlformats.org/officeDocument/2006/relationships/hyperlink" Target="http://www.municipal.ako.kirov.ru/malmuzhsky/power/koctik/vgvbjikm/" TargetMode="External"/><Relationship Id="rId10" Type="http://schemas.openxmlformats.org/officeDocument/2006/relationships/hyperlink" Target="http://www.municipal.ako.kirov.ru/omutninsky/economics/" TargetMode="External"/><Relationship Id="rId4" Type="http://schemas.openxmlformats.org/officeDocument/2006/relationships/hyperlink" Target="http://www.municipal.ako.kirov.ru/luza/power/ofdoc/doko17/" TargetMode="External"/><Relationship Id="rId9" Type="http://schemas.openxmlformats.org/officeDocument/2006/relationships/hyperlink" Target="http://adm-nolinska.ru/index.php?option=com_content&amp;view=category&amp;id=155&amp;Itemid=470" TargetMode="External"/><Relationship Id="rId14" Type="http://schemas.openxmlformats.org/officeDocument/2006/relationships/hyperlink" Target="http://www.municipal.ako.kirov.ru/pizhansky/power/glava_adm/43411.html" TargetMode="Externa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oleObject" Target="../embeddings/oleObject9.bin"/><Relationship Id="rId4" Type="http://schemas.openxmlformats.org/officeDocument/2006/relationships/image" Target="../media/image5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54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unicipal.ako.kirov.ru/suna/power/adm_suns/43464.html" TargetMode="External"/><Relationship Id="rId13" Type="http://schemas.openxmlformats.org/officeDocument/2006/relationships/hyperlink" Target="http://www.municipal.ako.kirov.ru/shabalino/news/actual/43463.html" TargetMode="External"/><Relationship Id="rId3" Type="http://schemas.openxmlformats.org/officeDocument/2006/relationships/hyperlink" Target="http://www.municipal.ako.kirov.ru/podosinovsky/news/actual/43514.html" TargetMode="External"/><Relationship Id="rId7" Type="http://schemas.openxmlformats.org/officeDocument/2006/relationships/hyperlink" Target="http://www.municipal.ako.kirov.ru/sovetsk/economics/finans/sovfin/43488.html" TargetMode="External"/><Relationship Id="rId12" Type="http://schemas.openxmlformats.org/officeDocument/2006/relationships/hyperlink" Target="http://www.municipal.ako.kirov.ru/falenki/power/43450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admslob.ru/glavaadm/doklad" TargetMode="External"/><Relationship Id="rId11" Type="http://schemas.openxmlformats.org/officeDocument/2006/relationships/hyperlink" Target="http://www.vurzhume.ru/documents/30042013-doklad.html" TargetMode="External"/><Relationship Id="rId5" Type="http://schemas.openxmlformats.org/officeDocument/2006/relationships/hyperlink" Target="http://www.municipal.ako.kirov.ru/svecha/news/actual/43490.html" TargetMode="External"/><Relationship Id="rId15" Type="http://schemas.openxmlformats.org/officeDocument/2006/relationships/hyperlink" Target="http://mo-yaransk.ru/about/otchet.php" TargetMode="External"/><Relationship Id="rId10" Type="http://schemas.openxmlformats.org/officeDocument/2006/relationships/hyperlink" Target="http://admuni.ru/admuni/glava-adm/doklad_gl_adm/" TargetMode="External"/><Relationship Id="rId4" Type="http://schemas.openxmlformats.org/officeDocument/2006/relationships/hyperlink" Target="http://www.municipal.ako.kirov.ru/sanchursk/description/efficiency/43495.html" TargetMode="External"/><Relationship Id="rId9" Type="http://schemas.openxmlformats.org/officeDocument/2006/relationships/hyperlink" Target="http://www.municipal.ako.kirov.ru/tuzha/news/actual/43483.html" TargetMode="External"/><Relationship Id="rId14" Type="http://schemas.openxmlformats.org/officeDocument/2006/relationships/hyperlink" Target="http://www.yuriya-kirov.ru/features?func=startdown&amp;id=968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irovreg.ru/power/local" TargetMode="Externa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12" Type="http://schemas.openxmlformats.org/officeDocument/2006/relationships/image" Target="../media/image15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wmf"/><Relationship Id="rId11" Type="http://schemas.openxmlformats.org/officeDocument/2006/relationships/image" Target="../media/image14.wmf"/><Relationship Id="rId5" Type="http://schemas.openxmlformats.org/officeDocument/2006/relationships/image" Target="../media/image8.wmf"/><Relationship Id="rId10" Type="http://schemas.openxmlformats.org/officeDocument/2006/relationships/image" Target="../media/image13.wmf"/><Relationship Id="rId4" Type="http://schemas.openxmlformats.org/officeDocument/2006/relationships/image" Target="../media/image7.wmf"/><Relationship Id="rId9" Type="http://schemas.openxmlformats.org/officeDocument/2006/relationships/image" Target="../media/image1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AutoShape 3"/>
          <p:cNvSpPr>
            <a:spLocks noChangeArrowheads="1"/>
          </p:cNvSpPr>
          <p:nvPr/>
        </p:nvSpPr>
        <p:spPr bwMode="auto">
          <a:xfrm>
            <a:off x="1331913" y="692150"/>
            <a:ext cx="6646862" cy="5184775"/>
          </a:xfrm>
          <a:prstGeom prst="homePlate">
            <a:avLst>
              <a:gd name="adj" fmla="val 0"/>
            </a:avLst>
          </a:prstGeom>
          <a:noFill/>
          <a:ln w="9525" algn="ctr">
            <a:noFill/>
            <a:miter lim="800000"/>
            <a:headEnd/>
            <a:tailEnd/>
          </a:ln>
        </p:spPr>
        <p:txBody>
          <a:bodyPr lIns="83851" tIns="41927" rIns="83851" bIns="41927" anchor="ctr"/>
          <a:lstStyle/>
          <a:p>
            <a:pPr algn="ctr" defTabSz="839788">
              <a:spcAft>
                <a:spcPts val="300"/>
              </a:spcAft>
            </a:pPr>
            <a:endParaRPr lang="ru-RU" b="1"/>
          </a:p>
          <a:p>
            <a:pPr algn="ctr" defTabSz="839788">
              <a:spcAft>
                <a:spcPts val="300"/>
              </a:spcAft>
            </a:pPr>
            <a:r>
              <a:rPr lang="ru-RU" b="1"/>
              <a:t>СВОДНЫЙ  ДОКЛАД </a:t>
            </a:r>
          </a:p>
          <a:p>
            <a:pPr algn="ctr" defTabSz="839788">
              <a:spcAft>
                <a:spcPts val="300"/>
              </a:spcAft>
            </a:pPr>
            <a:r>
              <a:rPr lang="ru-RU" b="1"/>
              <a:t>Кировской области </a:t>
            </a:r>
          </a:p>
          <a:p>
            <a:pPr algn="ctr" defTabSz="839788">
              <a:spcAft>
                <a:spcPts val="300"/>
              </a:spcAft>
            </a:pPr>
            <a:r>
              <a:rPr lang="ru-RU" b="1"/>
              <a:t>о результатах мониторинга </a:t>
            </a:r>
          </a:p>
          <a:p>
            <a:pPr algn="ctr" defTabSz="839788">
              <a:spcAft>
                <a:spcPts val="300"/>
              </a:spcAft>
            </a:pPr>
            <a:r>
              <a:rPr lang="ru-RU" b="1"/>
              <a:t>эффективности деятельности </a:t>
            </a:r>
          </a:p>
          <a:p>
            <a:pPr algn="ctr" defTabSz="839788">
              <a:spcAft>
                <a:spcPts val="300"/>
              </a:spcAft>
            </a:pPr>
            <a:r>
              <a:rPr lang="ru-RU" b="1"/>
              <a:t>органов местного самоуправления </a:t>
            </a:r>
          </a:p>
          <a:p>
            <a:pPr algn="ctr" defTabSz="839788">
              <a:spcAft>
                <a:spcPts val="300"/>
              </a:spcAft>
            </a:pPr>
            <a:r>
              <a:rPr lang="ru-RU" b="1"/>
              <a:t>городских округов и муниципальных районов </a:t>
            </a:r>
          </a:p>
          <a:p>
            <a:pPr algn="ctr" defTabSz="839788">
              <a:spcAft>
                <a:spcPts val="300"/>
              </a:spcAft>
            </a:pPr>
            <a:r>
              <a:rPr lang="ru-RU" b="1"/>
              <a:t>Кировской области </a:t>
            </a:r>
          </a:p>
          <a:p>
            <a:pPr algn="ctr" defTabSz="839788">
              <a:spcAft>
                <a:spcPts val="300"/>
              </a:spcAft>
            </a:pPr>
            <a:r>
              <a:rPr lang="ru-RU" b="1"/>
              <a:t>по итогам 2012 года</a:t>
            </a:r>
            <a:r>
              <a:rPr lang="ru-RU"/>
              <a:t> </a:t>
            </a:r>
          </a:p>
        </p:txBody>
      </p:sp>
      <p:sp>
        <p:nvSpPr>
          <p:cNvPr id="18434" name="AutoShape 3"/>
          <p:cNvSpPr>
            <a:spLocks noChangeArrowheads="1"/>
          </p:cNvSpPr>
          <p:nvPr/>
        </p:nvSpPr>
        <p:spPr bwMode="auto">
          <a:xfrm>
            <a:off x="6278563" y="215900"/>
            <a:ext cx="2397125" cy="1628775"/>
          </a:xfrm>
          <a:prstGeom prst="homePlate">
            <a:avLst>
              <a:gd name="adj" fmla="val 0"/>
            </a:avLst>
          </a:prstGeom>
          <a:noFill/>
          <a:ln w="9525" algn="ctr">
            <a:noFill/>
            <a:miter lim="800000"/>
            <a:headEnd/>
            <a:tailEnd/>
          </a:ln>
        </p:spPr>
        <p:txBody>
          <a:bodyPr lIns="83851" tIns="41927" rIns="83851" bIns="41927" anchor="ctr"/>
          <a:lstStyle/>
          <a:p>
            <a:pPr defTabSz="839788"/>
            <a:r>
              <a:rPr lang="ru-RU"/>
              <a:t>Приложение № 1</a:t>
            </a:r>
          </a:p>
          <a:p>
            <a:pPr defTabSz="839788"/>
            <a:endParaRPr lang="ru-RU"/>
          </a:p>
          <a:p>
            <a:pPr defTabSz="839788"/>
            <a:r>
              <a:rPr lang="ru-RU"/>
              <a:t>ОДОБРЕН</a:t>
            </a:r>
          </a:p>
          <a:p>
            <a:pPr defTabSz="839788">
              <a:lnSpc>
                <a:spcPct val="150000"/>
              </a:lnSpc>
            </a:pPr>
            <a:endParaRPr lang="ru-RU"/>
          </a:p>
          <a:p>
            <a:pPr defTabSz="839788"/>
            <a:r>
              <a:rPr lang="ru-RU"/>
              <a:t>распоряжением Губернатора</a:t>
            </a:r>
          </a:p>
          <a:p>
            <a:pPr defTabSz="839788"/>
            <a:r>
              <a:rPr lang="ru-RU"/>
              <a:t>Кировской области </a:t>
            </a:r>
          </a:p>
          <a:p>
            <a:pPr defTabSz="839788"/>
            <a:r>
              <a:rPr lang="ru-RU"/>
              <a:t>от  17.09.2013  № 34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99592" y="2564904"/>
            <a:ext cx="7416824" cy="1440160"/>
          </a:xfrm>
          <a:solidFill>
            <a:schemeClr val="accent6"/>
          </a:solidFill>
          <a:ln w="12700">
            <a:solidFill>
              <a:srgbClr val="6633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/>
          <a:p>
            <a:pPr algn="l">
              <a:defRPr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1. РЕЗУЛЬТАТЫ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КОМПЛЕКСНОЙ ОЦЕНКИ ЭФФЕКТИВНОСТИ        ДЕЯТЕЛЬНОСТИ ОРГАНОВ МЕСТНОГО САМОУПРАВЛЕНИЯ ГОРОДСКИХ ОКРУГОВ И МУНИЦИПАЛЬНЫХ РАЙОНОВ</a:t>
            </a:r>
            <a:endParaRPr lang="ru-RU" sz="1800" b="1" dirty="0">
              <a:solidFill>
                <a:srgbClr val="FF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8" name="Text Box 126"/>
          <p:cNvSpPr txBox="1">
            <a:spLocks noChangeArrowheads="1"/>
          </p:cNvSpPr>
          <p:nvPr/>
        </p:nvSpPr>
        <p:spPr bwMode="auto">
          <a:xfrm>
            <a:off x="4067175" y="115888"/>
            <a:ext cx="4683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5" name="Rectangle 5"/>
          <p:cNvSpPr>
            <a:spLocks noChangeArrowheads="1"/>
          </p:cNvSpPr>
          <p:nvPr/>
        </p:nvSpPr>
        <p:spPr bwMode="auto">
          <a:xfrm>
            <a:off x="8328025" y="6107113"/>
            <a:ext cx="554038" cy="5222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215046" name="Rectangle 8"/>
          <p:cNvSpPr>
            <a:spLocks noChangeArrowheads="1"/>
          </p:cNvSpPr>
          <p:nvPr/>
        </p:nvSpPr>
        <p:spPr bwMode="auto">
          <a:xfrm>
            <a:off x="0" y="0"/>
            <a:ext cx="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215047" name="TextBox 4"/>
          <p:cNvSpPr txBox="1">
            <a:spLocks noChangeArrowheads="1"/>
          </p:cNvSpPr>
          <p:nvPr/>
        </p:nvSpPr>
        <p:spPr bwMode="auto">
          <a:xfrm>
            <a:off x="179388" y="1052513"/>
            <a:ext cx="8783637" cy="284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</a:pPr>
            <a:r>
              <a:rPr lang="ru-RU"/>
              <a:t>Малый бизнес Кировской области является динамично развивающимся сектором экономики. Наибольшее количество субъектов малого предпринимательства работают в сферах розничной торговли, операций с недвижимым имуществом, предоставления транспортных и коммунальных услуг, общественного питания, бытовых услуг населению, а также в производственной сфере: деревообрабатывающем, мебельном, пищевом и швейном производствах. </a:t>
            </a:r>
          </a:p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В 2012 году в регионе действовали: координационный совет по развитию предпринимательства при Правительстве Кировской области, Кировский областной фонд поддержки малого и среднего предпринимательства, Автономная некоммерческая организация «Центр координации поддержки экспортно-ориентированных субъектов малого и среднего предпринимательства Кировской области», 20 районных фондов поддержки малого предпринимательства (бизнес-центров); 4 бизнес-инкубатора в городах Кирово-Чепецке, Котельниче, Слободском и Уржуме. Бизнес-центры и бизнес-инкубаторы обеспечивают возможность получения государственной поддержки предпринимателями в районах области.</a:t>
            </a:r>
          </a:p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Максимальная концентрация предприятий малого и среднего бизнеса на 10 тыс. человек населения за 2012 год отмечается в  городах Киров (584), Вятские Поляны (441,8), Кирово-Чепецк (435,9), Котельнич (415), Слободской (401,5). Минимальное количество предприятий на 10 тыс. человек населения - в ЗАТО Первомайский (142,6), Вятскополянском (176), Кикнурском (186) ,Опаринском (204) и Сунском (221) районах.</a:t>
            </a:r>
          </a:p>
        </p:txBody>
      </p:sp>
      <p:sp>
        <p:nvSpPr>
          <p:cNvPr id="215048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11</a:t>
            </a:r>
          </a:p>
        </p:txBody>
      </p:sp>
      <p:graphicFrame>
        <p:nvGraphicFramePr>
          <p:cNvPr id="215044" name="Object 4"/>
          <p:cNvGraphicFramePr>
            <a:graphicFrameLocks noChangeAspect="1"/>
          </p:cNvGraphicFramePr>
          <p:nvPr/>
        </p:nvGraphicFramePr>
        <p:xfrm>
          <a:off x="179388" y="4076700"/>
          <a:ext cx="8705850" cy="2584450"/>
        </p:xfrm>
        <a:graphic>
          <a:graphicData uri="http://schemas.openxmlformats.org/presentationml/2006/ole">
            <p:oleObj spid="_x0000_s215044" name="Лист" r:id="rId4" imgW="11039475" imgH="2981325" progId="Excel.Sheet.8">
              <p:embed/>
            </p:oleObj>
          </a:graphicData>
        </a:graphic>
      </p:graphicFrame>
      <p:sp>
        <p:nvSpPr>
          <p:cNvPr id="12" name="Заголовок 1"/>
          <p:cNvSpPr>
            <a:spLocks/>
          </p:cNvSpPr>
          <p:nvPr/>
        </p:nvSpPr>
        <p:spPr bwMode="auto">
          <a:xfrm>
            <a:off x="251520" y="404664"/>
            <a:ext cx="8640960" cy="576064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>
              <a:defRPr/>
            </a:pPr>
            <a:r>
              <a:rPr lang="ru-RU" sz="1600" b="1" dirty="0">
                <a:cs typeface="Times New Roman" pitchFamily="18" charset="0"/>
              </a:rPr>
              <a:t>1.1. ЭКОНОМИЧЕСКОЕ РАЗВИТИЕ </a:t>
            </a:r>
          </a:p>
          <a:p>
            <a:pPr>
              <a:defRPr/>
            </a:pPr>
            <a:r>
              <a:rPr lang="ru-RU" sz="1600" b="1" dirty="0">
                <a:cs typeface="Times New Roman" pitchFamily="18" charset="0"/>
              </a:rPr>
              <a:t>       РАЗВИТИЕ </a:t>
            </a:r>
            <a:r>
              <a:rPr lang="ru-RU" sz="1600" b="1" dirty="0">
                <a:cs typeface="Times New Roman" pitchFamily="18" charset="0"/>
              </a:rPr>
              <a:t>МАЛОГО И СРЕДНЕГО ПРЕДПРИНИМАТЕЛЬСТВА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79712" y="4005064"/>
            <a:ext cx="4824536" cy="5355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Показатель «Число субъектов малого и среднего предпринимательства в расчете на 10 тыс. человек населения», единиц </a:t>
            </a:r>
          </a:p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(по данным за 2012 год)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08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1500" y="1689100"/>
            <a:ext cx="3405188" cy="3971925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217090" name="Rectangle 5"/>
          <p:cNvSpPr>
            <a:spLocks noChangeArrowheads="1"/>
          </p:cNvSpPr>
          <p:nvPr/>
        </p:nvSpPr>
        <p:spPr bwMode="auto">
          <a:xfrm>
            <a:off x="8328025" y="6107113"/>
            <a:ext cx="554038" cy="5222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/>
          </a:p>
        </p:txBody>
      </p:sp>
      <p:sp>
        <p:nvSpPr>
          <p:cNvPr id="217091" name="Rectangle 8"/>
          <p:cNvSpPr>
            <a:spLocks noChangeArrowheads="1"/>
          </p:cNvSpPr>
          <p:nvPr/>
        </p:nvSpPr>
        <p:spPr bwMode="auto">
          <a:xfrm>
            <a:off x="0" y="0"/>
            <a:ext cx="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/>
          </a:p>
        </p:txBody>
      </p:sp>
      <p:sp>
        <p:nvSpPr>
          <p:cNvPr id="217092" name="TextBox 4"/>
          <p:cNvSpPr txBox="1">
            <a:spLocks noChangeArrowheads="1"/>
          </p:cNvSpPr>
          <p:nvPr/>
        </p:nvSpPr>
        <p:spPr bwMode="auto">
          <a:xfrm>
            <a:off x="179388" y="908050"/>
            <a:ext cx="5256212" cy="491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В 2012 году в среднем по области доля </a:t>
            </a:r>
            <a:r>
              <a:rPr lang="ru-RU" b="1"/>
              <a:t>среднесписочной численность работников малых и средних предприятий</a:t>
            </a:r>
            <a:r>
              <a:rPr lang="ru-RU"/>
              <a:t> составила 32,8%  и сохранилась на уровне 2011 года. </a:t>
            </a:r>
          </a:p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Максимальная занятость наблюдалась в Арбажском районе (53,2% от всех предприятий района). Высокая занятость на малых и средних предприятиях (свыше 45%) отмечена в Кильмезском (47,4%), Шабалинском (45,4%), Сунском (45,2%) районах, что, прежде всего, связано с отсутствием в муниципальных образованиях крупных предприятий.</a:t>
            </a:r>
          </a:p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Наименьшая доля занятых на малых и средних предприятиях (менее 25%) отмечена в ЗАТО Первомайский (6,1%), в Омутнинском (12,8%), Верхнекамском (13,9%),  Мурашинском (20,9%), Кумёнском (21,1%) районах, городе Слободской (21,8%).</a:t>
            </a:r>
          </a:p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Значительный рост среднесписочной численности работников малых и средних предприятий по сравнению с 2011 годом наблюдается в Немском, Тужинском, Санчурском, Арбажском районах и г. Котельниче. </a:t>
            </a:r>
          </a:p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Отрицательная динамика наблюдается в 17 районах. Из них наибольшее снижение в Омутнинском, Кирово-Чепецком и Лебяжском районах.</a:t>
            </a:r>
          </a:p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</a:pPr>
            <a:r>
              <a:rPr lang="ru-RU"/>
              <a:t>Учитывая, что малый бизнес является основой экономики для значительного числа муниципальных образований, а также то, что большинство из них являются дотационными, требуется активизировать работу органов местного самоуправления по вовлечению субъектов малого предпринимательства в государственную программу Кировской области «Поддержка и развитие малого и среднего предпринимательства» для получения ими государственной поддержки на областном уровне.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5580063" y="5084763"/>
          <a:ext cx="1514475" cy="625475"/>
        </p:xfrm>
        <a:graphic>
          <a:graphicData uri="http://schemas.openxmlformats.org/drawingml/2006/table">
            <a:tbl>
              <a:tblPr/>
              <a:tblGrid>
                <a:gridCol w="639762"/>
                <a:gridCol w="874713"/>
              </a:tblGrid>
              <a:tr h="134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A0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37,1 до 53,2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A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32,1 до 37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28,1 до 32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0,01 до 28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7109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12</a:t>
            </a:r>
          </a:p>
        </p:txBody>
      </p:sp>
      <p:sp>
        <p:nvSpPr>
          <p:cNvPr id="45061" name="Заголовок 1"/>
          <p:cNvSpPr>
            <a:spLocks/>
          </p:cNvSpPr>
          <p:nvPr/>
        </p:nvSpPr>
        <p:spPr bwMode="auto">
          <a:xfrm>
            <a:off x="251520" y="404664"/>
            <a:ext cx="8640960" cy="41433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РАЗВИТИЕ МАЛОГО И СРЕДНЕГО ПРЕДПРИНИМАТЕЛЬСТВА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08104" y="908720"/>
            <a:ext cx="3384376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1200" dirty="0"/>
              <a:t>Показатель «Доля среднесписочной численности работников малых и средних предприятий в среднесписочной численности работников всех предприятий и организаций», процентов 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200" dirty="0"/>
              <a:t>(по данным за 2012 год)</a:t>
            </a:r>
            <a:endParaRPr lang="ru-RU" sz="1200" dirty="0"/>
          </a:p>
        </p:txBody>
      </p:sp>
      <p:sp>
        <p:nvSpPr>
          <p:cNvPr id="217116" name="Прямоугольник 10"/>
          <p:cNvSpPr>
            <a:spLocks noChangeArrowheads="1"/>
          </p:cNvSpPr>
          <p:nvPr/>
        </p:nvSpPr>
        <p:spPr bwMode="auto">
          <a:xfrm>
            <a:off x="179388" y="5732463"/>
            <a:ext cx="8785225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</a:pPr>
            <a:r>
              <a:rPr lang="ru-RU"/>
              <a:t>На местном уровне необходимо сосредоточить усилия на предоставлении предпринимателям мер нефинансовой поддержки. На постоянной основе оказывать информационную, методологическую и консультационную  поддержку субъектам малого и среднего предпринимательства, организовывать информационное освещение в районных средствах массовой информации вопросов, связанных с поддержкой  и развитием предпринимательства как на местном, так и областном уровнях.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137" name="Рисунок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14988" y="1844675"/>
            <a:ext cx="3529012" cy="4392613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219138" name="TextBox 6"/>
          <p:cNvSpPr txBox="1">
            <a:spLocks noChangeArrowheads="1"/>
          </p:cNvSpPr>
          <p:nvPr/>
        </p:nvSpPr>
        <p:spPr bwMode="auto">
          <a:xfrm>
            <a:off x="179388" y="981075"/>
            <a:ext cx="4464050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ru-RU"/>
              <a:t>На территории 25 муниципалитетов увеличилась</a:t>
            </a:r>
            <a:r>
              <a:rPr lang="ru-RU" b="1"/>
              <a:t> доля площади земельных участков, являющихся объектами налогообложения земельным налогом, в общей площади территории муниципального образования.</a:t>
            </a:r>
            <a:r>
              <a:rPr lang="ru-RU"/>
              <a:t> Наибольшие  значения показателя достигнуты в Слободском (90,3%), Верхнекамском (89,2%) и Кикнурском (79,7%) районах. Наименьшие значения показателя имеют место в  г. Кирове (1,1%), ЗАТО Первомайский (1,1%) и Лузском районе (3,4%).</a:t>
            </a:r>
          </a:p>
          <a:p>
            <a:pPr indent="358775"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Максимальный рост  показателя  произошёл в Свечинском (в 1,46 раза), Вятскополянском и Пижанском (в 1,32 раза) районах, наибольшее снижение – в Мурашинском  районе (в 2 раза). </a:t>
            </a:r>
          </a:p>
        </p:txBody>
      </p:sp>
      <p:sp>
        <p:nvSpPr>
          <p:cNvPr id="4" name="Заголовок 1"/>
          <p:cNvSpPr>
            <a:spLocks/>
          </p:cNvSpPr>
          <p:nvPr/>
        </p:nvSpPr>
        <p:spPr bwMode="auto">
          <a:xfrm>
            <a:off x="251520" y="404664"/>
            <a:ext cx="8640960" cy="41433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УЛУЧШЕНИЕ ИНВЕСТИЦИОННОЙ ПРИВЛЕКАТЕЛЬНОСТИ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88024" y="1052736"/>
            <a:ext cx="4104456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Показатель «Доля площади земельных участков, являющихся объектами налогообложения земельным налогом, в общей площади территории городского округа (муниципального района)», процентов</a:t>
            </a:r>
          </a:p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  (по данным за 2012 год)</a:t>
            </a:r>
            <a:endParaRPr lang="ru-RU" sz="1200" dirty="0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179512" y="3356992"/>
          <a:ext cx="5832648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051720" y="3573016"/>
            <a:ext cx="2808312" cy="24006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Сводный индекс показателя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6011863" y="5949950"/>
          <a:ext cx="1512887" cy="625475"/>
        </p:xfrm>
        <a:graphic>
          <a:graphicData uri="http://schemas.openxmlformats.org/drawingml/2006/table">
            <a:tbl>
              <a:tblPr/>
              <a:tblGrid>
                <a:gridCol w="546100"/>
                <a:gridCol w="966787"/>
              </a:tblGrid>
              <a:tr h="155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A0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65,1 до 91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A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45,1 до 65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5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30,1 до 45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1 до 30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9165" name="Прямоугольник 9"/>
          <p:cNvSpPr>
            <a:spLocks noChangeArrowheads="1"/>
          </p:cNvSpPr>
          <p:nvPr/>
        </p:nvSpPr>
        <p:spPr bwMode="auto">
          <a:xfrm>
            <a:off x="250825" y="5876925"/>
            <a:ext cx="5473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>
              <a:lnSpc>
                <a:spcPct val="80000"/>
              </a:lnSpc>
            </a:pPr>
            <a:r>
              <a:rPr lang="ru-RU"/>
              <a:t>По результатам расчета сводного индекса показателя наилучшие результаты за период 2009-2012 годы отмечены в Омутнинском, Верхнекамском, Слободском, Кикнурском и Малмыжском районах.</a:t>
            </a:r>
          </a:p>
        </p:txBody>
      </p:sp>
      <p:sp>
        <p:nvSpPr>
          <p:cNvPr id="219166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Диаграмма 13"/>
          <p:cNvGraphicFramePr/>
          <p:nvPr/>
        </p:nvGraphicFramePr>
        <p:xfrm>
          <a:off x="3635896" y="1556792"/>
          <a:ext cx="5328592" cy="2066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0162" name="Rectangle 8"/>
          <p:cNvSpPr>
            <a:spLocks noChangeArrowheads="1"/>
          </p:cNvSpPr>
          <p:nvPr/>
        </p:nvSpPr>
        <p:spPr bwMode="auto">
          <a:xfrm>
            <a:off x="0" y="0"/>
            <a:ext cx="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220163" name="TextBox 4"/>
          <p:cNvSpPr txBox="1">
            <a:spLocks noChangeArrowheads="1"/>
          </p:cNvSpPr>
          <p:nvPr/>
        </p:nvSpPr>
        <p:spPr bwMode="auto">
          <a:xfrm>
            <a:off x="107950" y="836613"/>
            <a:ext cx="8856663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>
              <a:lnSpc>
                <a:spcPct val="70000"/>
              </a:lnSpc>
              <a:buClr>
                <a:schemeClr val="bg2"/>
              </a:buClr>
              <a:buSzPct val="75000"/>
            </a:pPr>
            <a:r>
              <a:rPr lang="ru-RU"/>
              <a:t>Привлечение инвестиций в экономику Кировской области является одним из приоритетных направлений Правительства области, обеспечивающим социально-экономическое развитие региона. По итогам 2012 года объем инвестиций в основной капитал вырос на 16,2% (в сопоставимых ценах) и составил 50,1 млрд. рублей. </a:t>
            </a:r>
            <a:r>
              <a:rPr lang="ru-RU" b="1"/>
              <a:t>Объем инвестиций в основной капитал (за исключением бюджетных средств) в расчете на 1 человека</a:t>
            </a:r>
            <a:r>
              <a:rPr lang="ru-RU"/>
              <a:t> в целом по Кировской области составил 32,8 тыс. рублей. </a:t>
            </a:r>
          </a:p>
        </p:txBody>
      </p:sp>
      <p:sp>
        <p:nvSpPr>
          <p:cNvPr id="220164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14</a:t>
            </a:r>
          </a:p>
        </p:txBody>
      </p:sp>
      <p:sp>
        <p:nvSpPr>
          <p:cNvPr id="10" name="Заголовок 1"/>
          <p:cNvSpPr>
            <a:spLocks/>
          </p:cNvSpPr>
          <p:nvPr/>
        </p:nvSpPr>
        <p:spPr bwMode="auto">
          <a:xfrm>
            <a:off x="179512" y="404664"/>
            <a:ext cx="8712968" cy="41433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УЛУЧШЕНИЕ ИНВЕСТИЦИОННОЙ ПРИВЛЕКАТЕЛЬНОСТИ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7950" y="1628775"/>
            <a:ext cx="3600450" cy="19018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360000" algn="just">
              <a:lnSpc>
                <a:spcPct val="70000"/>
              </a:lnSpc>
              <a:defRPr/>
            </a:pPr>
            <a:r>
              <a:rPr lang="ru-RU" spc="-20" dirty="0"/>
              <a:t>Лидером среди муниципальных образований остается г. Киров (35,8 тыс. рублей на 1 жителя). В пятерку лидеров по значению показателя входят г. </a:t>
            </a:r>
            <a:r>
              <a:rPr lang="ru-RU" spc="-20" dirty="0" err="1"/>
              <a:t>Кирово-Чепецк</a:t>
            </a:r>
            <a:r>
              <a:rPr lang="ru-RU" spc="-20" dirty="0"/>
              <a:t> (34,9 тыс. рублей), </a:t>
            </a:r>
            <a:r>
              <a:rPr lang="ru-RU" spc="-20" dirty="0" err="1"/>
              <a:t>Кумёнский</a:t>
            </a:r>
            <a:r>
              <a:rPr lang="ru-RU" spc="-20" dirty="0"/>
              <a:t> (30,5</a:t>
            </a:r>
            <a:r>
              <a:rPr lang="en-US" spc="-20" dirty="0"/>
              <a:t>   </a:t>
            </a:r>
            <a:r>
              <a:rPr lang="ru-RU" spc="-20" dirty="0"/>
              <a:t>тыс. рублей), </a:t>
            </a:r>
            <a:r>
              <a:rPr lang="ru-RU" spc="-20" dirty="0" err="1"/>
              <a:t>Пижанский</a:t>
            </a:r>
            <a:r>
              <a:rPr lang="ru-RU" spc="-20" dirty="0"/>
              <a:t> (23,1 тыс. рублей) и Сунский (21,8 тыс. рублей) районы.</a:t>
            </a:r>
          </a:p>
          <a:p>
            <a:pPr indent="360000" algn="just">
              <a:lnSpc>
                <a:spcPct val="70000"/>
              </a:lnSpc>
              <a:defRPr/>
            </a:pPr>
            <a:r>
              <a:rPr lang="ru-RU" spc="10" dirty="0"/>
              <a:t>Выросли инвестиции в расчете на душу населения в Омутнинском (в 3,5 раза), </a:t>
            </a:r>
            <a:r>
              <a:rPr lang="ru-RU" spc="10" dirty="0" err="1"/>
              <a:t>Оричевском</a:t>
            </a:r>
            <a:r>
              <a:rPr lang="ru-RU" spc="10" dirty="0"/>
              <a:t> (2,7 раза), Богородском (в 2,5 раза), </a:t>
            </a:r>
            <a:r>
              <a:rPr lang="ru-RU" spc="10" dirty="0" err="1"/>
              <a:t>Лузском</a:t>
            </a:r>
            <a:r>
              <a:rPr lang="ru-RU" spc="10" dirty="0"/>
              <a:t> (в 2,8 раза) районах и г. </a:t>
            </a:r>
            <a:r>
              <a:rPr lang="ru-RU" spc="10" dirty="0" err="1"/>
              <a:t>Кирово-Чепецке</a:t>
            </a:r>
            <a:r>
              <a:rPr lang="ru-RU" spc="10" dirty="0"/>
              <a:t> (в 2 раза). </a:t>
            </a:r>
            <a:endParaRPr lang="ru-RU" spc="10" dirty="0"/>
          </a:p>
        </p:txBody>
      </p:sp>
      <p:graphicFrame>
        <p:nvGraphicFramePr>
          <p:cNvPr id="17" name="Диаграмма 16"/>
          <p:cNvGraphicFramePr/>
          <p:nvPr/>
        </p:nvGraphicFramePr>
        <p:xfrm>
          <a:off x="179512" y="3861048"/>
          <a:ext cx="5858272" cy="18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0170" name="TextBox 17"/>
          <p:cNvSpPr txBox="1">
            <a:spLocks noChangeArrowheads="1"/>
          </p:cNvSpPr>
          <p:nvPr/>
        </p:nvSpPr>
        <p:spPr bwMode="auto">
          <a:xfrm>
            <a:off x="107950" y="3429000"/>
            <a:ext cx="8856663" cy="43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/>
              <a:t>        Снижение инвестиций наблюдается в 15 муниципальных образованиях, из них самое значительное в Афанасьевском (в 3,1 раза), Тужинском (в 2,6 раза), Нагорском (в 2,6 раза)  и Верхнекамском (в 2,3 раза) районах.</a:t>
            </a:r>
          </a:p>
        </p:txBody>
      </p:sp>
      <p:sp>
        <p:nvSpPr>
          <p:cNvPr id="220171" name="Прямоугольник 11"/>
          <p:cNvSpPr>
            <a:spLocks noChangeArrowheads="1"/>
          </p:cNvSpPr>
          <p:nvPr/>
        </p:nvSpPr>
        <p:spPr bwMode="auto">
          <a:xfrm>
            <a:off x="6011863" y="3860800"/>
            <a:ext cx="2952750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>
              <a:lnSpc>
                <a:spcPct val="80000"/>
              </a:lnSpc>
            </a:pPr>
            <a:r>
              <a:rPr lang="ru-RU"/>
              <a:t>По результатам расчета </a:t>
            </a:r>
            <a:r>
              <a:rPr lang="ru-RU" b="1"/>
              <a:t>сводного индекса показателя, </a:t>
            </a:r>
            <a:r>
              <a:rPr lang="ru-RU"/>
              <a:t>который учитывает средний объем и средний темп роста за период 2009-2012 годы, лидерами по объему  инвестиций являются города Киров и Кирово-Чепецк, Яранский, Куменский, Омутнин-ский и Оричевский районы.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43808" y="3933056"/>
            <a:ext cx="2952328" cy="24006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Сводный индекс показателя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80112" y="1556792"/>
            <a:ext cx="3312368" cy="6832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Показатель «Объем инвестиций в основной капитал (за исключением бюджетных средств) </a:t>
            </a:r>
          </a:p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в расчете на 1 жителя», рублей </a:t>
            </a:r>
          </a:p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(по данным за 2012 год)</a:t>
            </a:r>
            <a:endParaRPr lang="ru-RU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179388" y="5589588"/>
            <a:ext cx="8856662" cy="13033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360000" algn="just">
              <a:lnSpc>
                <a:spcPct val="70000"/>
              </a:lnSpc>
              <a:defRPr/>
            </a:pPr>
            <a:r>
              <a:rPr lang="ru-RU" spc="-20" dirty="0"/>
              <a:t>Для  инвестиционного развития на муниципальном уровне необходимо более активно сконцентрировать усилия на решении следующих задач: </a:t>
            </a:r>
            <a:endParaRPr lang="en-US" spc="-20" dirty="0"/>
          </a:p>
          <a:p>
            <a:pPr indent="360000" algn="just">
              <a:lnSpc>
                <a:spcPct val="70000"/>
              </a:lnSpc>
              <a:defRPr/>
            </a:pPr>
            <a:r>
              <a:rPr lang="ru-RU" spc="-20" dirty="0"/>
              <a:t>обеспечение эффективного использования инвестиционных возможностей территории при организационной поддержке инвестиционных проектов со стороны органов местного самоуправления;</a:t>
            </a:r>
            <a:endParaRPr lang="en-US" spc="-20" dirty="0"/>
          </a:p>
          <a:p>
            <a:pPr indent="360000" algn="just">
              <a:lnSpc>
                <a:spcPct val="70000"/>
              </a:lnSpc>
              <a:defRPr/>
            </a:pPr>
            <a:r>
              <a:rPr lang="ru-RU" spc="-20" dirty="0"/>
              <a:t>содействие развитию отраслей экономики муниципального образования, продукция и услуги которых пользуются устойчивым спросом на рынке; </a:t>
            </a:r>
            <a:endParaRPr lang="en-US" spc="-20" dirty="0"/>
          </a:p>
          <a:p>
            <a:pPr indent="360000" algn="just">
              <a:lnSpc>
                <a:spcPct val="70000"/>
              </a:lnSpc>
              <a:defRPr/>
            </a:pPr>
            <a:r>
              <a:rPr lang="ru-RU" spc="-20" dirty="0"/>
              <a:t>формирование инвестиционного имиджа муниципалитета посредством участия в инвестиционных выставках, конференциях, презентациях.</a:t>
            </a:r>
            <a:endParaRPr lang="ru-RU" spc="-2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20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" y="1484313"/>
            <a:ext cx="3517900" cy="4105275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222210" name="Rectangle 5"/>
          <p:cNvSpPr>
            <a:spLocks noChangeArrowheads="1"/>
          </p:cNvSpPr>
          <p:nvPr/>
        </p:nvSpPr>
        <p:spPr bwMode="auto">
          <a:xfrm>
            <a:off x="8328025" y="6107113"/>
            <a:ext cx="554038" cy="5222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222211" name="Rectangle 8"/>
          <p:cNvSpPr>
            <a:spLocks noChangeArrowheads="1"/>
          </p:cNvSpPr>
          <p:nvPr/>
        </p:nvSpPr>
        <p:spPr bwMode="auto">
          <a:xfrm>
            <a:off x="0" y="0"/>
            <a:ext cx="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222212" name="TextBox 4"/>
          <p:cNvSpPr txBox="1">
            <a:spLocks noChangeArrowheads="1"/>
          </p:cNvSpPr>
          <p:nvPr/>
        </p:nvSpPr>
        <p:spPr bwMode="auto">
          <a:xfrm>
            <a:off x="3563938" y="908050"/>
            <a:ext cx="5356225" cy="509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 hangingPunct="0">
              <a:lnSpc>
                <a:spcPct val="80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b="1"/>
              <a:t>В 2012 году удельный вес прибыльных крупных и средних сельскохозяйственных организаций </a:t>
            </a:r>
            <a:r>
              <a:rPr lang="ru-RU"/>
              <a:t>в их общем числе в среднем по области составил 87,7%, что ниже уровня 2011 года на 8 процентных пунктов (далее – п.п.) Сокращение доли прибыльных сельскохозяйственных организаций обусловлено снижением закупочных цен на сельскохозяйственную продукцию и ростом цен на товары и услуги.</a:t>
            </a:r>
          </a:p>
          <a:p>
            <a:pPr indent="358775" algn="just" defTabSz="407988" hangingPunct="0">
              <a:lnSpc>
                <a:spcPct val="80000"/>
              </a:lnSpc>
              <a:buClr>
                <a:srgbClr val="000000"/>
              </a:buClr>
              <a:buSzPct val="100000"/>
              <a:buFont typeface="Wingdings" pitchFamily="2" charset="2"/>
              <a:buNone/>
            </a:pPr>
            <a:r>
              <a:rPr lang="ru-RU"/>
              <a:t>Прибыльные сельхозорганизации со стопроцентным их числом были зафиксированы в 11 территориях: Белохолуницком (7 прибыльных сельскохозяйственных организаций), Верхошижемском (10), Куменском (8), Лузском (10), Немском (8), Нолинском (14), Омутнинском (2), Опаринском (3),  Оричевском (10), Пижанском (10) и Санчурском (7) районах. </a:t>
            </a:r>
          </a:p>
          <a:p>
            <a:pPr indent="358775" algn="just" defTabSz="407988" hangingPunct="0">
              <a:lnSpc>
                <a:spcPct val="80000"/>
              </a:lnSpc>
              <a:buClr>
                <a:srgbClr val="000000"/>
              </a:buClr>
              <a:buSzPct val="100000"/>
              <a:buFont typeface="Wingdings" pitchFamily="2" charset="2"/>
              <a:buNone/>
            </a:pPr>
            <a:r>
              <a:rPr lang="ru-RU"/>
              <a:t>В Подосиновском, Слободском, Советском и Яранском районах доля прибыльных сельскохозяйственных организаций составила 90% и более. Наименьшее количество прибыльных организаций отмечено в Мурашинском (50%), Кирово-Чепецком (57,1%), Лебяжском (62,5%), Юрьянском (66,7%) и Котельничском (68,2%) районах. В Верхнекамском районе прибыльные сельскохозяйственные организации отсутствуют.</a:t>
            </a:r>
          </a:p>
          <a:p>
            <a:pPr indent="358775" algn="just" defTabSz="407988" hangingPunct="0">
              <a:lnSpc>
                <a:spcPct val="80000"/>
              </a:lnSpc>
              <a:buClr>
                <a:srgbClr val="000000"/>
              </a:buClr>
              <a:buSzPct val="100000"/>
              <a:buFont typeface="Wingdings" pitchFamily="2" charset="2"/>
              <a:buNone/>
            </a:pPr>
            <a:endParaRPr lang="ru-RU"/>
          </a:p>
          <a:p>
            <a:pPr indent="358775" algn="just" defTabSz="407988" hangingPunct="0">
              <a:lnSpc>
                <a:spcPct val="80000"/>
              </a:lnSpc>
              <a:buClr>
                <a:srgbClr val="000000"/>
              </a:buClr>
              <a:buSzPct val="100000"/>
              <a:buFont typeface="Wingdings" pitchFamily="2" charset="2"/>
              <a:buNone/>
            </a:pPr>
            <a:r>
              <a:rPr lang="ru-RU"/>
              <a:t>Для стабилизации ситуации в сельском хозяйстве органам местного самоуправления необходимо усилить контроль за исполнением целевых показателей государственной программы «Развитие сельского хозяйства и агропродовольственного рынка», продолжить работу по привлечению в сельскохозяйственное производство инвестиций, в том числе связанных с техническим и технологическим перевооружением сельскохозяйственных товаропроизодителей. 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323850" y="5157788"/>
          <a:ext cx="1285875" cy="625475"/>
        </p:xfrm>
        <a:graphic>
          <a:graphicData uri="http://schemas.openxmlformats.org/drawingml/2006/table">
            <a:tbl>
              <a:tblPr/>
              <a:tblGrid>
                <a:gridCol w="463550"/>
                <a:gridCol w="822325"/>
              </a:tblGrid>
              <a:tr h="155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A0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100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A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с 80,1 до 99,9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5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с 70,1 до 80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с 0,01 до 70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" name="Заголовок 1"/>
          <p:cNvSpPr>
            <a:spLocks/>
          </p:cNvSpPr>
          <p:nvPr/>
        </p:nvSpPr>
        <p:spPr bwMode="auto">
          <a:xfrm>
            <a:off x="251520" y="404664"/>
            <a:ext cx="8640960" cy="41433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СЕЛЬСКОЕ ХОЗЯЙСТВО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1520" y="980728"/>
            <a:ext cx="3240360" cy="5355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Показатель «Доля прибыльных сельскохозяйственных организаций в общем их числе», процентов (по данным за 2012 год)</a:t>
            </a:r>
            <a:endParaRPr lang="ru-RU" sz="1200" dirty="0"/>
          </a:p>
        </p:txBody>
      </p:sp>
      <p:sp>
        <p:nvSpPr>
          <p:cNvPr id="222235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15</a:t>
            </a:r>
          </a:p>
        </p:txBody>
      </p:sp>
      <p:sp>
        <p:nvSpPr>
          <p:cNvPr id="222236" name="Прямоугольник 9"/>
          <p:cNvSpPr>
            <a:spLocks noChangeArrowheads="1"/>
          </p:cNvSpPr>
          <p:nvPr/>
        </p:nvSpPr>
        <p:spPr bwMode="auto">
          <a:xfrm>
            <a:off x="250825" y="5949950"/>
            <a:ext cx="8713788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 hangingPunct="0">
              <a:lnSpc>
                <a:spcPct val="80000"/>
              </a:lnSpc>
              <a:buClr>
                <a:srgbClr val="000000"/>
              </a:buClr>
              <a:buSzPct val="100000"/>
              <a:buFont typeface="Wingdings" pitchFamily="2" charset="2"/>
              <a:buNone/>
            </a:pPr>
            <a:r>
              <a:rPr lang="ru-RU"/>
              <a:t>В муниципальных образованиях, где восстановление и развитие крупнотоварного сельскохозяйственного производства затруднительно, органам местного самоуправления необходимо активизировать работу по  подбору кандидатов (граждан, проживающих в сельской местности) для участия в ведомственных целевых программах «Развитие семейных животноводческих ферм» и «Поддержка начинающих фермеров».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257" name="Рисунок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1989138"/>
            <a:ext cx="3600450" cy="4032250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224258" name="Rectangle 5"/>
          <p:cNvSpPr>
            <a:spLocks noChangeArrowheads="1"/>
          </p:cNvSpPr>
          <p:nvPr/>
        </p:nvSpPr>
        <p:spPr bwMode="auto">
          <a:xfrm>
            <a:off x="8328025" y="6107113"/>
            <a:ext cx="554038" cy="5222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/>
          </a:p>
        </p:txBody>
      </p:sp>
      <p:sp>
        <p:nvSpPr>
          <p:cNvPr id="224259" name="Rectangle 8"/>
          <p:cNvSpPr>
            <a:spLocks noChangeArrowheads="1"/>
          </p:cNvSpPr>
          <p:nvPr/>
        </p:nvSpPr>
        <p:spPr bwMode="auto">
          <a:xfrm>
            <a:off x="0" y="0"/>
            <a:ext cx="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/>
          </a:p>
        </p:txBody>
      </p:sp>
      <p:sp>
        <p:nvSpPr>
          <p:cNvPr id="224260" name="TextBox 4"/>
          <p:cNvSpPr txBox="1">
            <a:spLocks noChangeArrowheads="1"/>
          </p:cNvSpPr>
          <p:nvPr/>
        </p:nvSpPr>
        <p:spPr bwMode="auto">
          <a:xfrm>
            <a:off x="250825" y="908050"/>
            <a:ext cx="4681538" cy="440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По итогам 2012 года </a:t>
            </a:r>
            <a:r>
              <a:rPr lang="ru-RU" b="1"/>
              <a:t>доля автомобильных дорог общего пользования местного значения, не отвечающих нормативным требованиям</a:t>
            </a:r>
            <a:r>
              <a:rPr lang="ru-RU"/>
              <a:t>, в среднем по Кировской области составила 84,8% от общей протяженности сети. Следует отметить, что в 2012 году в Росстате изменилась методология учета данного показателя: в протяженность дорог общего пользования местного значения включена протяженность улиц. Это не позволяет провести объективное сравнение данных за 2011 и 2012 годы по муниципальным образованиям области.</a:t>
            </a:r>
          </a:p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В 2012 году минимальная доля автомобильных дорог общего пользования местного значения, не отвечающих нормативным требованиям, отмечена в ЗАТО Первомайский (7% в общей протяженности автодорог общего пользования местного значения), максимальная доля – в Омутнинском районе (99,5%). Кроме того, свыше 90% зафиксировано в Арбажском, Богородском, Лузском, Мурашинском, Немском, Пижанском, Санчурском и Унинском районах.</a:t>
            </a:r>
          </a:p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Сложившийся в 2012 году уровень финансирования автомобильных дорог общего пользования местного значения не позволяет улучшить состояние дорог и снизить долю протяженности муниципальных дорог, несоответствующих нормативным требованиям.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5292725" y="5589588"/>
          <a:ext cx="1785938" cy="1047750"/>
        </p:xfrm>
        <a:graphic>
          <a:graphicData uri="http://schemas.openxmlformats.org/drawingml/2006/table">
            <a:tbl>
              <a:tblPr/>
              <a:tblGrid>
                <a:gridCol w="893763"/>
                <a:gridCol w="892175"/>
              </a:tblGrid>
              <a:tr h="123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A0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 91 до 99,5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3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A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86 до 90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3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78,1 до 85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3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1 до 78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382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Дополнительные слои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3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------------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Автодороги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3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------------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Железные дороги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4282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16</a:t>
            </a:r>
          </a:p>
        </p:txBody>
      </p:sp>
      <p:sp>
        <p:nvSpPr>
          <p:cNvPr id="10" name="Заголовок 1"/>
          <p:cNvSpPr>
            <a:spLocks/>
          </p:cNvSpPr>
          <p:nvPr/>
        </p:nvSpPr>
        <p:spPr bwMode="auto">
          <a:xfrm>
            <a:off x="251520" y="404664"/>
            <a:ext cx="8640960" cy="41433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ДОРОЖНОЕ ХОЗЯЙСТВО И ТРАНСПОРТ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76056" y="908720"/>
            <a:ext cx="3816424" cy="10156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Показатель «Доля протяженности автомобильных дорог общего пользования местного значения, не отвечающих нормативным требованиям, в общей протяженности автомобильных дорог общего пользования местного значения», процентов</a:t>
            </a:r>
          </a:p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 (по данным за 2012 год)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30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76475"/>
            <a:ext cx="3086100" cy="3600450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226306" name="Rectangle 8"/>
          <p:cNvSpPr>
            <a:spLocks noChangeArrowheads="1"/>
          </p:cNvSpPr>
          <p:nvPr/>
        </p:nvSpPr>
        <p:spPr bwMode="auto">
          <a:xfrm>
            <a:off x="0" y="0"/>
            <a:ext cx="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/>
          </a:p>
        </p:txBody>
      </p:sp>
      <p:sp>
        <p:nvSpPr>
          <p:cNvPr id="226307" name="TextBox 4"/>
          <p:cNvSpPr txBox="1">
            <a:spLocks noChangeArrowheads="1"/>
          </p:cNvSpPr>
          <p:nvPr/>
        </p:nvSpPr>
        <p:spPr bwMode="auto">
          <a:xfrm>
            <a:off x="3779838" y="1196975"/>
            <a:ext cx="5256212" cy="302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В Белохолуницком, Вятскополянском, Даровском, Котельничском,  Мурашинском, Унинском, Юрьянском и Яранском районах все население имеет транспортное сообщение с административным центром.             </a:t>
            </a:r>
          </a:p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Наибольшие трудности с транспортным обслуживанием имеют жители Малмыжского, Пижанского и Нагорского районов (13,3%, 8,8% и 7,7% соответственно в общей численности населения района).</a:t>
            </a:r>
          </a:p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Выросла доля населения, проживающего в населенных пунктах, не имеющего регулярного транспортного сообщения с административным центром в Немском районе. В 22 территориях значение показателя осталось на уровне  2011 года. </a:t>
            </a:r>
          </a:p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Транспортная обеспеченность населения улучшилась в 19 муниципальных образованиях. Наибольшее снижение значения показателя отмечено в Кикнурском (с 4,4% до 0,3%), Санчурском (с 3,2% до 1,2%), Слободском (с 8,1% до 3,9%), Уржумском (с 9% до 5%) и Фаленском (с 7% до 4,5%) районах.  </a:t>
            </a:r>
          </a:p>
        </p:txBody>
      </p:sp>
      <p:sp>
        <p:nvSpPr>
          <p:cNvPr id="226308" name="Rectangle 3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just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79388" y="5661025"/>
          <a:ext cx="1655762" cy="1030288"/>
        </p:xfrm>
        <a:graphic>
          <a:graphicData uri="http://schemas.openxmlformats.org/drawingml/2006/table">
            <a:tbl>
              <a:tblPr/>
              <a:tblGrid>
                <a:gridCol w="827087"/>
                <a:gridCol w="828675"/>
              </a:tblGrid>
              <a:tr h="134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A0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8,1 до 13,3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A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4 до 8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1 до 3,9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0,01 до 0,9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93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Дополнительные слои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4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------------</a:t>
                      </a: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Автодороги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------------</a:t>
                      </a: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Железные дороги</a:t>
                      </a: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6330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17</a:t>
            </a:r>
          </a:p>
        </p:txBody>
      </p:sp>
      <p:sp>
        <p:nvSpPr>
          <p:cNvPr id="10" name="Заголовок 1"/>
          <p:cNvSpPr>
            <a:spLocks/>
          </p:cNvSpPr>
          <p:nvPr/>
        </p:nvSpPr>
        <p:spPr bwMode="auto">
          <a:xfrm>
            <a:off x="251520" y="404664"/>
            <a:ext cx="8712968" cy="41433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ДОРОЖНОЕ ХОЗЯЙСТВО И ТРАНСПОРТ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520" y="1268760"/>
            <a:ext cx="3528392" cy="99719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Показатель «Доля населения, проживающего в населенных пунктах, не имеющих регулярного автобусного и (или) железнодорожного сообщения с административным центром городского округа (муниципального района), в общей численности населения городского округа (муниципального района)», процентов (по данным за 2012 год)</a:t>
            </a:r>
            <a:endParaRPr lang="ru-RU" sz="1200" dirty="0"/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/>
        </p:nvGraphicFramePr>
        <p:xfrm>
          <a:off x="3131840" y="4077072"/>
          <a:ext cx="6012160" cy="1844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5724128" y="4149080"/>
            <a:ext cx="3168352" cy="24006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Сводный индекс показателя</a:t>
            </a:r>
          </a:p>
        </p:txBody>
      </p:sp>
      <p:sp>
        <p:nvSpPr>
          <p:cNvPr id="226341" name="Прямоугольник 14"/>
          <p:cNvSpPr>
            <a:spLocks noChangeArrowheads="1"/>
          </p:cNvSpPr>
          <p:nvPr/>
        </p:nvSpPr>
        <p:spPr bwMode="auto">
          <a:xfrm>
            <a:off x="250825" y="836613"/>
            <a:ext cx="8785225" cy="43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Большинство граждан Кировской области имеют возможность воспользоваться услугами автобусного и (или) железнодорожного сообщения с административным центром муниципального образования.</a:t>
            </a:r>
          </a:p>
        </p:txBody>
      </p:sp>
      <p:sp>
        <p:nvSpPr>
          <p:cNvPr id="226342" name="Прямоугольник 15"/>
          <p:cNvSpPr>
            <a:spLocks noChangeArrowheads="1"/>
          </p:cNvSpPr>
          <p:nvPr/>
        </p:nvSpPr>
        <p:spPr bwMode="auto">
          <a:xfrm>
            <a:off x="2484438" y="5730875"/>
            <a:ext cx="6551612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В сфере дорожного хозяйства и транспорта области по итогам 2012 года наметились небольшие улучшения, но необходимо и дальше сокращать долю населения, не обеспеченного регулярным транспортным сообщением с административным центром муниципального образования, и проводить мероприятия по уменьшению доли автомобильных дорог общего пользования местного значения, не отвечающих нормативным требованиям.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3" name="Rectangle 5"/>
          <p:cNvSpPr>
            <a:spLocks noChangeArrowheads="1"/>
          </p:cNvSpPr>
          <p:nvPr/>
        </p:nvSpPr>
        <p:spPr bwMode="auto">
          <a:xfrm>
            <a:off x="8328025" y="6107113"/>
            <a:ext cx="554038" cy="5222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228354" name="Rectangle 8"/>
          <p:cNvSpPr>
            <a:spLocks noChangeArrowheads="1"/>
          </p:cNvSpPr>
          <p:nvPr/>
        </p:nvSpPr>
        <p:spPr bwMode="auto">
          <a:xfrm>
            <a:off x="0" y="0"/>
            <a:ext cx="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228355" name="TextBox 4"/>
          <p:cNvSpPr txBox="1">
            <a:spLocks noChangeArrowheads="1"/>
          </p:cNvSpPr>
          <p:nvPr/>
        </p:nvSpPr>
        <p:spPr bwMode="auto">
          <a:xfrm>
            <a:off x="250825" y="908050"/>
            <a:ext cx="4970463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В 2012 году </a:t>
            </a:r>
            <a:r>
              <a:rPr lang="ru-RU" b="1"/>
              <a:t>среднемесячная номинальная начисленная заработная плата работников крупных и средних предприятий и некоммерческих организаций </a:t>
            </a:r>
            <a:r>
              <a:rPr lang="ru-RU"/>
              <a:t>возросла на 16%  и составила 18,5 тыс. рублей. Уровень оплаты труда в муниципальных образованиях зависит от экономического развития, структуры экономики и географического положения территории.</a:t>
            </a:r>
          </a:p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Наибольшая заработная плата работников крупных и средних предприятий отмечена в городах Киров (22,7 тыс. рублей), Кирово-Чепецк (21,2 тыс. рублей) и Слободской (17,1 тыс. рублей), в Мурашинском (16,6 тыс. рублей) и Кумёнском (16,1 тыс. рублей) районах, наименьшая заработная плата – в Малмыжском (10,0 тыс. рублей), Кикнурском (10,7 тыс. рублей) и Санчурском (10,9 тыс. рублей) районах. Рост заработной платы отмечен во всех муниципалитетах.</a:t>
            </a:r>
          </a:p>
        </p:txBody>
      </p:sp>
      <p:sp>
        <p:nvSpPr>
          <p:cNvPr id="228356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18</a:t>
            </a:r>
          </a:p>
        </p:txBody>
      </p:sp>
      <p:sp>
        <p:nvSpPr>
          <p:cNvPr id="10" name="Заголовок 1"/>
          <p:cNvSpPr>
            <a:spLocks/>
          </p:cNvSpPr>
          <p:nvPr/>
        </p:nvSpPr>
        <p:spPr bwMode="auto">
          <a:xfrm>
            <a:off x="323528" y="404664"/>
            <a:ext cx="8640960" cy="41433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ДОХОДЫ НАСЕЛЕНИЯ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64088" y="908720"/>
            <a:ext cx="3600400" cy="738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Показатель «Среднемесячная номинальная начисленная заработная плата работников крупных и средних предприятий и некоммерческих организаций городского округа (муниципального района)», рублей (по данным за 2012 год)</a:t>
            </a:r>
            <a:endParaRPr lang="ru-RU" sz="1200" dirty="0"/>
          </a:p>
        </p:txBody>
      </p:sp>
      <p:pic>
        <p:nvPicPr>
          <p:cNvPr id="228363" name="Рисунок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625" y="1700213"/>
            <a:ext cx="3527425" cy="3816350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732588" y="5876925"/>
          <a:ext cx="1655762" cy="627063"/>
        </p:xfrm>
        <a:graphic>
          <a:graphicData uri="http://schemas.openxmlformats.org/drawingml/2006/table">
            <a:tbl>
              <a:tblPr/>
              <a:tblGrid>
                <a:gridCol w="596900"/>
                <a:gridCol w="1058862"/>
              </a:tblGrid>
              <a:tr h="155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A0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15000 до 22700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A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13000 до 14999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5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12000 до 12999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10000 до 11999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" name="Диаграмма 14"/>
          <p:cNvGraphicFramePr/>
          <p:nvPr/>
        </p:nvGraphicFramePr>
        <p:xfrm>
          <a:off x="0" y="3861048"/>
          <a:ext cx="5904656" cy="1995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1475656" y="3573016"/>
            <a:ext cx="3384376" cy="24006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Сводный индекс показателя</a:t>
            </a:r>
          </a:p>
        </p:txBody>
      </p:sp>
      <p:sp>
        <p:nvSpPr>
          <p:cNvPr id="228384" name="Прямоугольник 16"/>
          <p:cNvSpPr>
            <a:spLocks noChangeArrowheads="1"/>
          </p:cNvSpPr>
          <p:nvPr/>
        </p:nvSpPr>
        <p:spPr bwMode="auto">
          <a:xfrm>
            <a:off x="323850" y="6021388"/>
            <a:ext cx="540067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/>
              <a:t>По результатам расчета сводного индекса за период 2009-2012 годы лидерами являются Пижанский район (за счет высокого темпа роста) и города Кирово-Чепецк и Киров (за счет высокой заработной платы).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401" name="Рисунок 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484313"/>
            <a:ext cx="3455987" cy="3889375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230402" name="Rectangle 8"/>
          <p:cNvSpPr>
            <a:spLocks noChangeArrowheads="1"/>
          </p:cNvSpPr>
          <p:nvPr/>
        </p:nvSpPr>
        <p:spPr bwMode="auto">
          <a:xfrm>
            <a:off x="0" y="0"/>
            <a:ext cx="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230403" name="TextBox 4"/>
          <p:cNvSpPr txBox="1">
            <a:spLocks noChangeArrowheads="1"/>
          </p:cNvSpPr>
          <p:nvPr/>
        </p:nvSpPr>
        <p:spPr bwMode="auto">
          <a:xfrm>
            <a:off x="3924300" y="1000125"/>
            <a:ext cx="4968875" cy="235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spcBef>
                <a:spcPct val="1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В бюджетной сфере самый низкий уровень оплаты труда за 2012 год наблюдается у </a:t>
            </a:r>
            <a:r>
              <a:rPr lang="ru-RU" b="1"/>
              <a:t>работников дошкольных учреждений: заработная плата </a:t>
            </a:r>
            <a:r>
              <a:rPr lang="ru-RU"/>
              <a:t>различается в 2 раза - от 5,4 тыс. рублей до 10,9 тыс. рублей.  Самый высокий уровень оплаты труда в дошкольных образовательных учреждениях – свыше 10 тыс. рублей, в городах Киров (10,9 тыс. рублей) и Кирово-Чепецк (10,4 тыс. рублей) и Юрьянском районе (10,1 тыс. рублей), самый низкий уровень оплаты труда – менее 6 тыс. рублей,  в Санчурском (5,4 тыс. рублей) и Опаринском (5,5 тыс. рублей) районах. </a:t>
            </a:r>
          </a:p>
          <a:p>
            <a:pPr indent="358775" algn="just" defTabSz="407988">
              <a:lnSpc>
                <a:spcPct val="80000"/>
              </a:lnSpc>
              <a:spcBef>
                <a:spcPct val="10000"/>
              </a:spcBef>
              <a:buClr>
                <a:schemeClr val="bg2"/>
              </a:buClr>
              <a:buSzPct val="75000"/>
            </a:pPr>
            <a:r>
              <a:rPr lang="ru-RU"/>
              <a:t>Наибольший рост заработной платы по сравнению с 2011 годом отмечен в Унинском (на 32,4%), Слободском (на 28,8%) и Лебяжском (на 27,6%) районах.</a:t>
            </a:r>
          </a:p>
        </p:txBody>
      </p:sp>
      <p:sp>
        <p:nvSpPr>
          <p:cNvPr id="230404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19</a:t>
            </a:r>
          </a:p>
        </p:txBody>
      </p:sp>
      <p:sp>
        <p:nvSpPr>
          <p:cNvPr id="14" name="Заголовок 1"/>
          <p:cNvSpPr>
            <a:spLocks/>
          </p:cNvSpPr>
          <p:nvPr/>
        </p:nvSpPr>
        <p:spPr bwMode="auto">
          <a:xfrm>
            <a:off x="251520" y="404664"/>
            <a:ext cx="8640960" cy="41433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ДОХОДЫ НАСЕЛЕНИЯ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1520" y="908720"/>
            <a:ext cx="3600400" cy="61311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Показатель «Среднемесячная номинальная начисленная заработная плата работников муниципальных дошкольных образовательных учреждений», рублей (по данным за 2012 год)</a:t>
            </a:r>
            <a:endParaRPr lang="ru-RU" sz="1200" dirty="0"/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179388" y="4797425"/>
          <a:ext cx="1584325" cy="627063"/>
        </p:xfrm>
        <a:graphic>
          <a:graphicData uri="http://schemas.openxmlformats.org/drawingml/2006/table">
            <a:tbl>
              <a:tblPr/>
              <a:tblGrid>
                <a:gridCol w="571500"/>
                <a:gridCol w="1012825"/>
              </a:tblGrid>
              <a:tr h="155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A0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8001 до 11000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A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7401 до 8000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5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6601 до 7400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5300 до 6600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Диаграмма 18"/>
          <p:cNvGraphicFramePr/>
          <p:nvPr/>
        </p:nvGraphicFramePr>
        <p:xfrm>
          <a:off x="2987824" y="3645024"/>
          <a:ext cx="6156176" cy="2084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4788024" y="3429000"/>
            <a:ext cx="3888432" cy="24006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Сводный индекс показателя</a:t>
            </a:r>
          </a:p>
        </p:txBody>
      </p:sp>
      <p:sp>
        <p:nvSpPr>
          <p:cNvPr id="230431" name="Прямоугольник 20"/>
          <p:cNvSpPr>
            <a:spLocks noChangeArrowheads="1"/>
          </p:cNvSpPr>
          <p:nvPr/>
        </p:nvSpPr>
        <p:spPr bwMode="auto">
          <a:xfrm>
            <a:off x="2843213" y="5732463"/>
            <a:ext cx="6049962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spcBef>
                <a:spcPct val="10000"/>
              </a:spcBef>
              <a:buClr>
                <a:schemeClr val="bg2"/>
              </a:buClr>
              <a:buSzPct val="75000"/>
            </a:pPr>
            <a:r>
              <a:rPr lang="ru-RU"/>
              <a:t>Наибольшие  значения сводного индекса показателя получены в городах Киров и Кирово-Чепецк,   Юрьянском районе (за счет высоких значений) и в ЗАТО Первомайский, в Уржумском, Немском и Кирово-Чепецком районах (за счет темпа роста заработной платы за период 2009-2012 годы).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5"/>
          <p:cNvSpPr>
            <a:spLocks noChangeArrowheads="1"/>
          </p:cNvSpPr>
          <p:nvPr/>
        </p:nvSpPr>
        <p:spPr bwMode="auto">
          <a:xfrm>
            <a:off x="8328025" y="6107113"/>
            <a:ext cx="554038" cy="5222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20482" name="AutoShape 3"/>
          <p:cNvSpPr>
            <a:spLocks noChangeArrowheads="1"/>
          </p:cNvSpPr>
          <p:nvPr/>
        </p:nvSpPr>
        <p:spPr bwMode="auto">
          <a:xfrm>
            <a:off x="6278563" y="215900"/>
            <a:ext cx="2397125" cy="1628775"/>
          </a:xfrm>
          <a:prstGeom prst="homePlate">
            <a:avLst>
              <a:gd name="adj" fmla="val 0"/>
            </a:avLst>
          </a:prstGeom>
          <a:noFill/>
          <a:ln w="9525" algn="ctr">
            <a:noFill/>
            <a:miter lim="800000"/>
            <a:headEnd/>
            <a:tailEnd/>
          </a:ln>
        </p:spPr>
        <p:txBody>
          <a:bodyPr lIns="83851" tIns="41927" rIns="83851" bIns="41927" anchor="ctr"/>
          <a:lstStyle/>
          <a:p>
            <a:pPr defTabSz="839788"/>
            <a:endParaRPr lang="ru-RU"/>
          </a:p>
        </p:txBody>
      </p:sp>
      <p:sp>
        <p:nvSpPr>
          <p:cNvPr id="33796" name="TextBox 10"/>
          <p:cNvSpPr txBox="1">
            <a:spLocks noChangeArrowheads="1"/>
          </p:cNvSpPr>
          <p:nvPr/>
        </p:nvSpPr>
        <p:spPr bwMode="auto">
          <a:xfrm>
            <a:off x="179388" y="981075"/>
            <a:ext cx="8785225" cy="5413375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rgbClr val="FFFFFF"/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b="1" dirty="0"/>
              <a:t>ОБЩАЯ ИНФОРМАЦИЯ О ГОРОДСКИХ ОКРУГАХ И МУНИЦИПАЛЬНЫХ РАЙОНАХ </a:t>
            </a:r>
            <a:endParaRPr lang="ru-RU" b="1" dirty="0"/>
          </a:p>
          <a:p>
            <a:pPr>
              <a:lnSpc>
                <a:spcPct val="13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b="1" dirty="0"/>
              <a:t>КИРОВСКОЙ </a:t>
            </a:r>
            <a:r>
              <a:rPr lang="ru-RU" b="1" dirty="0"/>
              <a:t>ОБЛАСТИ</a:t>
            </a:r>
            <a:r>
              <a:rPr lang="ru-RU" b="1" dirty="0"/>
              <a:t>………………………………………………………………………………………...</a:t>
            </a:r>
            <a:r>
              <a:rPr lang="ru-RU" dirty="0"/>
              <a:t> 3стр</a:t>
            </a:r>
            <a:r>
              <a:rPr lang="ru-RU" dirty="0"/>
              <a:t>.</a:t>
            </a:r>
            <a:endParaRPr lang="ru-RU" b="1" dirty="0"/>
          </a:p>
          <a:p>
            <a:pPr>
              <a:lnSpc>
                <a:spcPct val="13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b="1" dirty="0"/>
              <a:t>ВВЕДЕНИЕ</a:t>
            </a:r>
            <a:r>
              <a:rPr lang="ru-RU" b="1" dirty="0"/>
              <a:t>…………………………………………………………………………………………………………7</a:t>
            </a:r>
            <a:r>
              <a:rPr lang="ru-RU" dirty="0"/>
              <a:t>стр</a:t>
            </a:r>
            <a:r>
              <a:rPr lang="ru-RU" dirty="0"/>
              <a:t>.</a:t>
            </a:r>
            <a:endParaRPr lang="ru-RU" b="1" dirty="0"/>
          </a:p>
          <a:p>
            <a:pPr marL="342900" indent="-342900" algn="just">
              <a:lnSpc>
                <a:spcPct val="130000"/>
              </a:lnSpc>
              <a:spcBef>
                <a:spcPts val="0"/>
              </a:spcBef>
              <a:buClr>
                <a:schemeClr val="bg2"/>
              </a:buClr>
              <a:buSzPct val="75000"/>
              <a:defRPr/>
            </a:pPr>
            <a:r>
              <a:rPr lang="ru-RU" b="1" dirty="0"/>
              <a:t>1. РЕЗУЛЬТАТЫ  КОМПЛЕКСНОЙ ОЦЕНКИ </a:t>
            </a:r>
            <a:r>
              <a:rPr lang="ru-RU" b="1" dirty="0"/>
              <a:t>ЭФФЕКТИВНОСТИ ДЕЯТЕЛЬНОСТИ </a:t>
            </a:r>
            <a:r>
              <a:rPr lang="ru-RU" b="1" dirty="0"/>
              <a:t>ОРГАНОВ</a:t>
            </a:r>
          </a:p>
          <a:p>
            <a:pPr marL="342900" indent="-342900" algn="just">
              <a:lnSpc>
                <a:spcPct val="130000"/>
              </a:lnSpc>
              <a:spcBef>
                <a:spcPts val="0"/>
              </a:spcBef>
              <a:buClr>
                <a:schemeClr val="bg2"/>
              </a:buClr>
              <a:buSzPct val="75000"/>
              <a:defRPr/>
            </a:pPr>
            <a:r>
              <a:rPr lang="ru-RU" b="1" dirty="0"/>
              <a:t>МЕСТНОГО </a:t>
            </a:r>
            <a:r>
              <a:rPr lang="ru-RU" b="1" dirty="0"/>
              <a:t>САМОУПРАВЛЕНИЯ ГОРОДСКИХ ОКРУГОВ И МУНИЦИПАЛЬНЫХ </a:t>
            </a:r>
            <a:r>
              <a:rPr lang="ru-RU" b="1" dirty="0"/>
              <a:t>РАЙОНОВ…</a:t>
            </a:r>
            <a:r>
              <a:rPr lang="ru-RU" dirty="0"/>
              <a:t>10стр</a:t>
            </a:r>
            <a:r>
              <a:rPr lang="ru-RU" dirty="0"/>
              <a:t>.</a:t>
            </a:r>
            <a:endParaRPr lang="ru-RU" b="1" dirty="0"/>
          </a:p>
          <a:p>
            <a:pPr algn="just">
              <a:lnSpc>
                <a:spcPct val="13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b="1" dirty="0"/>
              <a:t>1.1. Экономическое развитие……………………………………………………………………………………. </a:t>
            </a:r>
            <a:r>
              <a:rPr lang="ru-RU" dirty="0"/>
              <a:t>11стр</a:t>
            </a:r>
            <a:r>
              <a:rPr lang="ru-RU" dirty="0"/>
              <a:t>.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b="1" dirty="0"/>
              <a:t>1.2.  </a:t>
            </a:r>
            <a:r>
              <a:rPr lang="ru-RU" b="1" dirty="0"/>
              <a:t>Дошкольное образование</a:t>
            </a:r>
            <a:r>
              <a:rPr lang="ru-RU" b="1" dirty="0"/>
              <a:t>…………………………………………………………………………………...</a:t>
            </a:r>
            <a:r>
              <a:rPr lang="ru-RU" dirty="0"/>
              <a:t>22 </a:t>
            </a:r>
            <a:r>
              <a:rPr lang="ru-RU" dirty="0"/>
              <a:t>стр.</a:t>
            </a:r>
            <a:endParaRPr lang="ru-RU" b="1" dirty="0"/>
          </a:p>
          <a:p>
            <a:pPr algn="just">
              <a:lnSpc>
                <a:spcPct val="13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b="1" dirty="0"/>
              <a:t>1.3.  </a:t>
            </a:r>
            <a:r>
              <a:rPr lang="ru-RU" b="1" dirty="0"/>
              <a:t>Общее и дополнительное образование</a:t>
            </a:r>
            <a:r>
              <a:rPr lang="ru-RU" b="1" dirty="0"/>
              <a:t>……………………………………………………………………</a:t>
            </a:r>
            <a:r>
              <a:rPr lang="ru-RU" dirty="0"/>
              <a:t>24</a:t>
            </a:r>
            <a:r>
              <a:rPr lang="ru-RU" b="1" dirty="0"/>
              <a:t> </a:t>
            </a:r>
            <a:r>
              <a:rPr lang="ru-RU" dirty="0"/>
              <a:t>стр.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b="1" dirty="0"/>
              <a:t>1.4.  Культура………………………………………………………………………………………………………</a:t>
            </a:r>
            <a:r>
              <a:rPr lang="ru-RU" dirty="0"/>
              <a:t>29</a:t>
            </a:r>
            <a:r>
              <a:rPr lang="ru-RU" b="1" dirty="0"/>
              <a:t> </a:t>
            </a:r>
            <a:r>
              <a:rPr lang="ru-RU" dirty="0"/>
              <a:t>стр.</a:t>
            </a:r>
            <a:endParaRPr lang="ru-RU" dirty="0"/>
          </a:p>
          <a:p>
            <a:pPr algn="just">
              <a:lnSpc>
                <a:spcPct val="13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b="1" dirty="0"/>
              <a:t>1.5.  </a:t>
            </a:r>
            <a:r>
              <a:rPr lang="ru-RU" b="1" dirty="0"/>
              <a:t>Физическая культура и спорт</a:t>
            </a:r>
            <a:r>
              <a:rPr lang="ru-RU" b="1" dirty="0"/>
              <a:t>……………………………………………………………………………...</a:t>
            </a:r>
            <a:r>
              <a:rPr lang="ru-RU" dirty="0"/>
              <a:t>30</a:t>
            </a:r>
            <a:r>
              <a:rPr lang="ru-RU" b="1" dirty="0"/>
              <a:t> </a:t>
            </a:r>
            <a:r>
              <a:rPr lang="ru-RU" dirty="0"/>
              <a:t>стр</a:t>
            </a:r>
            <a:r>
              <a:rPr lang="ru-RU" dirty="0"/>
              <a:t>.</a:t>
            </a:r>
            <a:endParaRPr lang="ru-RU" b="1" dirty="0"/>
          </a:p>
          <a:p>
            <a:pPr algn="just">
              <a:lnSpc>
                <a:spcPct val="13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b="1" dirty="0"/>
              <a:t>1.6.  </a:t>
            </a:r>
            <a:r>
              <a:rPr lang="ru-RU" b="1" dirty="0"/>
              <a:t>Жилищное строительство и обеспечение граждан жильем</a:t>
            </a:r>
            <a:r>
              <a:rPr lang="ru-RU" b="1" dirty="0"/>
              <a:t>……………………………………………</a:t>
            </a:r>
            <a:r>
              <a:rPr lang="ru-RU" dirty="0"/>
              <a:t>31</a:t>
            </a:r>
            <a:r>
              <a:rPr lang="ru-RU" b="1" dirty="0"/>
              <a:t> </a:t>
            </a:r>
            <a:r>
              <a:rPr lang="ru-RU" dirty="0"/>
              <a:t>стр</a:t>
            </a:r>
            <a:r>
              <a:rPr lang="ru-RU" dirty="0"/>
              <a:t>.</a:t>
            </a:r>
            <a:endParaRPr lang="ru-RU" b="1" dirty="0"/>
          </a:p>
          <a:p>
            <a:pPr algn="just">
              <a:lnSpc>
                <a:spcPct val="13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b="1" dirty="0"/>
              <a:t>1.7.  </a:t>
            </a:r>
            <a:r>
              <a:rPr lang="ru-RU" b="1" dirty="0"/>
              <a:t>Жилищно-коммунальное хозяйство</a:t>
            </a:r>
            <a:r>
              <a:rPr lang="ru-RU" b="1" i="1" dirty="0"/>
              <a:t>………………………………………………………………………</a:t>
            </a:r>
            <a:r>
              <a:rPr lang="ru-RU" dirty="0"/>
              <a:t>35</a:t>
            </a:r>
            <a:r>
              <a:rPr lang="ru-RU" b="1" i="1" dirty="0"/>
              <a:t> </a:t>
            </a:r>
            <a:r>
              <a:rPr lang="ru-RU" dirty="0"/>
              <a:t>стр</a:t>
            </a:r>
            <a:r>
              <a:rPr lang="ru-RU" dirty="0"/>
              <a:t>.</a:t>
            </a:r>
            <a:endParaRPr lang="ru-RU" i="1" dirty="0"/>
          </a:p>
          <a:p>
            <a:pPr algn="just">
              <a:lnSpc>
                <a:spcPct val="13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b="1" dirty="0"/>
              <a:t>1.8.  </a:t>
            </a:r>
            <a:r>
              <a:rPr lang="ru-RU" b="1" dirty="0"/>
              <a:t>Организация муниципального управления</a:t>
            </a:r>
            <a:r>
              <a:rPr lang="ru-RU" b="1" dirty="0"/>
              <a:t>……………………………………………………………...</a:t>
            </a:r>
            <a:r>
              <a:rPr lang="ru-RU" dirty="0"/>
              <a:t>38</a:t>
            </a:r>
            <a:r>
              <a:rPr lang="ru-RU" b="1" dirty="0"/>
              <a:t> </a:t>
            </a:r>
            <a:r>
              <a:rPr lang="ru-RU" dirty="0"/>
              <a:t>стр</a:t>
            </a:r>
            <a:r>
              <a:rPr lang="ru-RU" dirty="0"/>
              <a:t>.</a:t>
            </a:r>
            <a:endParaRPr lang="ru-RU" b="1" dirty="0"/>
          </a:p>
          <a:p>
            <a:pPr algn="just">
              <a:lnSpc>
                <a:spcPct val="13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b="1" dirty="0"/>
              <a:t>1.9.  Энергосбережение и повышение энергетической эффективности</a:t>
            </a:r>
            <a:r>
              <a:rPr lang="ru-RU" b="1" dirty="0"/>
              <a:t>……………………………………</a:t>
            </a:r>
            <a:r>
              <a:rPr lang="ru-RU" dirty="0"/>
              <a:t>40</a:t>
            </a:r>
            <a:r>
              <a:rPr lang="ru-RU" b="1" dirty="0"/>
              <a:t> </a:t>
            </a:r>
            <a:r>
              <a:rPr lang="ru-RU" dirty="0"/>
              <a:t>стр.</a:t>
            </a:r>
            <a:endParaRPr lang="ru-RU" b="1" dirty="0"/>
          </a:p>
          <a:p>
            <a:pPr algn="just">
              <a:lnSpc>
                <a:spcPct val="13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b="1" dirty="0"/>
              <a:t>2</a:t>
            </a:r>
            <a:r>
              <a:rPr lang="en-US" b="1" dirty="0"/>
              <a:t>.</a:t>
            </a:r>
            <a:r>
              <a:rPr lang="ru-RU" b="1" dirty="0"/>
              <a:t> </a:t>
            </a:r>
            <a:r>
              <a:rPr lang="ru-RU" b="1" dirty="0">
                <a:cs typeface="Times New Roman" pitchFamily="18" charset="0"/>
              </a:rPr>
              <a:t>ИТОГИ НЕЗАВИСИМЫХ ОПРОСОВ ПО ОЦЕНКЕ НАСЕЛЕНИЕМ ЭФФЕКТИВНОСТИ ДЕЯТЕЛЬНОСТИ ОРГАНОВ МЕСТНОГО САМОУПРАВЛЕНИЯ </a:t>
            </a:r>
            <a:r>
              <a:rPr lang="ru-RU" b="1" dirty="0"/>
              <a:t>……...……………………………… </a:t>
            </a:r>
            <a:r>
              <a:rPr lang="ru-RU" dirty="0"/>
              <a:t>44 стр</a:t>
            </a:r>
            <a:r>
              <a:rPr lang="ru-RU" dirty="0"/>
              <a:t>.</a:t>
            </a:r>
            <a:endParaRPr lang="ru-RU" b="1" dirty="0"/>
          </a:p>
          <a:p>
            <a:pPr>
              <a:lnSpc>
                <a:spcPct val="13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b="1" dirty="0"/>
              <a:t>3. </a:t>
            </a:r>
            <a:r>
              <a:rPr lang="ru-RU" b="1" dirty="0">
                <a:cs typeface="Times New Roman" pitchFamily="18" charset="0"/>
              </a:rPr>
              <a:t>РЕЙТИНГ МУНИЦИПАЛЬНЫХ ОБРАЗОВАНИЙ КИРОВСКОЙ ОБЛАСТИ ПО РЕЗУЛЬТАТАМ КОМПЛЕКСНОЙ ОЦЕНКИ ЭФФЕКТИВНОСТИ ДЕЯТЕЛЬНОСТИ ОРГАНОВ МЕСТНОГО САМОУПРАВЛЕНИЯ ПО ИТОГАМ 2012 ГОДА </a:t>
            </a:r>
            <a:r>
              <a:rPr lang="ru-RU" b="1" dirty="0"/>
              <a:t>………………………………………………..…………...</a:t>
            </a:r>
            <a:r>
              <a:rPr lang="ru-RU" dirty="0"/>
              <a:t>54 стр</a:t>
            </a:r>
            <a:r>
              <a:rPr lang="ru-RU" dirty="0"/>
              <a:t>.</a:t>
            </a:r>
          </a:p>
        </p:txBody>
      </p:sp>
      <p:sp>
        <p:nvSpPr>
          <p:cNvPr id="20484" name="Rectangle 8"/>
          <p:cNvSpPr>
            <a:spLocks noChangeArrowheads="1"/>
          </p:cNvSpPr>
          <p:nvPr/>
        </p:nvSpPr>
        <p:spPr bwMode="auto">
          <a:xfrm>
            <a:off x="0" y="0"/>
            <a:ext cx="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20485" name="Заголовок 1"/>
          <p:cNvSpPr>
            <a:spLocks/>
          </p:cNvSpPr>
          <p:nvPr/>
        </p:nvSpPr>
        <p:spPr bwMode="auto">
          <a:xfrm>
            <a:off x="323850" y="404813"/>
            <a:ext cx="8572500" cy="2873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>
                <a:cs typeface="Times New Roman" pitchFamily="18" charset="0"/>
              </a:rPr>
              <a:t>СОДЕРЖАНИЕ</a:t>
            </a:r>
          </a:p>
        </p:txBody>
      </p:sp>
      <p:sp>
        <p:nvSpPr>
          <p:cNvPr id="20486" name="Text Box 126"/>
          <p:cNvSpPr txBox="1">
            <a:spLocks noChangeArrowheads="1"/>
          </p:cNvSpPr>
          <p:nvPr/>
        </p:nvSpPr>
        <p:spPr bwMode="auto">
          <a:xfrm>
            <a:off x="4427538" y="115888"/>
            <a:ext cx="32385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2145" name="Object 1"/>
          <p:cNvGraphicFramePr>
            <a:graphicFrameLocks noChangeAspect="1"/>
          </p:cNvGraphicFramePr>
          <p:nvPr/>
        </p:nvGraphicFramePr>
        <p:xfrm>
          <a:off x="6018213" y="2708275"/>
          <a:ext cx="3125787" cy="3673475"/>
        </p:xfrm>
        <a:graphic>
          <a:graphicData uri="http://schemas.openxmlformats.org/presentationml/2006/ole">
            <p:oleObj spid="_x0000_s262145" name="Точечный рисунок" r:id="rId4" imgW="4580017" imgH="5380186" progId="PBrush">
              <p:embed/>
            </p:oleObj>
          </a:graphicData>
        </a:graphic>
      </p:graphicFrame>
      <p:sp>
        <p:nvSpPr>
          <p:cNvPr id="262146" name="Rectangle 8"/>
          <p:cNvSpPr>
            <a:spLocks noChangeArrowheads="1"/>
          </p:cNvSpPr>
          <p:nvPr/>
        </p:nvSpPr>
        <p:spPr bwMode="auto">
          <a:xfrm>
            <a:off x="0" y="0"/>
            <a:ext cx="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262147" name="TextBox 4"/>
          <p:cNvSpPr txBox="1">
            <a:spLocks noChangeArrowheads="1"/>
          </p:cNvSpPr>
          <p:nvPr/>
        </p:nvSpPr>
        <p:spPr bwMode="auto">
          <a:xfrm>
            <a:off x="179388" y="1916113"/>
            <a:ext cx="5688012" cy="250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Наибольший рост заработной платы учителей в 2012 году по сравнению с 2011 годом отмечен в Белохолуницком  (на 83,7%), Даровском (на 80,4%), Куменском (на 76,5%), Унинском (на 76,1%) и Сунском (на 70,5%) районах. Во всех муниципальных образованиях области производится поэтапное повышение заработной платы педагогических работников с целью доведения ее уровня до средней по экономике региона. </a:t>
            </a:r>
          </a:p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 b="1"/>
              <a:t>Среднемесячная номинальная начисленная заработная плата работников муниципальных общеобразовательных учреждений </a:t>
            </a:r>
            <a:r>
              <a:rPr lang="ru-RU"/>
              <a:t> различается в 1,9 раза. Максимальная  зарплата отмечена в городе Киров  (15,1 тыс. рублей), минимальная – в Кикнурском районе (7,9 тыс. рублей). Наибольший рост заработной платы работников отмечен в Даровском (на 75%), Унинском и Сунском (на 73%) районах, наименьший рост – в Лузском районе (на 8%).</a:t>
            </a:r>
          </a:p>
        </p:txBody>
      </p:sp>
      <p:sp>
        <p:nvSpPr>
          <p:cNvPr id="262148" name="TextBox 4"/>
          <p:cNvSpPr txBox="1">
            <a:spLocks noChangeArrowheads="1"/>
          </p:cNvSpPr>
          <p:nvPr/>
        </p:nvSpPr>
        <p:spPr bwMode="auto">
          <a:xfrm>
            <a:off x="179388" y="836613"/>
            <a:ext cx="8820150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 b="1"/>
              <a:t>Среди муниципальных образований области наблюдается дифференциация размера среднемесячной номинальной начисленной заработной платы учителей муниципальных общеобразовательных учреждений </a:t>
            </a:r>
            <a:r>
              <a:rPr lang="ru-RU"/>
              <a:t>от 10,5 тыс. рублей  до 17,7 тыс. рублей. Самая высокая - более 16 тыс. рублей, в Белохолуницком (17,7 тыс. рублей), Куменском (17,2 тыс. рублей) и Унинском (17,1 тыс. рублей) районах, городах Киров (16,3 тыс. рублей),  Кирово-Чепецк (16,2 тыс. рублей). Самая низкая – менее 11 тыс. рублей, в Кикнурском (10,5 тыс. рублей), Советском (10,6 тыс. рублей), Немском (10,8 тыс. рублей) и Санчурском (10,9 тыс. рублей) районах. </a:t>
            </a:r>
          </a:p>
        </p:txBody>
      </p:sp>
      <p:sp>
        <p:nvSpPr>
          <p:cNvPr id="262149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20</a:t>
            </a:r>
          </a:p>
        </p:txBody>
      </p:sp>
      <p:sp>
        <p:nvSpPr>
          <p:cNvPr id="14" name="Заголовок 1"/>
          <p:cNvSpPr>
            <a:spLocks/>
          </p:cNvSpPr>
          <p:nvPr/>
        </p:nvSpPr>
        <p:spPr bwMode="auto">
          <a:xfrm>
            <a:off x="251520" y="404664"/>
            <a:ext cx="8640960" cy="41433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ДОХОДЫ НАСЕЛЕНИЯ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40152" y="1916832"/>
            <a:ext cx="3024336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Показатель «Среднемесячная номинальная начисленная заработная плата учителей муниципальных общеобразовательных учреждений», рублей </a:t>
            </a:r>
          </a:p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(по данным за 2012 год)</a:t>
            </a:r>
            <a:endParaRPr lang="ru-RU" sz="1200" dirty="0"/>
          </a:p>
        </p:txBody>
      </p:sp>
      <p:sp>
        <p:nvSpPr>
          <p:cNvPr id="26215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6300788" y="6092825"/>
          <a:ext cx="1584325" cy="627063"/>
        </p:xfrm>
        <a:graphic>
          <a:graphicData uri="http://schemas.openxmlformats.org/drawingml/2006/table">
            <a:tbl>
              <a:tblPr/>
              <a:tblGrid>
                <a:gridCol w="569912"/>
                <a:gridCol w="1014413"/>
              </a:tblGrid>
              <a:tr h="155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A0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15001 до 17800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A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14001 до 15000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5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13001 до 14000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10500 до 13000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Диаграмма 11"/>
          <p:cNvGraphicFramePr>
            <a:graphicFrameLocks/>
          </p:cNvGraphicFramePr>
          <p:nvPr/>
        </p:nvGraphicFramePr>
        <p:xfrm>
          <a:off x="107504" y="4149080"/>
          <a:ext cx="6120680" cy="2564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193" name="Рисунок 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80063" y="2708275"/>
            <a:ext cx="3240087" cy="3916363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264194" name="Rectangle 8"/>
          <p:cNvSpPr>
            <a:spLocks noChangeArrowheads="1"/>
          </p:cNvSpPr>
          <p:nvPr/>
        </p:nvSpPr>
        <p:spPr bwMode="auto">
          <a:xfrm>
            <a:off x="0" y="0"/>
            <a:ext cx="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264195" name="TextBox 4"/>
          <p:cNvSpPr txBox="1">
            <a:spLocks noChangeArrowheads="1"/>
          </p:cNvSpPr>
          <p:nvPr/>
        </p:nvSpPr>
        <p:spPr bwMode="auto">
          <a:xfrm>
            <a:off x="179388" y="2205038"/>
            <a:ext cx="4886325" cy="14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Наибольший рост заработной платы работников культуры и искусства в 2012 году по сравнению с 2011 годом отмечен в Кирово-Чепецком (в 2,1 раза), Санчурском (в 1,6 раза), Кикнурском (в 1,5 раза), Фаленском и Верхошижемском (в 1,3 раза) районах.  В Лебяжском, Советском и Опаринском районах произошло снижение заработной платы работников культуры и искусства на 16%, 5% и 3% соответственно.</a:t>
            </a:r>
          </a:p>
        </p:txBody>
      </p:sp>
      <p:sp>
        <p:nvSpPr>
          <p:cNvPr id="264196" name="TextBox 4"/>
          <p:cNvSpPr txBox="1">
            <a:spLocks noChangeArrowheads="1"/>
          </p:cNvSpPr>
          <p:nvPr/>
        </p:nvSpPr>
        <p:spPr bwMode="auto">
          <a:xfrm>
            <a:off x="179388" y="919163"/>
            <a:ext cx="8826500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 b="1"/>
              <a:t>Среднемесячная номинальная начисленная заработная плата работников муниципальных учреждений культуры и искусства </a:t>
            </a:r>
            <a:r>
              <a:rPr lang="ru-RU"/>
              <a:t>варьируется от 6,1 тыс. рублей  до 11,7 тыс. рублей (включая детские школы искусств). Самая высокая - более 9 тыс. рублей, в городах Киров (11,7 тыс. рублей), Вятские Поляны (10,4 тыс. рублей), Слободской (10,3 тыс. рублей), в Омутнинском (9,9 тыс. рублей) и Слободском (9,2 тыс. рублей) районах. В 11 районах области заработная плата меньше 7 тыс. рублей. Самая низкая в Лебяжском (6,1 тыс. рублей), Малмыжском (6,3 тыс. рублей), Тужинском (6,4 тыс. рублей), Котельничском (6,5 тыс. рублей) и Уржумском (6,6 тыс. рублей) районах.</a:t>
            </a:r>
          </a:p>
        </p:txBody>
      </p:sp>
      <p:sp>
        <p:nvSpPr>
          <p:cNvPr id="264197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21</a:t>
            </a:r>
          </a:p>
        </p:txBody>
      </p:sp>
      <p:sp>
        <p:nvSpPr>
          <p:cNvPr id="14" name="Заголовок 1"/>
          <p:cNvSpPr>
            <a:spLocks/>
          </p:cNvSpPr>
          <p:nvPr/>
        </p:nvSpPr>
        <p:spPr bwMode="auto">
          <a:xfrm>
            <a:off x="251520" y="404664"/>
            <a:ext cx="8640960" cy="41433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ДОХОДЫ НАСЕЛЕНИЯ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20072" y="2060848"/>
            <a:ext cx="3672408" cy="61311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Среднемесячная номинальная начисленная заработная плата работников муниципальных  учреждений культуры и искусства, рублей (по данным за 2012 год)</a:t>
            </a:r>
            <a:endParaRPr lang="ru-RU" sz="1200" dirty="0"/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5219700" y="6092825"/>
          <a:ext cx="1512888" cy="627063"/>
        </p:xfrm>
        <a:graphic>
          <a:graphicData uri="http://schemas.openxmlformats.org/drawingml/2006/table">
            <a:tbl>
              <a:tblPr/>
              <a:tblGrid>
                <a:gridCol w="546100"/>
                <a:gridCol w="966788"/>
              </a:tblGrid>
              <a:tr h="155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A0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8501 до 11700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A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7601 до 8500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5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7001 до 7600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6000 до 7000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4220" name="Прямоугольник 9"/>
          <p:cNvSpPr>
            <a:spLocks noChangeArrowheads="1"/>
          </p:cNvSpPr>
          <p:nvPr/>
        </p:nvSpPr>
        <p:spPr bwMode="auto">
          <a:xfrm>
            <a:off x="179388" y="3789363"/>
            <a:ext cx="4897437" cy="284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С 2012 года в Российской Федерации реализуется государственная социальная политика, предусматривающая поэтапное повышение заработной платы работников бюджетной сферы. В связи с этим, органам местного самоуправления на муниципальном уровне необходимо принять меры по доведению средней заработной платы педагогических работников дошкольных образовательных учреждений до средней заработной платы в сфере общего образования, социальных работников до средней заработной платы в области.  Также следует совершенствовать систему оплаты труда работников бюджетного сектора экономики, обусловив повышение оплаты труда достижением конкретных показателей качества и количества оказываемых услуг. Кроме того, целесообразно установить соотношение средней заработной платы руководителей и работников данных организаций.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4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43550" y="2420938"/>
            <a:ext cx="3600450" cy="4200525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266242" name="Rectangle 8"/>
          <p:cNvSpPr>
            <a:spLocks noChangeArrowheads="1"/>
          </p:cNvSpPr>
          <p:nvPr/>
        </p:nvSpPr>
        <p:spPr bwMode="auto">
          <a:xfrm>
            <a:off x="0" y="0"/>
            <a:ext cx="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266243" name="TextBox 4"/>
          <p:cNvSpPr txBox="1">
            <a:spLocks noChangeArrowheads="1"/>
          </p:cNvSpPr>
          <p:nvPr/>
        </p:nvSpPr>
        <p:spPr bwMode="auto">
          <a:xfrm>
            <a:off x="107950" y="1557338"/>
            <a:ext cx="4968875" cy="336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Наибольшее количество детей (более 80%) охвачено дошкольным образованием в городах Слободской (89,6%) и Вятские Поляны (88,4%), в Подосиновском (83,4%), Оричевском (82,3%) и Куменском (80,9%) районах.</a:t>
            </a:r>
          </a:p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</a:pPr>
            <a:r>
              <a:rPr lang="ru-RU"/>
              <a:t>Самые низкие показатели отмечены в Санчурском (41,5%), Уржумском (53,9%), Кирово-Чепецком (55,5%), Малмыжском (59,2%), Тужинском (61,8%), Пижанском (62,3%) и Богородском (62,8%) районах. </a:t>
            </a:r>
          </a:p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</a:pPr>
            <a:r>
              <a:rPr lang="ru-RU"/>
              <a:t>В 32 муниципальных образованиях данный показатель имеет положительную динамику.  Наибольший рост показателя в 2012 году по сравнению с 2011 годом отмечен в Свечинском (на 21,3 п.п.), Нолинском (на 13,4 п.п.), Советском (на 12,9 п.п.), Котельничском (на 12 п.п.) и Оричевском (на 11,4 п.п.) районах.</a:t>
            </a:r>
          </a:p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В тоже время в ряде районов  наблюдается снижение доли детей в возрасте 1 – 6 лет, получающих дошкольную образовательную услугу: в Санчурском (на 16 п.п.) и Нагорском (на 14,4 п.п.) районах, в ЗАТО Первомайский (на 6,1 п.п.).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6011863" y="6092825"/>
          <a:ext cx="1584325" cy="625475"/>
        </p:xfrm>
        <a:graphic>
          <a:graphicData uri="http://schemas.openxmlformats.org/drawingml/2006/table">
            <a:tbl>
              <a:tblPr/>
              <a:tblGrid>
                <a:gridCol w="528637"/>
                <a:gridCol w="1055688"/>
              </a:tblGrid>
              <a:tr h="144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A0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75,1 до 89,6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A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70,1 до 75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65,1 до 70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0,01 до 65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Заголовок 1"/>
          <p:cNvSpPr>
            <a:spLocks/>
          </p:cNvSpPr>
          <p:nvPr/>
        </p:nvSpPr>
        <p:spPr bwMode="auto">
          <a:xfrm>
            <a:off x="179512" y="404664"/>
            <a:ext cx="8784976" cy="41433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>
              <a:defRPr/>
            </a:pPr>
            <a:r>
              <a:rPr lang="ru-RU" sz="1600" b="1" dirty="0">
                <a:cs typeface="Times New Roman" pitchFamily="18" charset="0"/>
              </a:rPr>
              <a:t>1.2. ДОШКОЛЬНОЕ ОБРАЗОВАНИЕ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76056" y="1700808"/>
            <a:ext cx="3960440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Показатель «Доля детей в возрасте 1 - 6 лет, получающих дошкольную образовательную услугу и (или) услугу по их содержанию в муниципальных образовательных учреждениях в общей численности детей в возрасте </a:t>
            </a:r>
          </a:p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1 – 6 лет», процентов (по данным за 2012 год)</a:t>
            </a:r>
            <a:endParaRPr lang="ru-RU" sz="1200" dirty="0"/>
          </a:p>
        </p:txBody>
      </p:sp>
      <p:sp>
        <p:nvSpPr>
          <p:cNvPr id="266266" name="TextBox 12"/>
          <p:cNvSpPr txBox="1">
            <a:spLocks noChangeArrowheads="1"/>
          </p:cNvSpPr>
          <p:nvPr/>
        </p:nvSpPr>
        <p:spPr bwMode="auto">
          <a:xfrm>
            <a:off x="107950" y="836613"/>
            <a:ext cx="8856663" cy="78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7200" algn="just">
              <a:lnSpc>
                <a:spcPct val="80000"/>
              </a:lnSpc>
            </a:pPr>
            <a:r>
              <a:rPr lang="ru-RU"/>
              <a:t>В 2012 году доля детей в возрасте 1 - 6 лет, получающих дошкольную образовательную услугу и (или) услугу по их содержанию в муниципальных образовательных учреждениях в общей численности детей данной группы, в среднем по Кировской области составила 72,6%, что выше уровня прошлого года на 1,2 п.п. Всего в 2012 году по области было введено 3554 новых места в дошкольных образовательных учреждениях.</a:t>
            </a:r>
          </a:p>
        </p:txBody>
      </p:sp>
      <p:graphicFrame>
        <p:nvGraphicFramePr>
          <p:cNvPr id="15" name="Диаграмма 14"/>
          <p:cNvGraphicFramePr/>
          <p:nvPr/>
        </p:nvGraphicFramePr>
        <p:xfrm>
          <a:off x="107504" y="4941168"/>
          <a:ext cx="5688632" cy="1916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619672" y="4869160"/>
            <a:ext cx="3240360" cy="24006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Сводный индекс показателя</a:t>
            </a:r>
          </a:p>
        </p:txBody>
      </p:sp>
      <p:sp>
        <p:nvSpPr>
          <p:cNvPr id="266271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22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6" name="Object 4"/>
          <p:cNvGraphicFramePr>
            <a:graphicFrameLocks noChangeAspect="1"/>
          </p:cNvGraphicFramePr>
          <p:nvPr/>
        </p:nvGraphicFramePr>
        <p:xfrm>
          <a:off x="0" y="4221163"/>
          <a:ext cx="8964613" cy="2303462"/>
        </p:xfrm>
        <a:graphic>
          <a:graphicData uri="http://schemas.openxmlformats.org/presentationml/2006/ole">
            <p:oleObj spid="_x0000_s13316" name="Лист" r:id="rId4" imgW="11791950" imgH="3409950" progId="Excel.Sheet.8">
              <p:embed/>
            </p:oleObj>
          </a:graphicData>
        </a:graphic>
      </p:graphicFrame>
      <p:sp>
        <p:nvSpPr>
          <p:cNvPr id="13317" name="Rectangle 8"/>
          <p:cNvSpPr>
            <a:spLocks noChangeArrowheads="1"/>
          </p:cNvSpPr>
          <p:nvPr/>
        </p:nvSpPr>
        <p:spPr bwMode="auto">
          <a:xfrm>
            <a:off x="0" y="0"/>
            <a:ext cx="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13318" name="TextBox 4"/>
          <p:cNvSpPr txBox="1">
            <a:spLocks noChangeArrowheads="1"/>
          </p:cNvSpPr>
          <p:nvPr/>
        </p:nvSpPr>
        <p:spPr bwMode="auto">
          <a:xfrm>
            <a:off x="107950" y="836613"/>
            <a:ext cx="8856663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 b="1"/>
              <a:t>Очередность на получение места в муниципальном дошкольном образовательном учреждении </a:t>
            </a:r>
            <a:r>
              <a:rPr lang="ru-RU"/>
              <a:t>присутствует практически во всех муниципальных образованиях: максимальная зафиксирована в  Советском (49,2%), Яранском (39,7%), Нолинском (37,6%), Шабалинском (31%) районах и городе Вятские Поляны (31,8%), минимальная – в Кикнурском (0,08%), Нагорском (3%), Сунском (3,9%), Арбажском (4,1%), Куменском (5%) и Богородском (5,1%) районах. В ЗАТО Первомайский, в Даровском, Котельничском, Лебяжском, Опаринском и Фаленском районах отсутствует очередность в дошкольные учреждения.</a:t>
            </a:r>
          </a:p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В 11 муниципальных образованиях в 2012 году по сравнению с 2011 годом увеличилась доля детей в возрасте 1 - 6 лет, состоящих на учете для определения в муниципальные дошкольные образовательные учреждения, что является следствием недостаточной работы органов местного самоуправления. Среди них наибольший рост отмечен в Арбажском (на 70,8 п.п.), Малмыжском (на 25 п.п.), Лузском (18,6 п.п.), Пижанском (на 16,3 п.п.) районах и в городах Слободской (на 21,1 п.п.) и Вятские Поляны (на 18,2 п.п.).</a:t>
            </a:r>
          </a:p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В 25 муниципальных образованиях улучшилась ситуация с местами в дошкольных образовательных учреждениях. Наибольшее снижение доли детей в возрасте 1 – 6 лет, состоящих на учете для определения в муниципальные дошкольные образовательные учреждения, зафиксировано в Сунском (на 84,4 п.п.), Афанасьевском (на 39,3 п.п.), Немском (на 33,2 п.п.), Подосиновском (32,5 п.п.), Тужинском (на 30,2 п.п.).</a:t>
            </a:r>
          </a:p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Одной из причин нехватки мест в муниципальных дошкольных образовательных учреждениях является наличие в некоторых муниципальных образованиях области зданий данных учреждений в аварийном состоянии или зданий, которые требуют капитального ремонта.  Наиболее остро ситуация стоит в Кикнурском (100% от общего числа дошкольных учреждений), Тужинском (50%), Афанасьевском (36,4%), Юрьянском (25%), Опаринском (18,2%) и Шабалинском (16,7%) районах.</a:t>
            </a:r>
          </a:p>
        </p:txBody>
      </p:sp>
      <p:sp>
        <p:nvSpPr>
          <p:cNvPr id="13319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23</a:t>
            </a:r>
          </a:p>
        </p:txBody>
      </p:sp>
      <p:sp>
        <p:nvSpPr>
          <p:cNvPr id="8" name="Заголовок 1"/>
          <p:cNvSpPr>
            <a:spLocks/>
          </p:cNvSpPr>
          <p:nvPr/>
        </p:nvSpPr>
        <p:spPr bwMode="auto">
          <a:xfrm>
            <a:off x="179512" y="404664"/>
            <a:ext cx="8784976" cy="41433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ДОШКОЛЬНОЕ ОБРАЗОВАНИЕ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23728" y="4293096"/>
            <a:ext cx="6768752" cy="38779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spc="-70" dirty="0"/>
              <a:t>Показатель «Доля детей в возрасте 1 - 6 лет, состоящих на учете для определения в муниципальные дошкольные образовательные учреждения,  в общей численности детей в возрасте 1 – 6 лет», процентов (по данным за 2012 год)</a:t>
            </a:r>
            <a:endParaRPr lang="ru-RU" sz="1200" spc="-70" dirty="0"/>
          </a:p>
        </p:txBody>
      </p:sp>
      <p:sp>
        <p:nvSpPr>
          <p:cNvPr id="13326" name="Прямоугольник 9"/>
          <p:cNvSpPr>
            <a:spLocks noChangeArrowheads="1"/>
          </p:cNvSpPr>
          <p:nvPr/>
        </p:nvSpPr>
        <p:spPr bwMode="auto">
          <a:xfrm>
            <a:off x="107950" y="5949950"/>
            <a:ext cx="89281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7200" algn="just">
              <a:lnSpc>
                <a:spcPct val="80000"/>
              </a:lnSpc>
            </a:pPr>
            <a:r>
              <a:rPr lang="ru-RU"/>
              <a:t>Для улучшения ситуации в дошкольном образовании необходимо разработать комплекс мер по снижению очередности детей в возрасте 1-6 лет на получение места в муниципальном дошкольном образовательном учреждении и принять меры по сокращению количества муниципальных дошкольных образовательных учреждений, здания которых находятся в аварийном состоянии или требуют капитального ремонта.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36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49900" y="1989138"/>
            <a:ext cx="3594100" cy="4194175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271362" name="Rectangle 8"/>
          <p:cNvSpPr>
            <a:spLocks noChangeArrowheads="1"/>
          </p:cNvSpPr>
          <p:nvPr/>
        </p:nvSpPr>
        <p:spPr bwMode="auto">
          <a:xfrm>
            <a:off x="0" y="0"/>
            <a:ext cx="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271363" name="TextBox 4"/>
          <p:cNvSpPr txBox="1">
            <a:spLocks noChangeArrowheads="1"/>
          </p:cNvSpPr>
          <p:nvPr/>
        </p:nvSpPr>
        <p:spPr bwMode="auto">
          <a:xfrm>
            <a:off x="179388" y="908050"/>
            <a:ext cx="4752975" cy="362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В среднем по области </a:t>
            </a:r>
            <a:r>
              <a:rPr lang="ru-RU" b="1"/>
              <a:t>доля лиц, сдавших единый государственный экзамен по русскому языку и математике, в общей численности выпускников муниципальных общеобразовательных учреждений, участвовавших в ЕГЭ по данным предметам</a:t>
            </a:r>
            <a:r>
              <a:rPr lang="ru-RU"/>
              <a:t>, снизилась с 99,6% в 2011 году до 99,3% в 2012 году. </a:t>
            </a:r>
          </a:p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Слабые результаты единого государственного экзамена отмечены в Опаринском (92,6%), Белохолуницком (93,9%) и Советском (96,8%) районах. В 31 муниципальном образовании все учащиеся успешно сдали обязательные предметы. </a:t>
            </a:r>
          </a:p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Увеличение данного показателя в 2012 году по отношению к 2011 году наблюдается в 10 муниципальных образованиях: г. Слободской, в Кирово-Чепецком, Малмыжском, Марашинском, Немском, Опаринском, Оричевском, Орловском, Санчурском и Уржумском районах. В то же время в 9 муниципалитетах сдали ЕГЭ хуже. Наибольший спад произошел в Белохолуницком (на 6,1 п.п), Советском (на 2,2 п.п.) и Нагорском (на 2 п.п.) районах.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6156325" y="6092825"/>
          <a:ext cx="1547813" cy="468313"/>
        </p:xfrm>
        <a:graphic>
          <a:graphicData uri="http://schemas.openxmlformats.org/drawingml/2006/table">
            <a:tbl>
              <a:tblPr/>
              <a:tblGrid>
                <a:gridCol w="773113"/>
                <a:gridCol w="774700"/>
              </a:tblGrid>
              <a:tr h="134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6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100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99,1 до 99,9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0,01 до 99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1377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24</a:t>
            </a:r>
          </a:p>
        </p:txBody>
      </p:sp>
      <p:sp>
        <p:nvSpPr>
          <p:cNvPr id="9" name="Заголовок 1"/>
          <p:cNvSpPr>
            <a:spLocks/>
          </p:cNvSpPr>
          <p:nvPr/>
        </p:nvSpPr>
        <p:spPr bwMode="auto">
          <a:xfrm>
            <a:off x="251520" y="404664"/>
            <a:ext cx="8712968" cy="41433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>
              <a:defRPr/>
            </a:pPr>
            <a:r>
              <a:rPr lang="ru-RU" sz="1600" b="1" dirty="0">
                <a:cs typeface="Times New Roman" pitchFamily="18" charset="0"/>
              </a:rPr>
              <a:t>1.3. ОБЩЕЕ И ДОПОЛНИТЕЛЬНОЕ ОБРАЗОВАНИЕ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4048" y="980728"/>
            <a:ext cx="3888432" cy="978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Показатель «Доля лиц, сдавших единый государственный экзамен по русскому языку и математике, в общей численности выпускников муниципальных общеобразовательных учреждений, участвовавших в ЕГЭ по данным предметам», процентов (по данным за 2012 год)</a:t>
            </a:r>
            <a:endParaRPr lang="ru-RU" sz="1200" dirty="0"/>
          </a:p>
        </p:txBody>
      </p:sp>
      <p:graphicFrame>
        <p:nvGraphicFramePr>
          <p:cNvPr id="13" name="Диаграмма 12"/>
          <p:cNvGraphicFramePr/>
          <p:nvPr/>
        </p:nvGraphicFramePr>
        <p:xfrm>
          <a:off x="107504" y="4581128"/>
          <a:ext cx="5976664" cy="21693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043608" y="4509120"/>
            <a:ext cx="3744416" cy="24006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Сводный индекс показателя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/>
          </p:cNvSpPr>
          <p:nvPr/>
        </p:nvSpPr>
        <p:spPr bwMode="auto">
          <a:xfrm>
            <a:off x="251520" y="404664"/>
            <a:ext cx="8712968" cy="41433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 ОБЩЕЕ И ДОПОЛНИТЕЛЬНОЕ ОБРАЗОВАНИЕ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273412" name="TextBox 4"/>
          <p:cNvSpPr txBox="1">
            <a:spLocks noChangeArrowheads="1"/>
          </p:cNvSpPr>
          <p:nvPr/>
        </p:nvSpPr>
        <p:spPr bwMode="auto">
          <a:xfrm>
            <a:off x="179388" y="836613"/>
            <a:ext cx="878522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В 2012 году число выпускников муниципальных общеобразовательных учреждений, не получивших аттестат о среднем (полном) образовании, выросло до 58 человек (с 42 в 2011 году), что составляет 0,9% от общей численности выпускников, участвовавших в ЕГЭ.  Наибольшая </a:t>
            </a:r>
            <a:r>
              <a:rPr lang="ru-RU" b="1"/>
              <a:t>доля выпускников, не получивших аттестат о среднем (полном) образовании, в общей численности выпускников </a:t>
            </a:r>
            <a:r>
              <a:rPr lang="ru-RU"/>
              <a:t>(свыше 2%) отмечена в Белохолуницком (9,4%), Орловском (4,3%), Советском (4,1%), Зуевском (2,7%), Даровском (2,3%), Опаринском (2,1%) районах и г. Кирово-Чепецке (2,1%).</a:t>
            </a:r>
          </a:p>
          <a:p>
            <a:pPr indent="358775" algn="just" defTabSz="407988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В 30 муниципальных образованиях все выпускники получили аттестат о среднем (полном) образовании (в 2011 году – в 29 муниципальных образованиях).</a:t>
            </a: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251520" y="2636912"/>
          <a:ext cx="6840760" cy="1944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115616" y="2276872"/>
            <a:ext cx="7416824" cy="5355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Сводный индекс показателя «Доля выпускников муниципальных общеобразовательных учреждений, не получивших аттестат о среднем (полном) образовании, в общей численности выпускников муниципальных общеобразовательных учреждений» </a:t>
            </a:r>
          </a:p>
        </p:txBody>
      </p:sp>
      <p:sp>
        <p:nvSpPr>
          <p:cNvPr id="273417" name="TextBox 4"/>
          <p:cNvSpPr txBox="1">
            <a:spLocks noChangeArrowheads="1"/>
          </p:cNvSpPr>
          <p:nvPr/>
        </p:nvSpPr>
        <p:spPr bwMode="auto">
          <a:xfrm>
            <a:off x="179388" y="4437063"/>
            <a:ext cx="8785225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В 19 муниципальных образованиях области существуют </a:t>
            </a:r>
            <a:r>
              <a:rPr lang="ru-RU" b="1"/>
              <a:t>муниципальные общеобразовательные учреждения, здания которых находятся в аварийном состоянии или требуют капитального ремонта, в общем количестве муниципальных общеобразовательных учреждений</a:t>
            </a:r>
            <a:r>
              <a:rPr lang="ru-RU"/>
              <a:t>. Наиболее остро ситуация складывается в Шабалинском (44,4% учреждений находятся в аварийном состоянии от общего количества образовательных учреждений), Немском (22,2%), Даровском, Кирово-Чепецком, Лебяжском и Тужинском (по 20%) районах. </a:t>
            </a:r>
          </a:p>
        </p:txBody>
      </p:sp>
      <p:sp>
        <p:nvSpPr>
          <p:cNvPr id="273418" name="TextBox 4"/>
          <p:cNvSpPr txBox="1">
            <a:spLocks noChangeArrowheads="1"/>
          </p:cNvSpPr>
          <p:nvPr/>
        </p:nvSpPr>
        <p:spPr bwMode="auto">
          <a:xfrm>
            <a:off x="179388" y="5445125"/>
            <a:ext cx="8785225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За период 2009-2012 годы наблюдается тенденция к увеличению </a:t>
            </a:r>
            <a:r>
              <a:rPr lang="ru-RU" b="1"/>
              <a:t>доли обучающихся в муниципальных общеобразовательных учреждениях, занимающихся во вторую (третью) смену, в общей численности обучающихся. </a:t>
            </a:r>
            <a:r>
              <a:rPr lang="ru-RU"/>
              <a:t>В 2012 году в 27 муниципальных образованиях учащиеся занимались во вторую (третью) смену. Наибольшая доля (более 10%) отмечена в городах Вятские Поляны (31,2%), Киров (26,6%), Слободской (11%) и в Верхошижемском (23,6%), Омутнинском (19,4%), Белохолуницком (17,4%), Унинском (13,1%), Вятскополянском (11,8%), Даровском (11,9%), Советском (10,5%) районах. </a:t>
            </a:r>
          </a:p>
        </p:txBody>
      </p:sp>
      <p:sp>
        <p:nvSpPr>
          <p:cNvPr id="273419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25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43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57338"/>
            <a:ext cx="3419475" cy="3989387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274434" name="Rectangle 8"/>
          <p:cNvSpPr>
            <a:spLocks noChangeArrowheads="1"/>
          </p:cNvSpPr>
          <p:nvPr/>
        </p:nvSpPr>
        <p:spPr bwMode="auto">
          <a:xfrm>
            <a:off x="0" y="0"/>
            <a:ext cx="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274435" name="TextBox 4"/>
          <p:cNvSpPr txBox="1">
            <a:spLocks noChangeArrowheads="1"/>
          </p:cNvSpPr>
          <p:nvPr/>
        </p:nvSpPr>
        <p:spPr bwMode="auto">
          <a:xfrm>
            <a:off x="4211638" y="908050"/>
            <a:ext cx="4752975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На территории Кировской области с 2011 года реализуется комплексный проект модернизации образования (КПМО). Все образовательные учреждения области участвуют в электронном мониторинге КПМО, результаты которого были использованы  для определения </a:t>
            </a:r>
            <a:r>
              <a:rPr lang="ru-RU" b="1"/>
              <a:t>доли муниципальных общеобразовательных учреж-дений, соответствующих современным требованиям обучения, в общем количестве муниципальных общеобразовательных учреждений.  </a:t>
            </a:r>
            <a:endParaRPr lang="ru-RU"/>
          </a:p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В 2012 году наибольшие значения (свыше 60%) отмечены в ЗАТО Первомайский (100%), городах Котельнич (80%), Кирово-Чепецк (69,2%), Слободской (66,7%), Киров (66,1%), Вятские Поляны (60%) и в Вятскополянском (62,5%), Фаленском (61,5%), Тужинском (60%) районах.</a:t>
            </a:r>
          </a:p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Наименьшие значения (менее 15%) зафиксированы в Белохолуницком (6,7%), Советском (11,1%), Кильмезском (11,8%), Унинском (12,5%) районах.</a:t>
            </a:r>
          </a:p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В Арбажском и Лузском районах школы не соответствуют современным требованиям обучения.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2627313" y="3933825"/>
          <a:ext cx="1439862" cy="623888"/>
        </p:xfrm>
        <a:graphic>
          <a:graphicData uri="http://schemas.openxmlformats.org/drawingml/2006/table">
            <a:tbl>
              <a:tblPr/>
              <a:tblGrid>
                <a:gridCol w="588962"/>
                <a:gridCol w="850900"/>
              </a:tblGrid>
              <a:tr h="131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A0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60,1 до 100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A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40,1 до 60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20,1 до 40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0,01 до 20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4452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26</a:t>
            </a:r>
          </a:p>
        </p:txBody>
      </p:sp>
      <p:sp>
        <p:nvSpPr>
          <p:cNvPr id="10" name="Заголовок 1"/>
          <p:cNvSpPr>
            <a:spLocks/>
          </p:cNvSpPr>
          <p:nvPr/>
        </p:nvSpPr>
        <p:spPr bwMode="auto">
          <a:xfrm>
            <a:off x="179512" y="404664"/>
            <a:ext cx="8784976" cy="41433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ОБЩЕЕ И ДОПОЛНИТЕЛЬНОЕ ОБРАЗОВАНИЕ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2" y="908720"/>
            <a:ext cx="3960440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Показатель «Доля муниципальных общеобразовательных учреждений, соответствующих современным требованиям обучения, в общем количестве муниципальных общеобразовательных учреждений», процентов (по данным за 2012 год)</a:t>
            </a:r>
            <a:endParaRPr lang="ru-RU" sz="1200" dirty="0"/>
          </a:p>
        </p:txBody>
      </p:sp>
      <p:graphicFrame>
        <p:nvGraphicFramePr>
          <p:cNvPr id="13" name="Диаграмма 12"/>
          <p:cNvGraphicFramePr/>
          <p:nvPr/>
        </p:nvGraphicFramePr>
        <p:xfrm>
          <a:off x="2771800" y="4797152"/>
          <a:ext cx="6372200" cy="1844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860032" y="4653136"/>
            <a:ext cx="3816424" cy="24006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Сводный индекс показателя</a:t>
            </a:r>
          </a:p>
        </p:txBody>
      </p:sp>
      <p:sp>
        <p:nvSpPr>
          <p:cNvPr id="274463" name="TextBox 14"/>
          <p:cNvSpPr txBox="1">
            <a:spLocks noChangeArrowheads="1"/>
          </p:cNvSpPr>
          <p:nvPr/>
        </p:nvSpPr>
        <p:spPr bwMode="auto">
          <a:xfrm>
            <a:off x="107950" y="5373688"/>
            <a:ext cx="2735263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/>
              <a:t>По результатам расчета сводного индекса показателя наилучшие значения отмечены в Нагорском районе, ЗАТО Первомайский, городах Кирово-Чепецк, Слободской, Котельнич и Киров.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8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11838" y="2420938"/>
            <a:ext cx="3332162" cy="3887787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276482" name="Rectangle 8"/>
          <p:cNvSpPr>
            <a:spLocks noChangeArrowheads="1"/>
          </p:cNvSpPr>
          <p:nvPr/>
        </p:nvSpPr>
        <p:spPr bwMode="auto">
          <a:xfrm>
            <a:off x="0" y="0"/>
            <a:ext cx="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276483" name="TextBox 4"/>
          <p:cNvSpPr txBox="1">
            <a:spLocks noChangeArrowheads="1"/>
          </p:cNvSpPr>
          <p:nvPr/>
        </p:nvSpPr>
        <p:spPr bwMode="auto">
          <a:xfrm>
            <a:off x="107950" y="1557338"/>
            <a:ext cx="5400675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Максимальная доля наблюдается в Малмыжском (97,2%), Сунском (94,8%), Омутнинском (93,5%), Булохолуницком (93,1%), Нолинском (92,3%), Тужинском (92,1%) районах. </a:t>
            </a:r>
          </a:p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Минимальная доля – в  Орловском (67,7%), Нагорском (68,6%), Подосиновском (71,2%), Опаринском (71,1%), Слободском (72,2%) районах и г. Слободском (72,2%).</a:t>
            </a:r>
          </a:p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Повышение доли детей первой и второй групп здоровья  в общей численности обучающихся  в 2012 году по сравнению с 2011 годом отмечено  в 21 муниципальном образовании. Наибольший рост в Нолинском (на 23,3%), Кирово-Чепецком (на 8,5%), Лебяжском (на 5,7%), Слободском (на 3,2%) районах и городах Кирово-Чепецк (на 8,6%) и Слободской (на 3,2%). Снижение произошло в Советском (на 11,9%), Оричевском (на 10,3%), Кильмезском (на 8,3%), Санчурском (на 7,5%) и Фаленском (на 6,5%) районах.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6084888" y="5876925"/>
          <a:ext cx="1511300" cy="625475"/>
        </p:xfrm>
        <a:graphic>
          <a:graphicData uri="http://schemas.openxmlformats.org/drawingml/2006/table">
            <a:tbl>
              <a:tblPr/>
              <a:tblGrid>
                <a:gridCol w="617537"/>
                <a:gridCol w="893763"/>
              </a:tblGrid>
              <a:tr h="131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A0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90,1 до 97,3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A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85,1 до 90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75,1 до 85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0,01 до 75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6500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27</a:t>
            </a:r>
          </a:p>
        </p:txBody>
      </p:sp>
      <p:sp>
        <p:nvSpPr>
          <p:cNvPr id="10" name="Заголовок 1"/>
          <p:cNvSpPr>
            <a:spLocks/>
          </p:cNvSpPr>
          <p:nvPr/>
        </p:nvSpPr>
        <p:spPr bwMode="auto">
          <a:xfrm>
            <a:off x="179512" y="404664"/>
            <a:ext cx="8784976" cy="41433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ОБЩЕЕ И ДОПОЛНИТЕЛЬНОЕ ОБРАЗОВАНИЕ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08104" y="1556792"/>
            <a:ext cx="3456384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Показатель «Доля детей первой и второй групп здоровья в общей численности обучающихся в муниципальных общеобразовательных учреждениях», процентов</a:t>
            </a:r>
          </a:p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 (по данным за 2012 год)</a:t>
            </a:r>
            <a:endParaRPr lang="ru-RU" sz="1200" dirty="0"/>
          </a:p>
        </p:txBody>
      </p:sp>
      <p:graphicFrame>
        <p:nvGraphicFramePr>
          <p:cNvPr id="13" name="Диаграмма 12"/>
          <p:cNvGraphicFramePr/>
          <p:nvPr/>
        </p:nvGraphicFramePr>
        <p:xfrm>
          <a:off x="107504" y="4077072"/>
          <a:ext cx="6012160" cy="2115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907704" y="4149080"/>
            <a:ext cx="2952328" cy="24006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Сводный индекс показателя</a:t>
            </a:r>
          </a:p>
        </p:txBody>
      </p:sp>
      <p:sp>
        <p:nvSpPr>
          <p:cNvPr id="276511" name="TextBox 4"/>
          <p:cNvSpPr txBox="1">
            <a:spLocks noChangeArrowheads="1"/>
          </p:cNvSpPr>
          <p:nvPr/>
        </p:nvSpPr>
        <p:spPr bwMode="auto">
          <a:xfrm>
            <a:off x="107950" y="836613"/>
            <a:ext cx="8856663" cy="78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 b="1"/>
              <a:t>Доля детей первой и второй групп здоровья в общей численности обучающихся в муниципальных общеобразовательных учреждениях </a:t>
            </a:r>
            <a:r>
              <a:rPr lang="ru-RU"/>
              <a:t>каждый год незначительно снижается. В 2012 году по сравнению с 2011 годом среднее значение по области снизилось на 0,5 п.п. и составило 82,8%. Причинами ухудшения здоровья детей и подростков являются неблагоприятная наследственность, экология, социальная среда обитания.</a:t>
            </a:r>
          </a:p>
        </p:txBody>
      </p:sp>
      <p:sp>
        <p:nvSpPr>
          <p:cNvPr id="276512" name="TextBox 15"/>
          <p:cNvSpPr txBox="1">
            <a:spLocks noChangeArrowheads="1"/>
          </p:cNvSpPr>
          <p:nvPr/>
        </p:nvSpPr>
        <p:spPr bwMode="auto">
          <a:xfrm>
            <a:off x="107950" y="6165850"/>
            <a:ext cx="590391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/>
              <a:t>За период 2009-2012 годы наилучшие результаты сводного индекса показателя отмечены в Нолинском, Малмыжском, Омутнинском, Сунском и Юрьянском районах.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52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52738"/>
            <a:ext cx="3203575" cy="3738562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278530" name="Rectangle 5"/>
          <p:cNvSpPr>
            <a:spLocks noChangeArrowheads="1"/>
          </p:cNvSpPr>
          <p:nvPr/>
        </p:nvSpPr>
        <p:spPr bwMode="auto">
          <a:xfrm>
            <a:off x="8328025" y="6107113"/>
            <a:ext cx="554038" cy="5222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278531" name="Rectangle 8"/>
          <p:cNvSpPr>
            <a:spLocks noChangeArrowheads="1"/>
          </p:cNvSpPr>
          <p:nvPr/>
        </p:nvSpPr>
        <p:spPr bwMode="auto">
          <a:xfrm>
            <a:off x="0" y="0"/>
            <a:ext cx="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278532" name="TextBox 4"/>
          <p:cNvSpPr txBox="1">
            <a:spLocks noChangeArrowheads="1"/>
          </p:cNvSpPr>
          <p:nvPr/>
        </p:nvSpPr>
        <p:spPr bwMode="auto">
          <a:xfrm>
            <a:off x="4067175" y="1700213"/>
            <a:ext cx="4968875" cy="106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9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Наименьшее количество детей (менее 70%) получают дополнительные образовательные услуги  в Кирово-Чепецком (60,9%), Малмыжском (67,9%), Нолинском (69,9%) районах. Рост значения показателя за 2012 год по сравнению с 2011 годом отмечается в 33 муниципальных образованиях.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107950" y="6021388"/>
          <a:ext cx="1584325" cy="625475"/>
        </p:xfrm>
        <a:graphic>
          <a:graphicData uri="http://schemas.openxmlformats.org/drawingml/2006/table">
            <a:tbl>
              <a:tblPr/>
              <a:tblGrid>
                <a:gridCol w="547688"/>
                <a:gridCol w="1036637"/>
              </a:tblGrid>
              <a:tr h="144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A0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120,1 до 158,2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A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100,1 до 120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80,1 до 100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0,01 до 80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8549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28</a:t>
            </a:r>
          </a:p>
        </p:txBody>
      </p:sp>
      <p:sp>
        <p:nvSpPr>
          <p:cNvPr id="15" name="Заголовок 1"/>
          <p:cNvSpPr>
            <a:spLocks/>
          </p:cNvSpPr>
          <p:nvPr/>
        </p:nvSpPr>
        <p:spPr bwMode="auto">
          <a:xfrm>
            <a:off x="179512" y="404664"/>
            <a:ext cx="8784976" cy="41433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ОБЩЕЕ И ДОПОЛНИТЕЛЬНОЕ ОБРАЗОВАНИЕ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512" y="1844824"/>
            <a:ext cx="3888432" cy="10156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Показатель «Доля детей в возрасте 5 – 18 лет, получающих услуги по дополнительному образованию в организациях различной организационно-правовой формы и формы собственности, в общей численности детей данной возрастной группы», процентов</a:t>
            </a:r>
          </a:p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 (по данным за 2012 год)</a:t>
            </a:r>
            <a:endParaRPr lang="ru-RU" sz="1200" dirty="0"/>
          </a:p>
        </p:txBody>
      </p:sp>
      <p:sp>
        <p:nvSpPr>
          <p:cNvPr id="278556" name="TextBox 4"/>
          <p:cNvSpPr txBox="1">
            <a:spLocks noChangeArrowheads="1"/>
          </p:cNvSpPr>
          <p:nvPr/>
        </p:nvSpPr>
        <p:spPr bwMode="auto">
          <a:xfrm>
            <a:off x="107950" y="836613"/>
            <a:ext cx="8928100" cy="106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9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 b="1"/>
              <a:t>Доля детей в возрасте 5 – 18 лет, получающих услуги по дополнительному образованию в организациях различной организационно-правовой формы и формы собственности,</a:t>
            </a:r>
            <a:r>
              <a:rPr lang="ru-RU"/>
              <a:t> в 22 муниципальных образованиях превышает 100%, т.е. дети посещают один и более   кружков   и секций. Наиболее высокая доля зафиксирована в Котельничском (158,2%), Куменском (139,5%), Тужинском (132,1%), Мурашинском (129,7%), Подосиновском (129,1%) районах.</a:t>
            </a:r>
          </a:p>
        </p:txBody>
      </p:sp>
      <p:graphicFrame>
        <p:nvGraphicFramePr>
          <p:cNvPr id="19" name="Диаграмма 18"/>
          <p:cNvGraphicFramePr/>
          <p:nvPr/>
        </p:nvGraphicFramePr>
        <p:xfrm>
          <a:off x="2987824" y="2780928"/>
          <a:ext cx="5976664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5076056" y="2708920"/>
            <a:ext cx="3456384" cy="24006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Сводный индекс показателя</a:t>
            </a:r>
          </a:p>
        </p:txBody>
      </p:sp>
      <p:sp>
        <p:nvSpPr>
          <p:cNvPr id="278561" name="TextBox 4"/>
          <p:cNvSpPr txBox="1">
            <a:spLocks noChangeArrowheads="1"/>
          </p:cNvSpPr>
          <p:nvPr/>
        </p:nvSpPr>
        <p:spPr bwMode="auto">
          <a:xfrm>
            <a:off x="2627313" y="4724400"/>
            <a:ext cx="63373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90000"/>
              </a:lnSpc>
              <a:buClr>
                <a:schemeClr val="bg2"/>
              </a:buClr>
              <a:buSzPct val="75000"/>
            </a:pPr>
            <a:r>
              <a:rPr lang="ru-RU"/>
              <a:t>Для повышения качества общего образования необходимо наиболее активно привлекать молодых специалистов в общеобразовательные учреждения, повышать качество преподавания предметов и квалификацию учителей. Для обеспечения доступности общего образования следует развивать транспортную инфраструктуру в муниципалитетах и обеспечивать учащихся бесплатными учебниками.  Важным направлением является укрепление здоровья учащихся и повышение доли детей первой и второй групп здоровья в общей численности обучающихся в муниципальных образованиях.  Кроме того, необходимо проводить работу по восстановлению и капитальному ремонту  зданий муниципальных общеобразовательных учреждений.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57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1500" y="1557338"/>
            <a:ext cx="2778125" cy="3240087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280578" name="Rectangle 8"/>
          <p:cNvSpPr>
            <a:spLocks noChangeArrowheads="1"/>
          </p:cNvSpPr>
          <p:nvPr/>
        </p:nvSpPr>
        <p:spPr bwMode="auto">
          <a:xfrm>
            <a:off x="0" y="0"/>
            <a:ext cx="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280579" name="TextBox 6"/>
          <p:cNvSpPr txBox="1">
            <a:spLocks noChangeArrowheads="1"/>
          </p:cNvSpPr>
          <p:nvPr/>
        </p:nvSpPr>
        <p:spPr bwMode="auto">
          <a:xfrm>
            <a:off x="107950" y="836613"/>
            <a:ext cx="5688013" cy="388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</a:pPr>
            <a:r>
              <a:rPr lang="ru-RU"/>
              <a:t>В Кировской области </a:t>
            </a:r>
            <a:r>
              <a:rPr lang="ru-RU" b="1"/>
              <a:t>уровень фактической обеспеченности клубами и учреждениями клубного типа от нормативной потребности</a:t>
            </a:r>
            <a:r>
              <a:rPr lang="ru-RU"/>
              <a:t> различается от 40 до 283%. </a:t>
            </a:r>
          </a:p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</a:pPr>
            <a:r>
              <a:rPr lang="ru-RU"/>
              <a:t>В 24 муниципальных образованиях уровень фактической обеспеченности превышает нормативную потребность. Наибольшие значения отмечены в Белохолуницком (283%), Уржумском (202%), Лузском (193%) и Афанасьевском (180%) районах.</a:t>
            </a:r>
          </a:p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</a:pPr>
            <a:r>
              <a:rPr lang="ru-RU"/>
              <a:t>15 муниципальных образований не в полной мере обеспечены клубами и учреждениями клубного типа. Наименьшая обеспеченность в городах Кирово-Чепецк и Слободской (по 43%), в Богородском (69%), Опаринском (72%), Кильмезском и Немском (по 73%) районах. </a:t>
            </a:r>
            <a:endParaRPr lang="ru-RU" b="1"/>
          </a:p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</a:pPr>
            <a:r>
              <a:rPr lang="ru-RU"/>
              <a:t>Почти во всех муниципальных образованиях области количество библиотек соответствует нормативной потребности. В 18 муниципалитетах </a:t>
            </a:r>
            <a:r>
              <a:rPr lang="ru-RU" b="1"/>
              <a:t>уровень фактической обеспеченности библиотеками от нормативной потребности  </a:t>
            </a:r>
            <a:r>
              <a:rPr lang="ru-RU"/>
              <a:t>превышает  100%, из них наибольшие значения отмечены в Свечинском (205%), Белохолуницком (198%), Кильмезском (176%), Арбажском (168%), Нолинском (167%) и Лузском (149%) районах.</a:t>
            </a:r>
          </a:p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</a:pPr>
            <a:r>
              <a:rPr lang="ru-RU"/>
              <a:t>Не соответствует нормативной потребности количество библиотек в 6 муниципальных образованиях: в г. Кирове (63% фактической обеспеченности), в Кирово-Чепецком (90%), Вятскополянском (91,3%), Немском (93%), Опаринском (97%) и Тужинском (99%) районах.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7812088" y="3789363"/>
          <a:ext cx="1223962" cy="623887"/>
        </p:xfrm>
        <a:graphic>
          <a:graphicData uri="http://schemas.openxmlformats.org/drawingml/2006/table">
            <a:tbl>
              <a:tblPr/>
              <a:tblGrid>
                <a:gridCol w="517525"/>
                <a:gridCol w="706437"/>
              </a:tblGrid>
              <a:tr h="144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A0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150 до 283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A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120 до 149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100 до 119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0,01 до 99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0596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29</a:t>
            </a:r>
          </a:p>
        </p:txBody>
      </p:sp>
      <p:sp>
        <p:nvSpPr>
          <p:cNvPr id="280597" name="TextBox 4"/>
          <p:cNvSpPr txBox="1">
            <a:spLocks noChangeArrowheads="1"/>
          </p:cNvSpPr>
          <p:nvPr/>
        </p:nvSpPr>
        <p:spPr bwMode="auto">
          <a:xfrm>
            <a:off x="107950" y="4652963"/>
            <a:ext cx="8928100" cy="220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В 32 муниципальных образованиях в 2012 году отмечены </a:t>
            </a:r>
            <a:r>
              <a:rPr lang="ru-RU" b="1"/>
              <a:t>учреждения культуры, здания которых находятся в аварийном состоянии или требуют капитального ремонта, в общем количестве муниципальных учреждений культуры. </a:t>
            </a:r>
            <a:r>
              <a:rPr lang="ru-RU"/>
              <a:t>Наибольшая доля (свыше 50%) зафиксирована в Лузском (97,4%), Верхошижемском (89%), Куменском (75%), Фаленском (62%) и Слободском (59%) районах. В 13 муниципалитетах отсутствуют учреждения культуры, здания которых находятся в аварийном состоянии или требуют капитального ремонта. </a:t>
            </a:r>
          </a:p>
          <a:p>
            <a:pPr indent="358775" algn="just" defTabSz="407988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Для повышения уровня культуры жителей муниципальных образований необходимо проводить культурно-просветительскую работу с населением, повышать качество предоставляемых услуг, внутри области формировать единое культурное пространство посредством обеспечения культурного обмена, внедрения современных программ и проектов, информационных продуктов и технологий. Кроме того, нужно принимать меры по охране объектов культурного наследия, находящихся в муниципальной собственности, проводить ремонт зданий муниципальных учреждений культуры, находящихся в аварийном состоянии.</a:t>
            </a:r>
          </a:p>
        </p:txBody>
      </p:sp>
      <p:sp>
        <p:nvSpPr>
          <p:cNvPr id="10" name="Заголовок 1"/>
          <p:cNvSpPr>
            <a:spLocks/>
          </p:cNvSpPr>
          <p:nvPr/>
        </p:nvSpPr>
        <p:spPr bwMode="auto">
          <a:xfrm>
            <a:off x="179512" y="404664"/>
            <a:ext cx="8712968" cy="41433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>
              <a:defRPr/>
            </a:pPr>
            <a:r>
              <a:rPr lang="ru-RU" sz="1600" b="1" dirty="0">
                <a:cs typeface="Times New Roman" pitchFamily="18" charset="0"/>
              </a:rPr>
              <a:t>1.4. КУЛЬТУРА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96136" y="908721"/>
            <a:ext cx="3096344" cy="738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Показатель «Уровень фактической обеспеченности учреждениями культуры от нормативной потребности: клубами и учреждениями клубного типа», процентов (по данным за 2012 год)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68" name="Group 60"/>
          <p:cNvGraphicFramePr>
            <a:graphicFrameLocks noGrp="1"/>
          </p:cNvGraphicFramePr>
          <p:nvPr>
            <p:ph type="tbl" idx="1"/>
          </p:nvPr>
        </p:nvGraphicFramePr>
        <p:xfrm>
          <a:off x="238125" y="1643063"/>
          <a:ext cx="8715375" cy="3911600"/>
        </p:xfrm>
        <a:graphic>
          <a:graphicData uri="http://schemas.openxmlformats.org/drawingml/2006/table">
            <a:tbl>
              <a:tblPr/>
              <a:tblGrid>
                <a:gridCol w="440956"/>
                <a:gridCol w="2730039"/>
                <a:gridCol w="1969714"/>
                <a:gridCol w="3574665"/>
              </a:tblGrid>
              <a:tr h="371475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Городские округа Кировской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п/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городского округа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Среднегодовая численность постоянного населения в 2012 году, тыс. человек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Информация о размещении доклада главы в сети «Интернет»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 Вятские Поляны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34,23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/>
                        </a:rPr>
                        <a:t>http://www.admvpol.ru/officials/texts/1472/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 Киров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505,35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3"/>
                        </a:rPr>
                        <a:t>http://www.admkirov.ru/docs/statistica/data/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 Кирово-Чепецк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77,90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4"/>
                        </a:rPr>
                        <a:t>http://www.k4city.gov-vyatka.ru/city/economika/otdel_economy/397/9690/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 Котельнич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24,80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5"/>
                        </a:rPr>
                        <a:t>http://www.municipal.ako.kirov.ru/kotelnich/news/agriculture/43513.html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57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 Слободской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34,20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6"/>
                        </a:rPr>
                        <a:t>http://www.slobodskoy.ru/reports.html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ЗАТО Первомайский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7"/>
                        </a:rPr>
                        <a:t>http://www.municipal.ako.kirov.ru/zato/news/actual/43428.html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34862" name="Rectangle 4"/>
          <p:cNvSpPr>
            <a:spLocks noChangeArrowheads="1"/>
          </p:cNvSpPr>
          <p:nvPr/>
        </p:nvSpPr>
        <p:spPr bwMode="auto">
          <a:xfrm>
            <a:off x="251520" y="548680"/>
            <a:ext cx="8713788" cy="576263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92075" tIns="46038" rIns="92075" bIns="46038" anchor="ctr"/>
          <a:lstStyle/>
          <a:p>
            <a:pPr algn="ctr" defTabSz="407988" hangingPunct="0">
              <a:tabLst>
                <a:tab pos="5937250" algn="l"/>
              </a:tabLst>
              <a:defRPr/>
            </a:pPr>
            <a:r>
              <a:rPr lang="ru-RU" sz="1600" b="1" dirty="0"/>
              <a:t>ОБЩАЯ ИНФОРМАЦИЯ О ГОРОДСКИХ ОКРУГАХ И МУНИЦИПАЛЬНЫХ РАЙОНАХ КИРОВСКОЙ ОБЛАСТИ</a:t>
            </a:r>
          </a:p>
        </p:txBody>
      </p:sp>
      <p:sp>
        <p:nvSpPr>
          <p:cNvPr id="22576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3238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62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844675"/>
            <a:ext cx="3097212" cy="3613150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graphicFrame>
        <p:nvGraphicFramePr>
          <p:cNvPr id="18" name="Диаграмма 17"/>
          <p:cNvGraphicFramePr/>
          <p:nvPr/>
        </p:nvGraphicFramePr>
        <p:xfrm>
          <a:off x="3059832" y="3717032"/>
          <a:ext cx="5940152" cy="1965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82627" name="Rectangle 8"/>
          <p:cNvSpPr>
            <a:spLocks noChangeArrowheads="1"/>
          </p:cNvSpPr>
          <p:nvPr/>
        </p:nvSpPr>
        <p:spPr bwMode="auto">
          <a:xfrm>
            <a:off x="0" y="0"/>
            <a:ext cx="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282628" name="TextBox 6"/>
          <p:cNvSpPr txBox="1">
            <a:spLocks noChangeArrowheads="1"/>
          </p:cNvSpPr>
          <p:nvPr/>
        </p:nvSpPr>
        <p:spPr bwMode="auto">
          <a:xfrm>
            <a:off x="3635375" y="1196975"/>
            <a:ext cx="5329238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В 18 муниципалитетах области доля населения систематически занимающегося физической культурой и спортом выше среднеобластного значения. Свыше 30% населения систематически занимаются спортом в Мурашинском (35%), Нагорском (35%), Богородском (34,5%), Кильмезском (31,6%), Лузском (31,3%), Свечинском (31,2%), Афанасьевском (30,1%) районах.</a:t>
            </a:r>
          </a:p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Более чем в 2,2 раза выросла доля населения, систематически занимающегося физической культурой и спортом по сравнению с 2011 годом в Свечинском районе. Также сильный рост показателя отмечается в Нолинском (в 2 раза)  и Унинском  (в 1,7 раз) районах.</a:t>
            </a:r>
          </a:p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Снижение показателя произошло в ЗАТО Первомайский (на 15,4 п.п.), в Богородском (на 11,6 п.п.), Санчурском (на 6,3 п.п.), Оричевском (на 5,2 п.п.), Яранском (на 3,6 п.п.), Верхнекамском (на 3,1 п.п.) и Котельничском (на 0,5 п.п.) районах.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179388" y="4941888"/>
          <a:ext cx="1439862" cy="623887"/>
        </p:xfrm>
        <a:graphic>
          <a:graphicData uri="http://schemas.openxmlformats.org/drawingml/2006/table">
            <a:tbl>
              <a:tblPr/>
              <a:tblGrid>
                <a:gridCol w="608012"/>
                <a:gridCol w="831850"/>
              </a:tblGrid>
              <a:tr h="107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A0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28,01 до 35,1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A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23,1 до 28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20,1 до 23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0,01 до 20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2645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30</a:t>
            </a:r>
          </a:p>
        </p:txBody>
      </p:sp>
      <p:sp>
        <p:nvSpPr>
          <p:cNvPr id="15" name="Заголовок 1"/>
          <p:cNvSpPr>
            <a:spLocks/>
          </p:cNvSpPr>
          <p:nvPr/>
        </p:nvSpPr>
        <p:spPr bwMode="auto">
          <a:xfrm>
            <a:off x="179512" y="404664"/>
            <a:ext cx="8712968" cy="41433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>
              <a:defRPr/>
            </a:pPr>
            <a:r>
              <a:rPr lang="ru-RU" sz="1600" b="1" dirty="0">
                <a:cs typeface="Times New Roman" pitchFamily="18" charset="0"/>
              </a:rPr>
              <a:t>1.5. ФИЗИЧЕСКАЯ КУЛЬТУРА И СПОРТ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512" y="1412776"/>
            <a:ext cx="3456384" cy="5355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Показатель «Доля населения, систематически занимающегося физической культурой и спортом», процентов (по данным за 2012 год)</a:t>
            </a:r>
            <a:endParaRPr lang="ru-RU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5076056" y="3933056"/>
            <a:ext cx="3312368" cy="24006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Сводный индекс показателя</a:t>
            </a:r>
          </a:p>
        </p:txBody>
      </p:sp>
      <p:sp>
        <p:nvSpPr>
          <p:cNvPr id="282655" name="Прямоугольник 19"/>
          <p:cNvSpPr>
            <a:spLocks noChangeArrowheads="1"/>
          </p:cNvSpPr>
          <p:nvPr/>
        </p:nvSpPr>
        <p:spPr bwMode="auto">
          <a:xfrm>
            <a:off x="107950" y="5903913"/>
            <a:ext cx="89281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</a:pPr>
            <a:r>
              <a:rPr lang="ru-RU"/>
              <a:t>В 2012 году в области произошли значительные улучшения основных показателей развития физической культуры и спорта. Однако необходимо и дальше продолжать работу по развитию массового спорта и создавать новую современную инфраструктуру спортивных объектов для населения. Важным также является совершенствование системы подготовки спортсменов для сборных команд Российской Федерации и повышение квалификации тренерско-преподавательского состава.</a:t>
            </a:r>
          </a:p>
        </p:txBody>
      </p:sp>
      <p:sp>
        <p:nvSpPr>
          <p:cNvPr id="282656" name="Прямоугольник 20"/>
          <p:cNvSpPr>
            <a:spLocks noChangeArrowheads="1"/>
          </p:cNvSpPr>
          <p:nvPr/>
        </p:nvSpPr>
        <p:spPr bwMode="auto">
          <a:xfrm>
            <a:off x="179388" y="836613"/>
            <a:ext cx="87852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</a:pPr>
            <a:r>
              <a:rPr lang="ru-RU"/>
              <a:t>В Кировской области </a:t>
            </a:r>
            <a:r>
              <a:rPr lang="ru-RU" b="1"/>
              <a:t>22,05 % населения систематически занимаются физической культурой и спортом </a:t>
            </a:r>
            <a:r>
              <a:rPr lang="ru-RU"/>
              <a:t>(в 2011 году – 19,4 %), что прежде всего связано с недостаточной обеспеченностью спортивными сооружениями.</a:t>
            </a:r>
          </a:p>
        </p:txBody>
      </p:sp>
      <p:sp>
        <p:nvSpPr>
          <p:cNvPr id="282657" name="Прямоугольник 12"/>
          <p:cNvSpPr>
            <a:spLocks noChangeArrowheads="1"/>
          </p:cNvSpPr>
          <p:nvPr/>
        </p:nvSpPr>
        <p:spPr bwMode="auto">
          <a:xfrm>
            <a:off x="107950" y="5516563"/>
            <a:ext cx="885666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>
              <a:lnSpc>
                <a:spcPct val="80000"/>
              </a:lnSpc>
            </a:pPr>
            <a:r>
              <a:rPr lang="ru-RU"/>
              <a:t>По результатам расчета сводного индекса показателя наилучшие результаты за период 2009-2012 годы отмечены в ЗАТО Первомайский, в Нагорском, Богородском, Мурашинском и Свечинском районах.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67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2349500"/>
            <a:ext cx="3024188" cy="3527425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284674" name="Rectangle 5"/>
          <p:cNvSpPr>
            <a:spLocks noChangeArrowheads="1"/>
          </p:cNvSpPr>
          <p:nvPr/>
        </p:nvSpPr>
        <p:spPr bwMode="auto">
          <a:xfrm>
            <a:off x="8328025" y="6107113"/>
            <a:ext cx="554038" cy="5222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284675" name="Rectangle 8"/>
          <p:cNvSpPr>
            <a:spLocks noChangeArrowheads="1"/>
          </p:cNvSpPr>
          <p:nvPr/>
        </p:nvSpPr>
        <p:spPr bwMode="auto">
          <a:xfrm>
            <a:off x="0" y="0"/>
            <a:ext cx="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284676" name="TextBox 4"/>
          <p:cNvSpPr txBox="1">
            <a:spLocks noChangeArrowheads="1"/>
          </p:cNvSpPr>
          <p:nvPr/>
        </p:nvSpPr>
        <p:spPr bwMode="auto">
          <a:xfrm>
            <a:off x="107950" y="836613"/>
            <a:ext cx="8856663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ru-RU"/>
              <a:t>Показатели данного раздела характеризуют организацию работы в муниципальном образовании по снижению административных барьеров в сфере градостроительства и созданию условий для капитального и жилищного строительства и, как следствие, созданию на территории благоприятного инвестиционного климата. В 2012 году наблюдается увеличение </a:t>
            </a:r>
            <a:r>
              <a:rPr lang="ru-RU" b="1"/>
              <a:t>общей площади жилых помещений, приходящихся в среднем на одного жителя</a:t>
            </a:r>
            <a:r>
              <a:rPr lang="ru-RU"/>
              <a:t>, по сравнению с 2011 годом с 23,2 до 23,5 кв. метров. Это связано с реализацией долгосрочных целевых программ по развитию жилищного строительства и развитию системы ипотечного жилищного кредитования в Кировской области. </a:t>
            </a:r>
            <a:endParaRPr lang="ru-RU">
              <a:solidFill>
                <a:srgbClr val="FF0000"/>
              </a:solidFill>
            </a:endParaRPr>
          </a:p>
        </p:txBody>
      </p:sp>
      <p:sp>
        <p:nvSpPr>
          <p:cNvPr id="284677" name="TextBox 6"/>
          <p:cNvSpPr txBox="1">
            <a:spLocks noChangeArrowheads="1"/>
          </p:cNvSpPr>
          <p:nvPr/>
        </p:nvSpPr>
        <p:spPr bwMode="auto">
          <a:xfrm>
            <a:off x="107950" y="2060575"/>
            <a:ext cx="5256213" cy="272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</a:pPr>
            <a:r>
              <a:rPr lang="ru-RU"/>
              <a:t>Наиболее  обеспечены жильем жители следующих районов: Шабалинского (30,3 кв. метров), Арбажского (30 кв. метров), Кикнурского (29,8 кв. метров), Подосиновского (29,6 кв. метров) и Богородского (29,4 кв. метров). Самая низкая обеспеченность жильем – в ЗАТО Первомайский (19,6 кв. метров), Омутнинском (21,2 кв. метров) и Верхнекамском (21,7 кв. метров) районах.</a:t>
            </a:r>
          </a:p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Положительная динамика общей площади жилых помещений, приходящейся в среднем на одного жителя, обусловлена рядом причин, в том числе увеличением темпов роста вводимого жилья и изменением численности населения в муниципальных образованиях области. Так, наибольший рост показателя зафиксирован в ЗАТО Первомайский (на 7,1%), в Свечинском (на 4,8%) и Фаленском (на 4,4%) районах.  В 5 районах области (Кирово-Чепецкий, Куменский, Оричевский, Орловский и Санчурский), положительная динамика отсутствует.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7704138" y="4724400"/>
          <a:ext cx="1439862" cy="625475"/>
        </p:xfrm>
        <a:graphic>
          <a:graphicData uri="http://schemas.openxmlformats.org/drawingml/2006/table">
            <a:tbl>
              <a:tblPr/>
              <a:tblGrid>
                <a:gridCol w="571500"/>
                <a:gridCol w="868362"/>
              </a:tblGrid>
              <a:tr h="125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A0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28 до 30,3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A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26 до 27,9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24,1 до 25,9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0,01 до 24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4694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31</a:t>
            </a:r>
          </a:p>
        </p:txBody>
      </p:sp>
      <p:sp>
        <p:nvSpPr>
          <p:cNvPr id="12" name="Заголовок 1"/>
          <p:cNvSpPr>
            <a:spLocks/>
          </p:cNvSpPr>
          <p:nvPr/>
        </p:nvSpPr>
        <p:spPr bwMode="auto">
          <a:xfrm>
            <a:off x="251520" y="404664"/>
            <a:ext cx="8640960" cy="41433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>
              <a:defRPr/>
            </a:pPr>
            <a:r>
              <a:rPr lang="ru-RU" sz="1600" b="1" dirty="0">
                <a:cs typeface="Times New Roman" pitchFamily="18" charset="0"/>
              </a:rPr>
              <a:t>1.6. ЖИЛИЩНОЕ СТРОИТЕЛЬСТВО И ОБЕСПЕЧЕНИЕ ГРАЖДАН ЖИЛЬЁМ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64088" y="1916832"/>
            <a:ext cx="3528392" cy="5355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Показатель «Общая площадь жилых помещений, приходящаяся в среднем на одного жителя», </a:t>
            </a:r>
          </a:p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кв. метров (по данным за 2012 год)</a:t>
            </a:r>
            <a:endParaRPr lang="ru-RU" sz="1200" dirty="0"/>
          </a:p>
        </p:txBody>
      </p:sp>
      <p:graphicFrame>
        <p:nvGraphicFramePr>
          <p:cNvPr id="14" name="Диаграмма 13"/>
          <p:cNvGraphicFramePr/>
          <p:nvPr/>
        </p:nvGraphicFramePr>
        <p:xfrm>
          <a:off x="107504" y="5021279"/>
          <a:ext cx="5544616" cy="18367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619672" y="4725144"/>
            <a:ext cx="3312368" cy="24006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defRPr/>
            </a:pPr>
            <a:r>
              <a:rPr lang="ru-RU" sz="1200" dirty="0"/>
              <a:t>Сводный индекс показателя</a:t>
            </a:r>
          </a:p>
        </p:txBody>
      </p:sp>
      <p:sp>
        <p:nvSpPr>
          <p:cNvPr id="284705" name="Прямоугольник 15"/>
          <p:cNvSpPr>
            <a:spLocks noChangeArrowheads="1"/>
          </p:cNvSpPr>
          <p:nvPr/>
        </p:nvSpPr>
        <p:spPr bwMode="auto">
          <a:xfrm>
            <a:off x="5508625" y="5732463"/>
            <a:ext cx="3490913" cy="78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/>
              <a:t>По результатам расчета сводного индекса показателя наилучшие значения отмечены в Богородском, Нагорском, Даровском, Кикнурском и Свечинском районах.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2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57338"/>
            <a:ext cx="3579813" cy="4175125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286722" name="Rectangle 5"/>
          <p:cNvSpPr>
            <a:spLocks noChangeArrowheads="1"/>
          </p:cNvSpPr>
          <p:nvPr/>
        </p:nvSpPr>
        <p:spPr bwMode="auto">
          <a:xfrm>
            <a:off x="8328025" y="6107113"/>
            <a:ext cx="554038" cy="5222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286723" name="Rectangle 8"/>
          <p:cNvSpPr>
            <a:spLocks noChangeArrowheads="1"/>
          </p:cNvSpPr>
          <p:nvPr/>
        </p:nvSpPr>
        <p:spPr bwMode="auto">
          <a:xfrm>
            <a:off x="0" y="0"/>
            <a:ext cx="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286724" name="TextBox 6"/>
          <p:cNvSpPr txBox="1">
            <a:spLocks noChangeArrowheads="1"/>
          </p:cNvSpPr>
          <p:nvPr/>
        </p:nvSpPr>
        <p:spPr bwMode="auto">
          <a:xfrm>
            <a:off x="3635375" y="908050"/>
            <a:ext cx="5329238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За 2012 год в </a:t>
            </a:r>
            <a:r>
              <a:rPr lang="ru-RU" b="1"/>
              <a:t>среднем на одного жителя введено</a:t>
            </a:r>
            <a:r>
              <a:rPr lang="ru-RU"/>
              <a:t> 0,31 кв. метра </a:t>
            </a:r>
            <a:r>
              <a:rPr lang="ru-RU" b="1"/>
              <a:t>жилья</a:t>
            </a:r>
            <a:r>
              <a:rPr lang="ru-RU"/>
              <a:t>, что на 0,01 кв. метра больше уровня прошлого года. Наилучшие результаты по объемам введенного в 2012 году жилья на душу населения достигли г. Киров (0,6 кв. метров), Слободской  и Кирово-Чепецкий (по 0,5 кв. метров), Унинский (0,4 кв. метров), Вятскополянский (0,3 кв. метров) районы.</a:t>
            </a:r>
          </a:p>
          <a:p>
            <a:pPr indent="358775"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Низкий показатель ввода жилья на одного жителя в Опаринском, Верхнекамском (по 0,02 кв. метров), Сунском, Свечинском (по 0,03 кв. метров) районах.</a:t>
            </a:r>
          </a:p>
          <a:p>
            <a:pPr indent="358775"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Рост показателя отмечается в 28 муниципальных образованиях, из них максимальный в Шабалинском районе (в 4,8 раз). Максимальное снижение объемов вводимого жилья – в Кильмезском районе (на 62%).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323850" y="5157788"/>
          <a:ext cx="1511300" cy="623887"/>
        </p:xfrm>
        <a:graphic>
          <a:graphicData uri="http://schemas.openxmlformats.org/drawingml/2006/table">
            <a:tbl>
              <a:tblPr/>
              <a:tblGrid>
                <a:gridCol w="600075"/>
                <a:gridCol w="911225"/>
              </a:tblGrid>
              <a:tr h="149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A0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0,21 до 0,564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A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0,121 до 0,2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0,081 до 0,12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0,01 до 0,08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6741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32</a:t>
            </a:r>
          </a:p>
        </p:txBody>
      </p:sp>
      <p:sp>
        <p:nvSpPr>
          <p:cNvPr id="10" name="Заголовок 1"/>
          <p:cNvSpPr>
            <a:spLocks/>
          </p:cNvSpPr>
          <p:nvPr/>
        </p:nvSpPr>
        <p:spPr bwMode="auto">
          <a:xfrm>
            <a:off x="251520" y="404664"/>
            <a:ext cx="8640960" cy="41433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ЖИЛИЩНОЕ СТРОИТЕЛЬСТВО И ОБЕСПЕЧЕНИЕ ГРАЖДАН ЖИЛЬЁМ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1520" y="908720"/>
            <a:ext cx="3240360" cy="6832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Показатель «Площадь жилых помещений, введенная в действие за один год, приходящаяся в среднем на одного жителя», кв. метров (по данным за 2012 год)</a:t>
            </a:r>
            <a:endParaRPr lang="ru-RU" sz="1200" dirty="0"/>
          </a:p>
        </p:txBody>
      </p:sp>
      <p:graphicFrame>
        <p:nvGraphicFramePr>
          <p:cNvPr id="12" name="Диаграмма 11"/>
          <p:cNvGraphicFramePr/>
          <p:nvPr/>
        </p:nvGraphicFramePr>
        <p:xfrm>
          <a:off x="3347864" y="3717032"/>
          <a:ext cx="5796136" cy="21967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5076056" y="3356992"/>
            <a:ext cx="3240360" cy="24006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defRPr/>
            </a:pPr>
            <a:r>
              <a:rPr lang="ru-RU" sz="1200" dirty="0"/>
              <a:t>Сводный индекс показателя</a:t>
            </a:r>
          </a:p>
        </p:txBody>
      </p:sp>
      <p:sp>
        <p:nvSpPr>
          <p:cNvPr id="286752" name="TextBox 14"/>
          <p:cNvSpPr txBox="1">
            <a:spLocks noChangeArrowheads="1"/>
          </p:cNvSpPr>
          <p:nvPr/>
        </p:nvSpPr>
        <p:spPr bwMode="auto">
          <a:xfrm>
            <a:off x="179388" y="6021388"/>
            <a:ext cx="87852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/>
              <a:t>По результатам расчета сводного индекса показателя за период 2009-2012 годы наилучшие годовые объемы и темпы ввода жилья в расчете на одного жителя установились в городе Кирове, в Кирово-Чепецком, Слободском, Афанасьевском и Унинском районах.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76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26100" y="1484313"/>
            <a:ext cx="3517900" cy="4105275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288770" name="Rectangle 5"/>
          <p:cNvSpPr>
            <a:spLocks noChangeArrowheads="1"/>
          </p:cNvSpPr>
          <p:nvPr/>
        </p:nvSpPr>
        <p:spPr bwMode="auto">
          <a:xfrm>
            <a:off x="8328025" y="6107113"/>
            <a:ext cx="554038" cy="5222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/>
          </a:p>
        </p:txBody>
      </p:sp>
      <p:sp>
        <p:nvSpPr>
          <p:cNvPr id="288771" name="Rectangle 8"/>
          <p:cNvSpPr>
            <a:spLocks noChangeArrowheads="1"/>
          </p:cNvSpPr>
          <p:nvPr/>
        </p:nvSpPr>
        <p:spPr bwMode="auto">
          <a:xfrm>
            <a:off x="0" y="0"/>
            <a:ext cx="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/>
          </a:p>
        </p:txBody>
      </p:sp>
      <p:sp>
        <p:nvSpPr>
          <p:cNvPr id="288772" name="TextBox 4"/>
          <p:cNvSpPr txBox="1">
            <a:spLocks noChangeArrowheads="1"/>
          </p:cNvSpPr>
          <p:nvPr/>
        </p:nvSpPr>
        <p:spPr bwMode="auto">
          <a:xfrm>
            <a:off x="179388" y="836613"/>
            <a:ext cx="4968875" cy="336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В 2012 году среднее значение показателя </a:t>
            </a:r>
            <a:r>
              <a:rPr lang="ru-RU" b="1"/>
              <a:t>площадь земельных участков, предоставленных для строительства в расчете на 10 тыс. человек населения</a:t>
            </a:r>
            <a:r>
              <a:rPr lang="ru-RU"/>
              <a:t>, составило 7,9 га, что выше уровня 2011 года на 1,1 га.</a:t>
            </a:r>
          </a:p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Наибольшее количество земельных участков было предоставлено под строительство в Яранском (101,1 га), Слободском (28,1 га), Афанасьевском (25,7 га), Омутнинском (23,8 га), Кирово-Чепецком (18,2 га) районах. Менее всего выделено участков под строительство в Опаринском (0,22 га), Фаленском (0,66 га), Нолинском (0,87 га) районах и в г. Кирово-Чепецк (0,64 га).</a:t>
            </a:r>
          </a:p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Значительный  рост по данному показателю  отмечен в Яранском районе (в 133 раза), в г. Вятские Поляны (в 42,5 раз), в Омутнинском (в 13,2 раза), Даровском (в 8,1 раз), Арбажском (в 4,6 раз) и Свечинском (в 4,3 раза) районах. </a:t>
            </a:r>
          </a:p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Самое значительное снижение показателя отмечено в Опаринском (на 84,9%), Кирово-Чепецком (на 84,4%), Зуевском (на 71,9%), Подосиновском (на 54,4%) и Орловском (на 54%) районах.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5651500" y="4941888"/>
          <a:ext cx="1512888" cy="623887"/>
        </p:xfrm>
        <a:graphic>
          <a:graphicData uri="http://schemas.openxmlformats.org/drawingml/2006/table">
            <a:tbl>
              <a:tblPr/>
              <a:tblGrid>
                <a:gridCol w="576263"/>
                <a:gridCol w="936625"/>
              </a:tblGrid>
              <a:tr h="115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A0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10,1 до 101,1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A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5,1 до 10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2 до 5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0,01 до 1,99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8789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33</a:t>
            </a:r>
          </a:p>
        </p:txBody>
      </p:sp>
      <p:sp>
        <p:nvSpPr>
          <p:cNvPr id="13" name="Заголовок 1"/>
          <p:cNvSpPr>
            <a:spLocks/>
          </p:cNvSpPr>
          <p:nvPr/>
        </p:nvSpPr>
        <p:spPr bwMode="auto">
          <a:xfrm>
            <a:off x="179512" y="404664"/>
            <a:ext cx="8712968" cy="41433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ЖИЛИЩНОЕ СТРОИТЕЛЬСТВО И ОБЕСПЕЧЕНИЕ ГРАЖДАН ЖИЛЬЁМ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48064" y="980728"/>
            <a:ext cx="3744416" cy="5355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Показатель «Площадь земельных участков, предоставленных для строительства в расчете на 10 тыс. человек населения», га (по данным за 2012 год)</a:t>
            </a:r>
            <a:endParaRPr lang="ru-RU" sz="1200" dirty="0"/>
          </a:p>
        </p:txBody>
      </p:sp>
      <p:graphicFrame>
        <p:nvGraphicFramePr>
          <p:cNvPr id="16" name="Диаграмма 15"/>
          <p:cNvGraphicFramePr/>
          <p:nvPr/>
        </p:nvGraphicFramePr>
        <p:xfrm>
          <a:off x="179512" y="4149080"/>
          <a:ext cx="5472608" cy="2420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88797" name="TextBox 16"/>
          <p:cNvSpPr txBox="1">
            <a:spLocks noChangeArrowheads="1"/>
          </p:cNvSpPr>
          <p:nvPr/>
        </p:nvSpPr>
        <p:spPr bwMode="auto">
          <a:xfrm>
            <a:off x="5580063" y="5589588"/>
            <a:ext cx="3313112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/>
              <a:t>Наиболее активно земельные участки предоставлялись для строительства за период 2009-2012 годы в Яранском, Кирово-Чепецком, Омутнинском, Даровском районах и в городе Вятские Поляны.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87624" y="4221088"/>
            <a:ext cx="3384376" cy="24006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defRPr/>
            </a:pPr>
            <a:r>
              <a:rPr lang="ru-RU" sz="1200" dirty="0"/>
              <a:t>Сводный индекс показателя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817" name="Рисунок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60575"/>
            <a:ext cx="3059113" cy="3455988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3708400" y="836613"/>
            <a:ext cx="5256213" cy="284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60000" algn="just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pc="-20" dirty="0"/>
              <a:t>Наибольшая</a:t>
            </a:r>
            <a:r>
              <a:rPr lang="ru-RU" b="1" spc="-20" dirty="0"/>
              <a:t> площадь земельных участков, предоставленных для жилищного строительства, индивидуального жилищного </a:t>
            </a:r>
            <a:r>
              <a:rPr lang="ru-RU" b="1" spc="-20" dirty="0"/>
              <a:t>строительства и комплексного освоения в расчете на 10 тыс. человек </a:t>
            </a:r>
            <a:r>
              <a:rPr lang="ru-RU" spc="-20" dirty="0"/>
              <a:t>в </a:t>
            </a:r>
            <a:r>
              <a:rPr lang="ru-RU" spc="-20" dirty="0"/>
              <a:t>2012 </a:t>
            </a:r>
            <a:r>
              <a:rPr lang="ru-RU" spc="-20" dirty="0"/>
              <a:t>году</a:t>
            </a:r>
            <a:r>
              <a:rPr lang="ru-RU" b="1" spc="-20" dirty="0"/>
              <a:t> </a:t>
            </a:r>
            <a:r>
              <a:rPr lang="ru-RU" spc="-20" dirty="0"/>
              <a:t>была предоставлена в </a:t>
            </a:r>
            <a:r>
              <a:rPr lang="ru-RU" spc="-20" dirty="0" err="1"/>
              <a:t>Афанасьевском</a:t>
            </a:r>
            <a:r>
              <a:rPr lang="ru-RU" spc="-20" dirty="0"/>
              <a:t> (10,7 га), </a:t>
            </a:r>
            <a:r>
              <a:rPr lang="ru-RU" spc="-20" dirty="0" err="1"/>
              <a:t>Кильмезском</a:t>
            </a:r>
            <a:r>
              <a:rPr lang="ru-RU" spc="-20" dirty="0"/>
              <a:t> (10,6 га),  </a:t>
            </a:r>
            <a:r>
              <a:rPr lang="ru-RU" spc="-20" dirty="0" err="1"/>
              <a:t>Унинском</a:t>
            </a:r>
            <a:r>
              <a:rPr lang="ru-RU" spc="-20" dirty="0"/>
              <a:t> (8,4 га), Даровском  (8,3 га), и </a:t>
            </a:r>
            <a:r>
              <a:rPr lang="ru-RU" spc="-20" dirty="0" err="1"/>
              <a:t>Вятскополянском</a:t>
            </a:r>
            <a:r>
              <a:rPr lang="ru-RU" spc="-20" dirty="0"/>
              <a:t> (8,2 га) районах. Меньше всего участков выделено в </a:t>
            </a:r>
            <a:r>
              <a:rPr lang="ru-RU" spc="-20" dirty="0" err="1"/>
              <a:t>Опаринском</a:t>
            </a:r>
            <a:r>
              <a:rPr lang="ru-RU" spc="-20" dirty="0"/>
              <a:t> (0,2 га), </a:t>
            </a:r>
            <a:r>
              <a:rPr lang="ru-RU" spc="-20" dirty="0" err="1"/>
              <a:t>Фаленском</a:t>
            </a:r>
            <a:r>
              <a:rPr lang="ru-RU" spc="-20" dirty="0"/>
              <a:t> (0,5 га), Яранском (0,6 га) районах и г. </a:t>
            </a:r>
            <a:r>
              <a:rPr lang="ru-RU" spc="-20" dirty="0" err="1"/>
              <a:t>Кирово-Чепецке</a:t>
            </a:r>
            <a:r>
              <a:rPr lang="ru-RU" spc="-20" dirty="0"/>
              <a:t> (0,6 га).</a:t>
            </a:r>
          </a:p>
          <a:p>
            <a:pPr indent="360000" algn="just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pc="-20" dirty="0"/>
              <a:t>При </a:t>
            </a:r>
            <a:r>
              <a:rPr lang="ru-RU" spc="-20" dirty="0"/>
              <a:t>этом </a:t>
            </a:r>
            <a:r>
              <a:rPr lang="ru-RU" spc="-20" dirty="0"/>
              <a:t>хорошая динамика по </a:t>
            </a:r>
            <a:r>
              <a:rPr lang="ru-RU" spc="-20" dirty="0"/>
              <a:t>сравнению с </a:t>
            </a:r>
            <a:r>
              <a:rPr lang="ru-RU" spc="-20" dirty="0"/>
              <a:t>2011 </a:t>
            </a:r>
            <a:r>
              <a:rPr lang="ru-RU" spc="-20" dirty="0"/>
              <a:t>годом </a:t>
            </a:r>
            <a:r>
              <a:rPr lang="ru-RU" spc="-20" dirty="0"/>
              <a:t>зафиксирована в </a:t>
            </a:r>
            <a:r>
              <a:rPr lang="ru-RU" spc="-20" dirty="0" err="1"/>
              <a:t>Вятскополянском</a:t>
            </a:r>
            <a:r>
              <a:rPr lang="ru-RU" spc="-20" dirty="0"/>
              <a:t> (</a:t>
            </a:r>
            <a:r>
              <a:rPr lang="ru-RU" spc="-20" dirty="0" err="1"/>
              <a:t>в</a:t>
            </a:r>
            <a:r>
              <a:rPr lang="ru-RU" spc="-20" dirty="0"/>
              <a:t> 17,8 раз), Даровском (в 7,3 раз), </a:t>
            </a:r>
            <a:r>
              <a:rPr lang="ru-RU" spc="-20" dirty="0" err="1"/>
              <a:t>Малмыжском</a:t>
            </a:r>
            <a:r>
              <a:rPr lang="ru-RU" spc="-20" dirty="0"/>
              <a:t> (в 4,8 раз) районах и в городах Слободской (в 6,9 раз) и </a:t>
            </a:r>
            <a:r>
              <a:rPr lang="ru-RU" spc="-20" dirty="0" err="1"/>
              <a:t>Кирово-Чепецк</a:t>
            </a:r>
            <a:r>
              <a:rPr lang="ru-RU" spc="-20" dirty="0"/>
              <a:t> (в 4,9 раз). В 11 районах  отмечено снижение  площадей земельных участков, предоставляемых для жилищного строительства. Наибольший спад произошел в </a:t>
            </a:r>
            <a:r>
              <a:rPr lang="ru-RU" spc="-20" dirty="0" err="1"/>
              <a:t>Кирово-Чепецком</a:t>
            </a:r>
            <a:r>
              <a:rPr lang="ru-RU" spc="-20" dirty="0"/>
              <a:t> (на 67,8%), </a:t>
            </a:r>
            <a:r>
              <a:rPr lang="ru-RU" spc="-20" dirty="0" err="1"/>
              <a:t>Опаринском</a:t>
            </a:r>
            <a:r>
              <a:rPr lang="ru-RU" spc="-20" dirty="0"/>
              <a:t> (на 54,2%) и  </a:t>
            </a:r>
            <a:r>
              <a:rPr lang="ru-RU" spc="-20" dirty="0" err="1"/>
              <a:t>Пижанском</a:t>
            </a:r>
            <a:r>
              <a:rPr lang="ru-RU" spc="-20" dirty="0"/>
              <a:t> (на 45,3%) районах.</a:t>
            </a:r>
            <a:endParaRPr lang="ru-RU" spc="-20" dirty="0"/>
          </a:p>
        </p:txBody>
      </p:sp>
      <p:sp>
        <p:nvSpPr>
          <p:cNvPr id="4" name="Заголовок 1"/>
          <p:cNvSpPr>
            <a:spLocks/>
          </p:cNvSpPr>
          <p:nvPr/>
        </p:nvSpPr>
        <p:spPr bwMode="auto">
          <a:xfrm>
            <a:off x="179512" y="404664"/>
            <a:ext cx="8712968" cy="41433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ЖИЛИЩНОЕ СТРОИТЕЛЬСТВО И ОБЕСПЕЧЕНИЕ ГРАЖДАН ЖИЛЬЁМ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290822" name="Прямоугольник 4"/>
          <p:cNvSpPr>
            <a:spLocks noChangeArrowheads="1"/>
          </p:cNvSpPr>
          <p:nvPr/>
        </p:nvSpPr>
        <p:spPr bwMode="auto">
          <a:xfrm>
            <a:off x="107950" y="5589588"/>
            <a:ext cx="8856663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</a:pPr>
            <a:r>
              <a:rPr lang="ru-RU"/>
              <a:t>В сфере жилищного строительства сохранились позитивные тенденции. Повышение доступности жилья для населения и развитие рынка жилищного строительства являются одними из приоритетных задач экономического развития. Тем не менее, необходимо осуществлять контроль за использованием земельных участков, предоставленных для строительства, по назначению, и обеспечивать данные земельные участки коммунальной инфраструктурой. Также следует сокращать административные барьеры в сфере градостроительства и содействовать внедрению передовых эффективных методов строительства.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512" y="1052736"/>
            <a:ext cx="3456384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spc="-20" dirty="0"/>
              <a:t>Показатель «Площадь земельных участков, предоставленных для жилищного строительства, индивидуального жилищного строительства и комплексного освоения в расчете на 10 тыс. человек населения»</a:t>
            </a:r>
            <a:r>
              <a:rPr lang="ru-RU" sz="1200" dirty="0"/>
              <a:t>, га (по данным за 2012 год)</a:t>
            </a:r>
            <a:endParaRPr lang="ru-RU" sz="1200" dirty="0"/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3275856" y="3501008"/>
          <a:ext cx="5760640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292080" y="3645024"/>
            <a:ext cx="3240360" cy="24006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defRPr/>
            </a:pPr>
            <a:r>
              <a:rPr lang="ru-RU" sz="1200" dirty="0"/>
              <a:t>Сводный индекс показателя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195513" y="4508500"/>
          <a:ext cx="1368425" cy="625475"/>
        </p:xfrm>
        <a:graphic>
          <a:graphicData uri="http://schemas.openxmlformats.org/drawingml/2006/table">
            <a:tbl>
              <a:tblPr/>
              <a:tblGrid>
                <a:gridCol w="520700"/>
                <a:gridCol w="847725"/>
              </a:tblGrid>
              <a:tr h="115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A0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5,1 до 11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A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2,01 до 5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1,1 до 2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0 до 1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0846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34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84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788" y="3540125"/>
            <a:ext cx="2843212" cy="3317875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291842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35</a:t>
            </a:r>
          </a:p>
        </p:txBody>
      </p:sp>
      <p:sp>
        <p:nvSpPr>
          <p:cNvPr id="291843" name="TextBox 4"/>
          <p:cNvSpPr txBox="1">
            <a:spLocks noChangeArrowheads="1"/>
          </p:cNvSpPr>
          <p:nvPr/>
        </p:nvSpPr>
        <p:spPr bwMode="auto">
          <a:xfrm>
            <a:off x="107950" y="2708275"/>
            <a:ext cx="5472113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Наихудшая ситуация сложилась в Кикнурском районе – в период с 2009 по 2012 годы никто из стоящих на учете в качестве нуждающегося не улучшил жилищные условия. Кроме того, низкие значения показателя отмечены в городах Киров (0,8%), Кирово-Чепецк (2,6%), Слободской (2,75%) и в Подосиновском (0,93%), Богородском (2,6%) районах. </a:t>
            </a:r>
          </a:p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Наибольший рост показателя зафиксирован в Свечинском (в 4,6 раза), Фаленском (в 2,9 раза), Орловском (в 1,9 раза), Сунском (в 1,8 раза) районах и в городах Кирово-Чепецк (в 1,9 раза) и Вятские Поляны (в 1,7 раза).  Снижение показателя произошло в 21 муниципальном образовании, наибольшее в Даровском (на 69,7%), Шабалинском (на 65%) и Юрьянском (на 63%) районах.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580063" y="4437063"/>
          <a:ext cx="1295400" cy="625475"/>
        </p:xfrm>
        <a:graphic>
          <a:graphicData uri="http://schemas.openxmlformats.org/drawingml/2006/table">
            <a:tbl>
              <a:tblPr/>
              <a:tblGrid>
                <a:gridCol w="493712"/>
                <a:gridCol w="801688"/>
              </a:tblGrid>
              <a:tr h="127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A0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26,1 до 100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A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15,1 до 26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7,1 до 15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0,01 до 7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Заголовок 1"/>
          <p:cNvSpPr>
            <a:spLocks/>
          </p:cNvSpPr>
          <p:nvPr/>
        </p:nvSpPr>
        <p:spPr bwMode="auto">
          <a:xfrm>
            <a:off x="179512" y="404664"/>
            <a:ext cx="8712968" cy="41433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>
              <a:defRPr/>
            </a:pPr>
            <a:r>
              <a:rPr lang="ru-RU" sz="1600" b="1" dirty="0">
                <a:cs typeface="Times New Roman" pitchFamily="18" charset="0"/>
              </a:rPr>
              <a:t>1.7. ЖИЛИЩНО-КОММУНАЛЬНОЕ ХОЗЯЙСТВО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80112" y="2636912"/>
            <a:ext cx="3456384" cy="87164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Показатель «Доля населения, получившего жилые помещения и улучшившего жилищные условия в отчетном году, в общей численности населения, состоящего на учете в качестве нуждающегося в жилых помещениях», процентов (по данным за 2012 год)</a:t>
            </a:r>
            <a:endParaRPr lang="ru-RU" sz="1200" dirty="0"/>
          </a:p>
        </p:txBody>
      </p:sp>
      <p:sp>
        <p:nvSpPr>
          <p:cNvPr id="291866" name="Прямоугольник 10"/>
          <p:cNvSpPr>
            <a:spLocks noChangeArrowheads="1"/>
          </p:cNvSpPr>
          <p:nvPr/>
        </p:nvSpPr>
        <p:spPr bwMode="auto">
          <a:xfrm>
            <a:off x="107950" y="836613"/>
            <a:ext cx="8928100" cy="198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 b="1"/>
              <a:t>Доля населения, получившего жилые помещения и улучшившего жилищные условия в отчетном году, в общей численности населения, состоящего на учете в качестве нуждающегося в жилых помещениях</a:t>
            </a:r>
            <a:r>
              <a:rPr lang="ru-RU"/>
              <a:t>, в 2012 году составила в среднем по области 17,7%.  Различные категории граждан получают жилые помещения или улучшают жилищные условия: ветераны Великой отечественной войны и их вдовы, дети-сироты и дети, оставшиеся без попечения родителей (выпускники школ-интернатов), граждане, проживающие в ветхом или аварийном жилье, семьи, вставшие на учет  на улучшение жилищных условий, семьи, получившие жилые помещения по договорам социального найма.</a:t>
            </a:r>
          </a:p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Доля населения, стоявшего на учете и получившего жилые помещения в отчетном году, в муниципальных образованиях  сильно дифференцируется. Наилучшая ситуация по улучшению жилищных условий наблюдается в ЗАТО Первомайский (100%), в Котельничском (68%), Мурашинском (37,4%), Кильмезском (30,2%), Санчурском (28,6%), Немском (28,3%) и Верхошижемском (28%) районах. </a:t>
            </a:r>
            <a:endParaRPr lang="ru-RU" b="1"/>
          </a:p>
        </p:txBody>
      </p:sp>
      <p:graphicFrame>
        <p:nvGraphicFramePr>
          <p:cNvPr id="12" name="Диаграмма 11"/>
          <p:cNvGraphicFramePr/>
          <p:nvPr/>
        </p:nvGraphicFramePr>
        <p:xfrm>
          <a:off x="179512" y="4653136"/>
          <a:ext cx="5760640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2195736" y="4869160"/>
            <a:ext cx="2952328" cy="24006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defRPr/>
            </a:pPr>
            <a:r>
              <a:rPr lang="ru-RU" sz="1200" dirty="0"/>
              <a:t>Сводный индекс показателя</a:t>
            </a:r>
          </a:p>
        </p:txBody>
      </p:sp>
      <p:sp>
        <p:nvSpPr>
          <p:cNvPr id="291871" name="Прямоугольник 13"/>
          <p:cNvSpPr>
            <a:spLocks noChangeArrowheads="1"/>
          </p:cNvSpPr>
          <p:nvPr/>
        </p:nvSpPr>
        <p:spPr bwMode="auto">
          <a:xfrm>
            <a:off x="179388" y="6421438"/>
            <a:ext cx="7056437" cy="43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/>
              <a:t>По результатам расчета сводного индекса показателя за период 2009-2012 годы лидерами являются ЗАТО Первомайский, Советский, Фаленский и Котельничский районы.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/>
          </p:cNvSpPr>
          <p:nvPr/>
        </p:nvSpPr>
        <p:spPr bwMode="auto">
          <a:xfrm>
            <a:off x="179512" y="404664"/>
            <a:ext cx="8712968" cy="41433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ЖИЛИЩНО-КОММУНАЛЬНОЕ ХОЗЯЙСТВО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292868" name="TextBox 6"/>
          <p:cNvSpPr txBox="1">
            <a:spLocks noChangeArrowheads="1"/>
          </p:cNvSpPr>
          <p:nvPr/>
        </p:nvSpPr>
        <p:spPr bwMode="auto">
          <a:xfrm>
            <a:off x="107950" y="4292600"/>
            <a:ext cx="4176713" cy="198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 b="1"/>
              <a:t>Доля многоквартирных домов, расположенных на земельных участках, в отношении которых осуществлен государственный кадастровый учет, </a:t>
            </a:r>
            <a:r>
              <a:rPr lang="ru-RU"/>
              <a:t>в 2012 году возросла и составила по области 80%. В 26 муниципальных образованиях данный показатель составляет 100%. Наименьшие значения отмечены в Котельничском (17,4%), Малмыжском (20%), Сунском (55%) и Верхнекамском (61%) районах, а также в городах Котельнич (23,8%), Вятские Поляны (39%) и Слободской (60,2%). </a:t>
            </a: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4175448" y="1412776"/>
          <a:ext cx="4968552" cy="2204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92870" name="Прямоугольник 5"/>
          <p:cNvSpPr>
            <a:spLocks noChangeArrowheads="1"/>
          </p:cNvSpPr>
          <p:nvPr/>
        </p:nvSpPr>
        <p:spPr bwMode="auto">
          <a:xfrm>
            <a:off x="107950" y="836613"/>
            <a:ext cx="4176713" cy="336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>
              <a:lnSpc>
                <a:spcPct val="80000"/>
              </a:lnSpc>
            </a:pPr>
            <a:r>
              <a:rPr lang="ru-RU"/>
              <a:t>В 2012 году </a:t>
            </a:r>
            <a:r>
              <a:rPr lang="ru-RU" b="1"/>
              <a:t>доля организаций коммуналь-ного комплекса</a:t>
            </a:r>
            <a:r>
              <a:rPr lang="ru-RU"/>
              <a:t>, осуществляющих производство товаров, оказание услуг по водо-, тепло-, газо-, электроснабжению, водоотве-дению, очистке сточных вод, утилизации (захоронению) твердых бытовых отходов и использующих объекты коммунальной инфраструктуры на праве частной собственности, по договору аренды или концессии, участие субъекта Российской Федерации и (или) городского округа (муниципального района) в уставном капитале которых составляет не более 25 процентов, в общем числе организаций коммунального комплекса, осуществляющих свою деятельность на территории городского округа (муниципального района) варьировалась в муниципальных образованиях области от 42,9% до 100%. При этом максимальные значения (100%) отмечены в Арбажском, Вятскополянском, Нолинском, Пижанском и Сунском районах.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16016" y="980728"/>
            <a:ext cx="3960440" cy="5355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defRPr/>
            </a:pPr>
            <a:r>
              <a:rPr lang="ru-RU" sz="1200" dirty="0"/>
              <a:t>Сводный индекс показателя «Доля организаций коммунального комплекса, осуществляющих производство товаров, оказание услуг…» </a:t>
            </a:r>
          </a:p>
        </p:txBody>
      </p:sp>
      <p:sp>
        <p:nvSpPr>
          <p:cNvPr id="292874" name="Прямоугольник 7"/>
          <p:cNvSpPr>
            <a:spLocks noChangeArrowheads="1"/>
          </p:cNvSpPr>
          <p:nvPr/>
        </p:nvSpPr>
        <p:spPr bwMode="auto">
          <a:xfrm>
            <a:off x="4356100" y="3429000"/>
            <a:ext cx="45370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/>
              <a:t>По данным сводного индекса за счет хорошей динамики лидерами являются Богородский, Арбажский, Пижанский и Сунский районы.</a:t>
            </a: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4211960" y="4293096"/>
          <a:ext cx="4932040" cy="18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788024" y="4005064"/>
            <a:ext cx="4104456" cy="5355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defRPr/>
            </a:pPr>
            <a:r>
              <a:rPr lang="ru-RU" sz="1200" dirty="0"/>
              <a:t>Сводный индекс показателя «Доля многоквартирных домов, расположенных на земельных участках, в отношении которых осуществлен государственный кадастровый учет» </a:t>
            </a:r>
          </a:p>
        </p:txBody>
      </p:sp>
      <p:sp>
        <p:nvSpPr>
          <p:cNvPr id="292879" name="Прямоугольник 11"/>
          <p:cNvSpPr>
            <a:spLocks noChangeArrowheads="1"/>
          </p:cNvSpPr>
          <p:nvPr/>
        </p:nvSpPr>
        <p:spPr bwMode="auto">
          <a:xfrm>
            <a:off x="4356100" y="6076950"/>
            <a:ext cx="453707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/>
              <a:t>Сводный индекс показателя по Арбажскому району является максимальным за счет значительного роста значения показателя в 2012 году по сравнению с 2009 годом.</a:t>
            </a:r>
          </a:p>
        </p:txBody>
      </p:sp>
      <p:sp>
        <p:nvSpPr>
          <p:cNvPr id="292880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36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89" name="Rectangle 5"/>
          <p:cNvSpPr>
            <a:spLocks noChangeArrowheads="1"/>
          </p:cNvSpPr>
          <p:nvPr/>
        </p:nvSpPr>
        <p:spPr bwMode="auto">
          <a:xfrm>
            <a:off x="8328025" y="6107113"/>
            <a:ext cx="554038" cy="5222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293890" name="Rectangle 8"/>
          <p:cNvSpPr>
            <a:spLocks noChangeArrowheads="1"/>
          </p:cNvSpPr>
          <p:nvPr/>
        </p:nvSpPr>
        <p:spPr bwMode="auto">
          <a:xfrm>
            <a:off x="0" y="0"/>
            <a:ext cx="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293891" name="TextBox 4"/>
          <p:cNvSpPr txBox="1">
            <a:spLocks noChangeArrowheads="1"/>
          </p:cNvSpPr>
          <p:nvPr/>
        </p:nvSpPr>
        <p:spPr bwMode="auto">
          <a:xfrm>
            <a:off x="107950" y="836613"/>
            <a:ext cx="885666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</a:pPr>
            <a:r>
              <a:rPr lang="ru-RU"/>
              <a:t>В 2012 году сохранился рост </a:t>
            </a:r>
            <a:r>
              <a:rPr lang="ru-RU" b="1"/>
              <a:t>доли многоквартирных домов, в которых собственники помещений выбрали и реализуют способ управления многоквартирными домами </a:t>
            </a:r>
            <a:r>
              <a:rPr lang="ru-RU"/>
              <a:t>(2010 год – 96,3%, 2011 год – 97,9%, 2012 год – 98,5% ). В 33 муниципальных образованиях  области   собственники  всех помещений  определились с выбором способа управления многоквартирными домами. Наименьшие значения показателя отмечены в Свечинском (70,7%), Афанасьевском (73,1%), Нагорском (73,8%) и Верхнекамском (80,3%) районах.  </a:t>
            </a:r>
            <a:endParaRPr lang="ru-RU" b="1" u="sng"/>
          </a:p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u="sng"/>
          </a:p>
        </p:txBody>
      </p:sp>
      <p:sp>
        <p:nvSpPr>
          <p:cNvPr id="2" name="TextBox 4"/>
          <p:cNvSpPr txBox="1">
            <a:spLocks noChangeArrowheads="1"/>
          </p:cNvSpPr>
          <p:nvPr/>
        </p:nvSpPr>
        <p:spPr bwMode="auto">
          <a:xfrm>
            <a:off x="107950" y="1700213"/>
            <a:ext cx="4535488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pc="-20" dirty="0"/>
              <a:t>Основными способами управления </a:t>
            </a:r>
            <a:r>
              <a:rPr lang="ru-RU" spc="-20" dirty="0" err="1"/>
              <a:t>многоквар-тирными</a:t>
            </a:r>
            <a:r>
              <a:rPr lang="ru-RU" spc="-20" dirty="0"/>
              <a:t> домами являются:  </a:t>
            </a:r>
          </a:p>
          <a:p>
            <a:pPr indent="358775" algn="just" defTabSz="407988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pc="-20" dirty="0"/>
              <a:t>управление управляющей организацией частной формы собственности (48,1%);</a:t>
            </a:r>
          </a:p>
          <a:p>
            <a:pPr algn="just" defTabSz="407988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Arial" pitchFamily="34" charset="0"/>
              <a:buChar char="•"/>
              <a:defRPr/>
            </a:pPr>
            <a:r>
              <a:rPr lang="ru-RU" spc="-20" dirty="0"/>
              <a:t>      </a:t>
            </a:r>
            <a:r>
              <a:rPr lang="ru-RU" dirty="0"/>
              <a:t>непосредственное управление собственниками помещений (38,5% собственников  выбрали данный способ);</a:t>
            </a:r>
          </a:p>
          <a:p>
            <a:pPr algn="just" defTabSz="407988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Arial" pitchFamily="34" charset="0"/>
              <a:buChar char="•"/>
              <a:defRPr/>
            </a:pPr>
            <a:r>
              <a:rPr lang="ru-RU" spc="-20" dirty="0"/>
              <a:t>     управление </a:t>
            </a:r>
            <a:r>
              <a:rPr lang="ru-RU" spc="-20" dirty="0"/>
              <a:t>товариществом </a:t>
            </a:r>
            <a:r>
              <a:rPr lang="ru-RU" spc="-20" dirty="0"/>
              <a:t>собственников </a:t>
            </a:r>
            <a:r>
              <a:rPr lang="ru-RU" spc="-20" dirty="0"/>
              <a:t>жилья, либо жилищным кооперативом или иным </a:t>
            </a:r>
            <a:r>
              <a:rPr lang="ru-RU" spc="-20" dirty="0"/>
              <a:t>специализированным </a:t>
            </a:r>
            <a:r>
              <a:rPr lang="ru-RU" spc="-20" dirty="0"/>
              <a:t>потребительским </a:t>
            </a:r>
            <a:r>
              <a:rPr lang="ru-RU" spc="-20" dirty="0"/>
              <a:t>кооперативом (11,0%); </a:t>
            </a:r>
            <a:endParaRPr lang="ru-RU" spc="-20" dirty="0"/>
          </a:p>
          <a:p>
            <a:pPr algn="just" defTabSz="407988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Tx/>
              <a:buChar char="-"/>
              <a:defRPr/>
            </a:pPr>
            <a:r>
              <a:rPr lang="ru-RU" spc="-20" dirty="0"/>
              <a:t>     у</a:t>
            </a:r>
            <a:r>
              <a:rPr lang="ru-RU" dirty="0"/>
              <a:t>правление муниципальным или государственным учреждением либо предприятием (0,9%).</a:t>
            </a:r>
            <a:endParaRPr lang="ru-RU" spc="-20" dirty="0"/>
          </a:p>
        </p:txBody>
      </p:sp>
      <p:sp>
        <p:nvSpPr>
          <p:cNvPr id="293893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37</a:t>
            </a:r>
          </a:p>
        </p:txBody>
      </p:sp>
      <p:graphicFrame>
        <p:nvGraphicFramePr>
          <p:cNvPr id="293894" name="Диаграмма 14"/>
          <p:cNvGraphicFramePr>
            <a:graphicFrameLocks/>
          </p:cNvGraphicFramePr>
          <p:nvPr/>
        </p:nvGraphicFramePr>
        <p:xfrm>
          <a:off x="4737100" y="2514600"/>
          <a:ext cx="4349750" cy="1612900"/>
        </p:xfrm>
        <a:graphic>
          <a:graphicData uri="http://schemas.openxmlformats.org/presentationml/2006/ole">
            <p:oleObj spid="_x0000_s293894" r:id="rId4" imgW="4352921" imgH="1615580" progId="Excel.Chart.8">
              <p:embed/>
            </p:oleObj>
          </a:graphicData>
        </a:graphic>
      </p:graphicFrame>
      <p:sp>
        <p:nvSpPr>
          <p:cNvPr id="11" name="Заголовок 1"/>
          <p:cNvSpPr>
            <a:spLocks/>
          </p:cNvSpPr>
          <p:nvPr/>
        </p:nvSpPr>
        <p:spPr bwMode="auto">
          <a:xfrm>
            <a:off x="251520" y="404664"/>
            <a:ext cx="8640960" cy="41433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ЖИЛИЩНО-КОММУНАЛЬНОЕ ХОЗЯЙСТВО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44008" y="1772816"/>
            <a:ext cx="4320480" cy="6832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Показатель «Доля многоквартирных домов, в которых собственники помещений выбрали и реализуют один из способов управления многоквартирными домами», процентов  (по данным за 2012 год)</a:t>
            </a:r>
            <a:endParaRPr lang="ru-RU" sz="1200" dirty="0"/>
          </a:p>
        </p:txBody>
      </p:sp>
      <p:graphicFrame>
        <p:nvGraphicFramePr>
          <p:cNvPr id="16" name="Диаграмма 15"/>
          <p:cNvGraphicFramePr/>
          <p:nvPr/>
        </p:nvGraphicFramePr>
        <p:xfrm>
          <a:off x="179512" y="3789040"/>
          <a:ext cx="5688632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93902" name="Прямоугольник 16"/>
          <p:cNvSpPr>
            <a:spLocks noChangeArrowheads="1"/>
          </p:cNvSpPr>
          <p:nvPr/>
        </p:nvSpPr>
        <p:spPr bwMode="auto">
          <a:xfrm>
            <a:off x="5867400" y="4292600"/>
            <a:ext cx="30972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/>
              <a:t>Наилучшие значения сводного индекса показателя  достигнуты в Котельничском, Подосиновском, Кильмезском и Яранском районах за счет высокой динамики показателя  за период  2009-2012 годы.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47664" y="3789040"/>
            <a:ext cx="3240360" cy="24006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defRPr/>
            </a:pPr>
            <a:r>
              <a:rPr lang="ru-RU" sz="1200" dirty="0"/>
              <a:t>Сводный индекс показателя</a:t>
            </a:r>
          </a:p>
        </p:txBody>
      </p:sp>
      <p:sp>
        <p:nvSpPr>
          <p:cNvPr id="293906" name="Прямоугольник 12"/>
          <p:cNvSpPr>
            <a:spLocks noChangeArrowheads="1"/>
          </p:cNvSpPr>
          <p:nvPr/>
        </p:nvSpPr>
        <p:spPr bwMode="auto">
          <a:xfrm>
            <a:off x="179388" y="5805488"/>
            <a:ext cx="878522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>
              <a:lnSpc>
                <a:spcPct val="80000"/>
              </a:lnSpc>
            </a:pPr>
            <a:r>
              <a:rPr lang="ru-RU"/>
              <a:t>В сфере жилищно-коммунального хозяйства перед муниципальными образованиями области стоят следующие задачи:  улучшение жилищных условий населения за счет увеличения объемов капитального ремонта и реконструкции домов, повышения комфортности проживания,  модернизация объектов коммунальной инфраструктуры и обеспечение доступной стоимости коммунальных услуг при надежной и эффективной работе коммунальной инфраструктуры.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7" name="Rectangle 8"/>
          <p:cNvSpPr>
            <a:spLocks noChangeArrowheads="1"/>
          </p:cNvSpPr>
          <p:nvPr/>
        </p:nvSpPr>
        <p:spPr bwMode="auto">
          <a:xfrm>
            <a:off x="0" y="0"/>
            <a:ext cx="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295938" name="TextBox 4"/>
          <p:cNvSpPr txBox="1">
            <a:spLocks noChangeArrowheads="1"/>
          </p:cNvSpPr>
          <p:nvPr/>
        </p:nvSpPr>
        <p:spPr bwMode="auto">
          <a:xfrm>
            <a:off x="107950" y="836613"/>
            <a:ext cx="8856663" cy="116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В 2012 году, как и в 2011 году, сохраняется дисбаланс в уровне финансовой самостоятельности городских округов и муниципальных районов Кировской области. Интервал между максимальной </a:t>
            </a:r>
            <a:r>
              <a:rPr lang="ru-RU" b="1"/>
              <a:t>долей налоговых и неналоговых доходов местного бюджета</a:t>
            </a:r>
            <a:r>
              <a:rPr lang="ru-RU"/>
              <a:t> и минимальным значением показателя в 2012 году составляет 72,6 п.п.</a:t>
            </a:r>
          </a:p>
          <a:p>
            <a:pPr indent="358775" algn="just" defTabSz="407988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ru-RU"/>
              <a:t>В 2012 году значение показателя выросло в 38 муниципальных образованиях. Наиболее значительный рост отмечен в Белохолуницком и Вятскополянском (в 1,6 раза), Уржумском (в 1,5 раза), Нолинском и Шабалинском (в 1,4 раза) районах, наибольшее снижение – в Куменском (в 1,4 раза) и Котельничском (в 1,2 раза) районах.  </a:t>
            </a:r>
          </a:p>
        </p:txBody>
      </p:sp>
      <p:sp>
        <p:nvSpPr>
          <p:cNvPr id="295939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38</a:t>
            </a:r>
          </a:p>
        </p:txBody>
      </p:sp>
      <p:graphicFrame>
        <p:nvGraphicFramePr>
          <p:cNvPr id="295940" name="Диаграмма 13"/>
          <p:cNvGraphicFramePr>
            <a:graphicFrameLocks/>
          </p:cNvGraphicFramePr>
          <p:nvPr/>
        </p:nvGraphicFramePr>
        <p:xfrm>
          <a:off x="-50800" y="2298700"/>
          <a:ext cx="8886825" cy="2620963"/>
        </p:xfrm>
        <a:graphic>
          <a:graphicData uri="http://schemas.openxmlformats.org/presentationml/2006/ole">
            <p:oleObj spid="_x0000_s295940" r:id="rId4" imgW="8882642" imgH="2621507" progId="Excel.Chart.8">
              <p:embed/>
            </p:oleObj>
          </a:graphicData>
        </a:graphic>
      </p:graphicFrame>
      <p:cxnSp>
        <p:nvCxnSpPr>
          <p:cNvPr id="16" name="Прямая соединительная линия 15"/>
          <p:cNvCxnSpPr/>
          <p:nvPr/>
        </p:nvCxnSpPr>
        <p:spPr>
          <a:xfrm>
            <a:off x="468313" y="2997200"/>
            <a:ext cx="8280400" cy="0"/>
          </a:xfrm>
          <a:prstGeom prst="line">
            <a:avLst/>
          </a:prstGeom>
          <a:ln w="158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авая фигурная скобка 16"/>
          <p:cNvSpPr/>
          <p:nvPr/>
        </p:nvSpPr>
        <p:spPr>
          <a:xfrm rot="16200000">
            <a:off x="3779838" y="-890587"/>
            <a:ext cx="360362" cy="6983412"/>
          </a:xfrm>
          <a:prstGeom prst="rightBrace">
            <a:avLst>
              <a:gd name="adj1" fmla="val 55115"/>
              <a:gd name="adj2" fmla="val 19236"/>
            </a:avLst>
          </a:prstGeom>
          <a:ln w="158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Правая фигурная скобка 17"/>
          <p:cNvSpPr/>
          <p:nvPr/>
        </p:nvSpPr>
        <p:spPr>
          <a:xfrm rot="16200000">
            <a:off x="7920038" y="1952625"/>
            <a:ext cx="360362" cy="1296988"/>
          </a:xfrm>
          <a:prstGeom prst="rightBrace">
            <a:avLst>
              <a:gd name="adj1" fmla="val 55115"/>
              <a:gd name="adj2" fmla="val 50000"/>
            </a:avLst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95944" name="Oval 17"/>
          <p:cNvSpPr>
            <a:spLocks noChangeArrowheads="1"/>
          </p:cNvSpPr>
          <p:nvPr/>
        </p:nvSpPr>
        <p:spPr bwMode="auto">
          <a:xfrm>
            <a:off x="1619250" y="2133600"/>
            <a:ext cx="347663" cy="241300"/>
          </a:xfrm>
          <a:prstGeom prst="ellipse">
            <a:avLst/>
          </a:prstGeom>
          <a:noFill/>
          <a:ln w="15875" algn="ctr">
            <a:solidFill>
              <a:srgbClr val="006600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defTabSz="449263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>
                <a:solidFill>
                  <a:srgbClr val="006600"/>
                </a:solidFill>
              </a:rPr>
              <a:t>38</a:t>
            </a:r>
          </a:p>
        </p:txBody>
      </p:sp>
      <p:sp>
        <p:nvSpPr>
          <p:cNvPr id="295945" name="Oval 17"/>
          <p:cNvSpPr>
            <a:spLocks noChangeArrowheads="1"/>
          </p:cNvSpPr>
          <p:nvPr/>
        </p:nvSpPr>
        <p:spPr bwMode="auto">
          <a:xfrm>
            <a:off x="7956550" y="2133600"/>
            <a:ext cx="347663" cy="241300"/>
          </a:xfrm>
          <a:prstGeom prst="ellipse">
            <a:avLst/>
          </a:prstGeom>
          <a:noFill/>
          <a:ln w="15875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defTabSz="449263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>
                <a:solidFill>
                  <a:srgbClr val="FF3300"/>
                </a:solidFill>
              </a:rPr>
              <a:t>7</a:t>
            </a:r>
          </a:p>
        </p:txBody>
      </p:sp>
      <p:sp>
        <p:nvSpPr>
          <p:cNvPr id="13" name="Заголовок 1"/>
          <p:cNvSpPr>
            <a:spLocks/>
          </p:cNvSpPr>
          <p:nvPr/>
        </p:nvSpPr>
        <p:spPr bwMode="auto">
          <a:xfrm>
            <a:off x="251520" y="404664"/>
            <a:ext cx="8640960" cy="41433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1.8. ОРГАНИЗАЦИЯ МУНИЦИПАЛЬНОГО УПРАВЛЕНИЯ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67744" y="1988840"/>
            <a:ext cx="5256584" cy="5355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Динамика показателя «Доля налоговых и неналоговых доходов местного бюджета в общем объеме собственных доходов бюджета муниципального образования (без учета субвенций)», процентов  (по данным за 2012 год)</a:t>
            </a:r>
            <a:endParaRPr lang="ru-RU" sz="1200" dirty="0"/>
          </a:p>
        </p:txBody>
      </p:sp>
      <p:graphicFrame>
        <p:nvGraphicFramePr>
          <p:cNvPr id="21" name="Диаграмма 20"/>
          <p:cNvGraphicFramePr/>
          <p:nvPr/>
        </p:nvGraphicFramePr>
        <p:xfrm>
          <a:off x="2771800" y="4365104"/>
          <a:ext cx="6233793" cy="2383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4716016" y="4581128"/>
            <a:ext cx="3456384" cy="24006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defRPr/>
            </a:pPr>
            <a:r>
              <a:rPr lang="ru-RU" sz="1200" dirty="0"/>
              <a:t>Сводный индекс показателя</a:t>
            </a:r>
          </a:p>
        </p:txBody>
      </p:sp>
      <p:sp>
        <p:nvSpPr>
          <p:cNvPr id="295956" name="Прямоугольник 24"/>
          <p:cNvSpPr>
            <a:spLocks noChangeArrowheads="1"/>
          </p:cNvSpPr>
          <p:nvPr/>
        </p:nvSpPr>
        <p:spPr bwMode="auto">
          <a:xfrm>
            <a:off x="107950" y="4652963"/>
            <a:ext cx="2735263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>
              <a:lnSpc>
                <a:spcPct val="80000"/>
              </a:lnSpc>
            </a:pPr>
            <a:r>
              <a:rPr lang="ru-RU"/>
              <a:t>По результатам расчета сводного индекса показателя за период 2009-2012 годы лидерами по доле налоговых и неналоговых доходов местного бюджета в общем объеме собственных доходов бюджета являются города Котельнич и Киров, Опаринский, Нолинский, Тужинский районы.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98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49925" y="1628775"/>
            <a:ext cx="3270250" cy="3816350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297986" name="Rectangle 5"/>
          <p:cNvSpPr>
            <a:spLocks noChangeArrowheads="1"/>
          </p:cNvSpPr>
          <p:nvPr/>
        </p:nvSpPr>
        <p:spPr bwMode="auto">
          <a:xfrm>
            <a:off x="8328025" y="6107113"/>
            <a:ext cx="554038" cy="5222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297987" name="Rectangle 8"/>
          <p:cNvSpPr>
            <a:spLocks noChangeArrowheads="1"/>
          </p:cNvSpPr>
          <p:nvPr/>
        </p:nvSpPr>
        <p:spPr bwMode="auto">
          <a:xfrm>
            <a:off x="0" y="0"/>
            <a:ext cx="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297988" name="TextBox 4"/>
          <p:cNvSpPr txBox="1">
            <a:spLocks noChangeArrowheads="1"/>
          </p:cNvSpPr>
          <p:nvPr/>
        </p:nvSpPr>
        <p:spPr bwMode="auto">
          <a:xfrm>
            <a:off x="107950" y="765175"/>
            <a:ext cx="5543550" cy="474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</a:pPr>
            <a:r>
              <a:rPr lang="ru-RU"/>
              <a:t>За период 2009-2012 годы наблюдается рост </a:t>
            </a:r>
            <a:r>
              <a:rPr lang="ru-RU" b="1"/>
              <a:t>расходов бюджета муниципального образования на содержание работников органов местного самоуправления в расчете на одного жителя муниципального образования. </a:t>
            </a:r>
            <a:r>
              <a:rPr lang="ru-RU"/>
              <a:t>В основном это связано с уменьшением численности населения в муниципальных районах. Кроме того, в некоторых сельских поселениях более 50% средств местных бюджетов направляется на содержание органов местного самоуправления.</a:t>
            </a:r>
          </a:p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Значения показателя между муниципальными образованиями различаются в 2012 году в 5,4 раза, минимальное в Омутнинском районе (599,7 рублей), максимальное в Богородском районе (3234,8 рублей). В Богородском районе самая низкая численность населения (4,74 тыс. человек) среди всех муниципальных образований. При этом, на небольшой территории в 2012 году располагалось 1 городское и 6 сельских поселений, в каждом из которых содержалась администрация за счет бюджетных средств.</a:t>
            </a:r>
          </a:p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</a:pPr>
            <a:r>
              <a:rPr lang="ru-RU"/>
              <a:t>В 15 районах (Афанасьевский, Богородский, Даровской, Кикнурский, Лебяжский, Мурашинский, Нагорский, Немский, опаринский, Пижанский, Санчурский, Свечинский, Унинский, Фаленский и Шабалинский)  значения выше среднего по области (1352,3 рублей). </a:t>
            </a:r>
          </a:p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</a:pPr>
            <a:r>
              <a:rPr lang="ru-RU"/>
              <a:t>В 42 муниципальных образованиях зафиксирован рост расходов, из них наибольший в Свечинском (в 1,4 раза), Лебяжском и Малмыжском (в 1,2 раза), в ЗАТО Первомайский и Фаленском районе (1,15 раза). Незначительное снижение значения по данному показателю по сравнению с 2011 годом наблюдается только в городе Кирове, Кикнурском и Юрьянском районах.</a:t>
            </a: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5651500" y="4797425"/>
          <a:ext cx="1643063" cy="563563"/>
        </p:xfrm>
        <a:graphic>
          <a:graphicData uri="http://schemas.openxmlformats.org/drawingml/2006/table">
            <a:tbl>
              <a:tblPr/>
              <a:tblGrid>
                <a:gridCol w="822325"/>
                <a:gridCol w="820738"/>
              </a:tblGrid>
              <a:tr h="115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A0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2001 до 3235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A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1401 до 2000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801 до 1400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100 до 800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8005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39</a:t>
            </a:r>
          </a:p>
        </p:txBody>
      </p:sp>
      <p:sp>
        <p:nvSpPr>
          <p:cNvPr id="10" name="Заголовок 1"/>
          <p:cNvSpPr>
            <a:spLocks/>
          </p:cNvSpPr>
          <p:nvPr/>
        </p:nvSpPr>
        <p:spPr bwMode="auto">
          <a:xfrm>
            <a:off x="179512" y="404664"/>
            <a:ext cx="8712968" cy="41433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ОРГАНИЗАЦИЯ МУНИЦИПАЛЬНОГО УПРАВЛЕНИЯ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52120" y="908720"/>
            <a:ext cx="3312368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Показатель «Расходы бюджета муниципального образования на содержание работников органов местного самоуправления в расчете на одного жителя муниципального образования», рублей </a:t>
            </a:r>
          </a:p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(по данным за 2012 год)</a:t>
            </a:r>
            <a:endParaRPr lang="ru-RU" sz="1200" dirty="0">
              <a:solidFill>
                <a:srgbClr val="071A7B"/>
              </a:solidFill>
            </a:endParaRPr>
          </a:p>
        </p:txBody>
      </p:sp>
      <p:sp>
        <p:nvSpPr>
          <p:cNvPr id="298012" name="TextBox 6"/>
          <p:cNvSpPr txBox="1">
            <a:spLocks noChangeArrowheads="1"/>
          </p:cNvSpPr>
          <p:nvPr/>
        </p:nvSpPr>
        <p:spPr bwMode="auto">
          <a:xfrm>
            <a:off x="107950" y="5386388"/>
            <a:ext cx="8928100" cy="14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>
              <a:lnSpc>
                <a:spcPct val="80000"/>
              </a:lnSpc>
            </a:pPr>
            <a:r>
              <a:rPr lang="ru-RU"/>
              <a:t>Важным направлением совершенствования качества муниципального управления является оптимизация расходов в этой сфере, прежде всего расходов муниципальных бюджетов на содержание работников органов местного самоуправления. Учитывая тенденции демографического развития, необходимо продолжить работу по объединению территорий, имеющих низкую численность и плотность населения, незначительные поступления налоговых и иных платежей, высокую долю затрат на содержание органов местного самоуправления. Следует повышать информационную открытость и доступность информации о деятельности органов местного самоуправления, увеличивать долю муниципальных услуг, предоставляемых органами местного самоуправления, муниципальными учреждениями, в электронном виде.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962" name="Group 98"/>
          <p:cNvGraphicFramePr>
            <a:graphicFrameLocks noGrp="1"/>
          </p:cNvGraphicFramePr>
          <p:nvPr>
            <p:ph/>
          </p:nvPr>
        </p:nvGraphicFramePr>
        <p:xfrm>
          <a:off x="215900" y="404813"/>
          <a:ext cx="8748713" cy="6456362"/>
        </p:xfrm>
        <a:graphic>
          <a:graphicData uri="http://schemas.openxmlformats.org/drawingml/2006/table">
            <a:tbl>
              <a:tblPr/>
              <a:tblGrid>
                <a:gridCol w="423118"/>
                <a:gridCol w="1526027"/>
                <a:gridCol w="1831337"/>
                <a:gridCol w="1656184"/>
                <a:gridCol w="3312368"/>
              </a:tblGrid>
              <a:tr h="273839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Муниципальные районы Кировской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96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п/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муниципального района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Среднегодовая численность постоянного населения в 2012 году, тыс. человек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Административный центр муниципального района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Информация о размещении доклада главы в сети «Интернет»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</a:tr>
              <a:tr h="5433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Арбажский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6,89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посёлок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Арбаж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hangingPunct="0"/>
                      <a:r>
                        <a:rPr lang="ru-RU" sz="1000" u="sng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3"/>
                        </a:rPr>
                        <a:t>http://www.municipal.ako.kirov.ru/images/arbazh/glava%20adm/607-doklad-2012.pdf</a:t>
                      </a:r>
                      <a:endParaRPr lang="ru-RU" sz="1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4"/>
                        </a:rPr>
                        <a:t>http://www.municipal.ako.kirov.ru/arbazh/news/administration/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988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Афанасьевский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13,20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посёлок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Афанасьево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5"/>
                        </a:rPr>
                        <a:t>http://afanasyevo.ru/index.php/ekonomika</a:t>
                      </a:r>
                      <a:endParaRPr lang="ru-RU" sz="1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716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Белохолуницкий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19,10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 Белая Холуница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u="sng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6"/>
                        </a:rPr>
                        <a:t>http://www.bhregion.ru/ape/view/source/head_head-admin_reports/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916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Богородский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муниципальный </a:t>
                      </a:r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район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4,74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посёлок Богородское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kern="1200" dirty="0" smtClean="0">
                          <a:solidFill>
                            <a:srgbClr val="FF33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7"/>
                        </a:rPr>
                        <a:t>http://munbog.ru/dokumenti/dokladmin/507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716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Верхнекамский район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31,37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Кирс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8"/>
                        </a:rPr>
                        <a:t>http://www.municipal.ako.kirov.ru/verhnekamsky/economics/43478.html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4075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Верхошижемский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9,31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посёлок Верхошижемье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hangingPunct="0"/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9"/>
                        </a:rPr>
                        <a:t>http://www.shizhma.ru/downloads/viewcategory/7-ekonomika.html</a:t>
                      </a:r>
                      <a:endParaRPr lang="ru-RU" sz="1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10"/>
                        </a:rPr>
                        <a:t>http://www.shizhma.ru/economy/itogi.html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435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Вятскополянский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29,68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 Вятские Поляны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11"/>
                        </a:rPr>
                        <a:t>http://www.vpolyansky-rayon.ru/about/info/news/227/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093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Даровской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11,25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посёлок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Даровской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12"/>
                        </a:rPr>
                        <a:t>http://www.municipal.ako.kirov.ru/darovskoy/power/oficial_doc/reports/43474.html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988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Зуевский район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21,76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 Зуевка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13"/>
                        </a:rPr>
                        <a:t>http://zrko.ru/news/reports_glava_adm/the-report-of-the_2012.php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5433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Кикнурский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9,07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посёлок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Кикнур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hangingPunct="0"/>
                      <a:r>
                        <a:rPr lang="ru-RU" sz="1000" u="sng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14"/>
                        </a:rPr>
                        <a:t>http://www.municipal.ako.kirov.ru/images/kiknur/2012/xGV_Data2012.pdf</a:t>
                      </a:r>
                      <a:endParaRPr lang="ru-RU" sz="1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15"/>
                        </a:rPr>
                        <a:t>http://www.municipal.ako.kirov.ru/kiknur/power/doc/doklad_glava/29053.html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975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Кильмезский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муниципальный район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12,47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посёлок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Кильмезь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16"/>
                        </a:rPr>
                        <a:t>http://www.municipal.ako.kirov.ru/kilmezskiy/economics/Ocenka/43395.html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4075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Кирово-Чепецкий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22,43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 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Кирово-Чепецк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17"/>
                        </a:rPr>
                        <a:t>http://www.municipal.ako.kirov.ru/kirovo_chepetsky/economics/ekonomika_Kirovo_Chepeckogo_raiona/Ocenka_effektivnosti_OMSU/43424.html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975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Котельничский</a:t>
                      </a:r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15,16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 Котельнич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18"/>
                        </a:rPr>
                        <a:t>http://www.kotelnich-msu.ru/index.php?option=com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23647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3238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4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03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3402013"/>
            <a:ext cx="2963863" cy="3455987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graphicFrame>
        <p:nvGraphicFramePr>
          <p:cNvPr id="15" name="Диаграмма 14"/>
          <p:cNvGraphicFramePr>
            <a:graphicFrameLocks/>
          </p:cNvGraphicFramePr>
          <p:nvPr/>
        </p:nvGraphicFramePr>
        <p:xfrm>
          <a:off x="1" y="4653136"/>
          <a:ext cx="6156176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00035" name="Rectangle 8"/>
          <p:cNvSpPr>
            <a:spLocks noChangeArrowheads="1"/>
          </p:cNvSpPr>
          <p:nvPr/>
        </p:nvSpPr>
        <p:spPr bwMode="auto">
          <a:xfrm>
            <a:off x="0" y="0"/>
            <a:ext cx="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300036" name="TextBox 4"/>
          <p:cNvSpPr txBox="1">
            <a:spLocks noChangeArrowheads="1"/>
          </p:cNvSpPr>
          <p:nvPr/>
        </p:nvSpPr>
        <p:spPr bwMode="auto">
          <a:xfrm>
            <a:off x="107950" y="2924175"/>
            <a:ext cx="5616575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Снижение потребления холодной воды:</a:t>
            </a:r>
          </a:p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Arial" charset="0"/>
              <a:buChar char="•"/>
            </a:pPr>
            <a:r>
              <a:rPr lang="ru-RU"/>
              <a:t>в многоквартирных домах зафиксировано в 38 муниципальных образованиях, наиболее значительное в Слободском районе (на 16,3 куб. метров на одного проживающего);</a:t>
            </a:r>
          </a:p>
          <a:p>
            <a:pPr indent="358775" algn="just" defTabSz="407988">
              <a:lnSpc>
                <a:spcPct val="80000"/>
              </a:lnSpc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ru-RU"/>
              <a:t>в бюджетных учреждениях – в 36 муниципальных образованиях.</a:t>
            </a:r>
          </a:p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Потребление холодной воды осталось на уровне 2011 года:</a:t>
            </a:r>
          </a:p>
          <a:p>
            <a:pPr indent="358775" algn="just" defTabSz="407988">
              <a:lnSpc>
                <a:spcPct val="80000"/>
              </a:lnSpc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ru-RU"/>
              <a:t>в многоквартирных домах – в Сунском районе</a:t>
            </a:r>
          </a:p>
          <a:p>
            <a:pPr indent="358775" algn="just" defTabSz="407988">
              <a:lnSpc>
                <a:spcPct val="80000"/>
              </a:lnSpc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ru-RU"/>
              <a:t>в бюджетных учреждениях – в городе Киров, в Котельничском, Малмыжском, Оричевском, Советском и Сунском районах.</a:t>
            </a:r>
          </a:p>
        </p:txBody>
      </p:sp>
      <p:sp>
        <p:nvSpPr>
          <p:cNvPr id="22535" name="TextBox 4"/>
          <p:cNvSpPr txBox="1">
            <a:spLocks noChangeArrowheads="1"/>
          </p:cNvSpPr>
          <p:nvPr/>
        </p:nvSpPr>
        <p:spPr bwMode="auto">
          <a:xfrm>
            <a:off x="107950" y="836613"/>
            <a:ext cx="892810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defRPr/>
            </a:pPr>
            <a:r>
              <a:rPr lang="ru-RU" spc="-30" dirty="0"/>
              <a:t>За период 2009-2012 годы наблюдается общая тенденция снижения потребления энергетических ресурсов  жителями муниципальных образований и муниципальными учреждениями.  В основном это связано  с  установкой </a:t>
            </a:r>
            <a:r>
              <a:rPr lang="ru-RU" spc="-30" dirty="0" err="1"/>
              <a:t>общедомовых</a:t>
            </a:r>
            <a:r>
              <a:rPr lang="ru-RU" spc="-30" dirty="0"/>
              <a:t> и индивидуальных приборов учета. </a:t>
            </a:r>
            <a:r>
              <a:rPr lang="ru-RU" b="1" dirty="0"/>
              <a:t>Удельная </a:t>
            </a:r>
            <a:r>
              <a:rPr lang="ru-RU" b="1" dirty="0"/>
              <a:t>величина потребления холодной воды в многоквартирных домах</a:t>
            </a:r>
            <a:r>
              <a:rPr lang="ru-RU" dirty="0"/>
              <a:t> в целом по Кировской области в </a:t>
            </a:r>
            <a:r>
              <a:rPr lang="ru-RU" dirty="0"/>
              <a:t>2012 </a:t>
            </a:r>
            <a:r>
              <a:rPr lang="ru-RU" dirty="0"/>
              <a:t>году </a:t>
            </a:r>
            <a:r>
              <a:rPr lang="ru-RU" dirty="0"/>
              <a:t>составила 40,4 </a:t>
            </a:r>
            <a:r>
              <a:rPr lang="ru-RU" dirty="0"/>
              <a:t>куб. </a:t>
            </a:r>
            <a:r>
              <a:rPr lang="ru-RU" dirty="0"/>
              <a:t>метров </a:t>
            </a:r>
            <a:r>
              <a:rPr lang="ru-RU" dirty="0"/>
              <a:t>на одного </a:t>
            </a:r>
            <a:r>
              <a:rPr lang="ru-RU" dirty="0"/>
              <a:t>проживающего (уменьшилась на 13,6 куб. метров по сравнению с 2011 годом). Наибольшее потребление холодной воды в многоквартирных домах в 2012 году в расчете на 1 проживающего отмечено в </a:t>
            </a:r>
            <a:r>
              <a:rPr lang="ru-RU" dirty="0" err="1"/>
              <a:t>Свечинском</a:t>
            </a:r>
            <a:r>
              <a:rPr lang="ru-RU" dirty="0"/>
              <a:t> (54 куб. метров), </a:t>
            </a:r>
            <a:r>
              <a:rPr lang="ru-RU" dirty="0" err="1"/>
              <a:t>Унинском</a:t>
            </a:r>
            <a:r>
              <a:rPr lang="ru-RU" dirty="0"/>
              <a:t> (42,5 куб. метров) и Богородском (42,1 куб. метров) районах и городах </a:t>
            </a:r>
            <a:r>
              <a:rPr lang="ru-RU" dirty="0" err="1"/>
              <a:t>Кирово-Чепецк</a:t>
            </a:r>
            <a:r>
              <a:rPr lang="ru-RU" dirty="0"/>
              <a:t> (42,4 куб. метров) и Вятские Поляны (42,2 куб. метров). Минимальное  </a:t>
            </a:r>
            <a:r>
              <a:rPr lang="ru-RU" dirty="0"/>
              <a:t>–  в  Сунском </a:t>
            </a:r>
            <a:r>
              <a:rPr lang="ru-RU" dirty="0"/>
              <a:t>районе (0,1 куб. метров). </a:t>
            </a:r>
          </a:p>
          <a:p>
            <a:pPr indent="358775" algn="just" defTabSz="407988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defRPr/>
            </a:pPr>
            <a:r>
              <a:rPr lang="ru-RU" dirty="0"/>
              <a:t>Максимальное </a:t>
            </a:r>
            <a:r>
              <a:rPr lang="ru-RU" b="1" dirty="0"/>
              <a:t>потребление холодной воды бюджетными учреждениями  в расчете на 1 человека населения </a:t>
            </a:r>
            <a:r>
              <a:rPr lang="ru-RU" dirty="0"/>
              <a:t>зафиксировано в </a:t>
            </a:r>
            <a:r>
              <a:rPr lang="ru-RU" dirty="0" err="1"/>
              <a:t>Кильмезском</a:t>
            </a:r>
            <a:r>
              <a:rPr lang="ru-RU" dirty="0"/>
              <a:t>  районе (28,5 куб. метров). Наименьшие  значения – в Сунском (0,1 куб. метров), </a:t>
            </a:r>
            <a:r>
              <a:rPr lang="ru-RU" dirty="0" err="1"/>
              <a:t>Немском</a:t>
            </a:r>
            <a:r>
              <a:rPr lang="ru-RU" dirty="0"/>
              <a:t> (0,6 куб. метров), </a:t>
            </a:r>
            <a:r>
              <a:rPr lang="ru-RU" dirty="0" err="1"/>
              <a:t>Белохолуницком</a:t>
            </a:r>
            <a:r>
              <a:rPr lang="ru-RU" dirty="0"/>
              <a:t> (0,7 куб. метров), </a:t>
            </a:r>
            <a:r>
              <a:rPr lang="ru-RU" dirty="0" err="1"/>
              <a:t>Афанасьевском</a:t>
            </a:r>
            <a:r>
              <a:rPr lang="ru-RU" dirty="0"/>
              <a:t> и Яранском (0,8 куб. метров) районах.</a:t>
            </a:r>
            <a:endParaRPr lang="ru-RU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7956550" y="5876925"/>
          <a:ext cx="1295400" cy="563563"/>
        </p:xfrm>
        <a:graphic>
          <a:graphicData uri="http://schemas.openxmlformats.org/drawingml/2006/table">
            <a:tbl>
              <a:tblPr/>
              <a:tblGrid>
                <a:gridCol w="431800"/>
                <a:gridCol w="863600"/>
              </a:tblGrid>
              <a:tr h="125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A0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37,1 до 51,2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A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30 до 37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25 до 29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0,1 до 24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0054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40</a:t>
            </a:r>
          </a:p>
        </p:txBody>
      </p:sp>
      <p:sp>
        <p:nvSpPr>
          <p:cNvPr id="10" name="Заголовок 1"/>
          <p:cNvSpPr>
            <a:spLocks/>
          </p:cNvSpPr>
          <p:nvPr/>
        </p:nvSpPr>
        <p:spPr bwMode="auto">
          <a:xfrm>
            <a:off x="179512" y="404664"/>
            <a:ext cx="8784976" cy="41433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1.9. ЭНЕРГОСБЕРЕЖЕНИЕ И ПОВЫШЕНИЕ ЭНЕРГЕТИЧЕСКОЙ ЭФФЕКТИВНОСТИ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96136" y="2780928"/>
            <a:ext cx="3131840" cy="6832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Показатель «Удельная величина потребления холодной воды в многоквартирных домах», куб. метров на 1 проживающего </a:t>
            </a:r>
          </a:p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(по данным за 2012 год)</a:t>
            </a:r>
            <a:endParaRPr lang="ru-RU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2267744" y="4653136"/>
            <a:ext cx="3384376" cy="24006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defRPr/>
            </a:pPr>
            <a:r>
              <a:rPr lang="ru-RU" sz="1200" dirty="0"/>
              <a:t>Сводный индекс показателя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08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1863" y="3016250"/>
            <a:ext cx="3132137" cy="3652838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graphicFrame>
        <p:nvGraphicFramePr>
          <p:cNvPr id="13" name="Диаграмма 12"/>
          <p:cNvGraphicFramePr>
            <a:graphicFrameLocks/>
          </p:cNvGraphicFramePr>
          <p:nvPr/>
        </p:nvGraphicFramePr>
        <p:xfrm>
          <a:off x="0" y="4653136"/>
          <a:ext cx="6012160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02083" name="Rectangle 8"/>
          <p:cNvSpPr>
            <a:spLocks noChangeArrowheads="1"/>
          </p:cNvSpPr>
          <p:nvPr/>
        </p:nvSpPr>
        <p:spPr bwMode="auto">
          <a:xfrm>
            <a:off x="0" y="0"/>
            <a:ext cx="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302084" name="TextBox 4"/>
          <p:cNvSpPr txBox="1">
            <a:spLocks noChangeArrowheads="1"/>
          </p:cNvSpPr>
          <p:nvPr/>
        </p:nvSpPr>
        <p:spPr bwMode="auto">
          <a:xfrm>
            <a:off x="107950" y="2349500"/>
            <a:ext cx="5759450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Снижение потребления тепловой энергии:</a:t>
            </a:r>
          </a:p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в многоквартирных домах зафиксировано в 33 муниципальных образованиях, наиболее значительное в Орловском районе (на 0,13 Гкал на один кв. метр общей площади);</a:t>
            </a:r>
          </a:p>
          <a:p>
            <a:pPr indent="358775" algn="just" defTabSz="407988">
              <a:lnSpc>
                <a:spcPct val="80000"/>
              </a:lnSpc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ru-RU"/>
              <a:t>в бюджетных учреждениях – в 24 муниципальных образованиях.</a:t>
            </a:r>
          </a:p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Потребление тепловой энергии осталось на уровне 2011 года:</a:t>
            </a:r>
          </a:p>
          <a:p>
            <a:pPr indent="358775" algn="just" defTabSz="407988">
              <a:lnSpc>
                <a:spcPct val="80000"/>
              </a:lnSpc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ru-RU"/>
              <a:t>в многоквартирных домах – в городе Слободской, в Зуевском, Кильмезском, Санчурском, Слободском, Советском, Сунском и Уржумском районах.</a:t>
            </a:r>
          </a:p>
          <a:p>
            <a:pPr indent="358775" algn="just" defTabSz="407988">
              <a:lnSpc>
                <a:spcPct val="80000"/>
              </a:lnSpc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ru-RU"/>
              <a:t>в бюджетных учреждениях – в ЗАТО Первомайский, в Арбажском, Афанасьевском, Зуевском, Кильмезском, Нагорском, Немском, Пижанском, Советском, Сунском, Уржумском и Фаленском районах.</a:t>
            </a:r>
          </a:p>
        </p:txBody>
      </p:sp>
      <p:sp>
        <p:nvSpPr>
          <p:cNvPr id="302085" name="TextBox 4"/>
          <p:cNvSpPr txBox="1">
            <a:spLocks noChangeArrowheads="1"/>
          </p:cNvSpPr>
          <p:nvPr/>
        </p:nvSpPr>
        <p:spPr bwMode="auto">
          <a:xfrm>
            <a:off x="107950" y="836613"/>
            <a:ext cx="8856663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 b="1"/>
              <a:t>Удельная величина потребления тепловой энергии в многоквартирных домах</a:t>
            </a:r>
            <a:r>
              <a:rPr lang="ru-RU"/>
              <a:t> в целом по Кировской области в 2012 году составляла 0,2 Гкал на один кв. метр общей площади. Максимальное потребление тепловой энергии в многоквартирных домах в 2012 году на один кв. метр общей площади отмечено в городе Кирово-Чепецк (0,32 Гкал), Котельничском (0,34 Гкал), Афанасьевском, Белохолуницком, Кильмезском, Фалёнском (0,3 Гкал) районах. Минимальное – в Немском (0,02 Гкал), Кумёнском (0,03 Гкал) и Уржумском (0,04 Гкал) районах.</a:t>
            </a:r>
          </a:p>
          <a:p>
            <a:pPr indent="358775" algn="just" defTabSz="407988">
              <a:lnSpc>
                <a:spcPct val="80000"/>
              </a:lnSpc>
              <a:buClr>
                <a:schemeClr val="bg2"/>
              </a:buClr>
              <a:buSzPct val="75000"/>
            </a:pPr>
            <a:r>
              <a:rPr lang="ru-RU"/>
              <a:t>Наибольшее </a:t>
            </a:r>
            <a:r>
              <a:rPr lang="ru-RU" b="1"/>
              <a:t>потребление тепловой энергии  бюджетными учреждениями на один кв. метр общей площади</a:t>
            </a:r>
            <a:r>
              <a:rPr lang="ru-RU"/>
              <a:t> зафиксировано в Шабалинском (1,46 Гкал), Лебяжском (1,1 Гкал) и Свечинском (0,84 Гкал) районах. Наименьшее – в ЗАТО Первомайский (0,05 Гкал), в Юрьянском (0,08 Гкал), Советском (0,1 Гкал), Афанасьевском, Верхошижемском и Фаленском (0,13 Гкал) районах.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6227763" y="6092825"/>
          <a:ext cx="1368425" cy="627063"/>
        </p:xfrm>
        <a:graphic>
          <a:graphicData uri="http://schemas.openxmlformats.org/drawingml/2006/table">
            <a:tbl>
              <a:tblPr/>
              <a:tblGrid>
                <a:gridCol w="446087"/>
                <a:gridCol w="922338"/>
              </a:tblGrid>
              <a:tr h="115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A0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0,25 до 0,34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A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0,22 до 0,24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0,18 до 0,21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0,1 до 0,17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2102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41</a:t>
            </a:r>
          </a:p>
        </p:txBody>
      </p:sp>
      <p:sp>
        <p:nvSpPr>
          <p:cNvPr id="10" name="Заголовок 1"/>
          <p:cNvSpPr>
            <a:spLocks/>
          </p:cNvSpPr>
          <p:nvPr/>
        </p:nvSpPr>
        <p:spPr bwMode="auto">
          <a:xfrm>
            <a:off x="251520" y="404664"/>
            <a:ext cx="8640960" cy="41433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ЭНЕРГОСБЕРЕЖЕНИЕ И ПОВЫШЕНИЕ ЭНЕРГЕТИЧЕСКОЙ ЭФФЕКТИВНОСТИ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68144" y="2276872"/>
            <a:ext cx="3024336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Показатель «Удельная величина потребления тепловой энергии в многоквартирных домах», Гкал </a:t>
            </a:r>
          </a:p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на 1 кв.метр общей площади  </a:t>
            </a:r>
          </a:p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(по данным за 2012 год)</a:t>
            </a:r>
            <a:endParaRPr lang="ru-RU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2051720" y="4509120"/>
            <a:ext cx="3384376" cy="24006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defRPr/>
            </a:pPr>
            <a:r>
              <a:rPr lang="ru-RU" sz="1200" dirty="0"/>
              <a:t>Сводный индекс показателя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29" name="Rectangle 8"/>
          <p:cNvSpPr>
            <a:spLocks noChangeArrowheads="1"/>
          </p:cNvSpPr>
          <p:nvPr/>
        </p:nvSpPr>
        <p:spPr bwMode="auto">
          <a:xfrm>
            <a:off x="71438" y="-720725"/>
            <a:ext cx="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250825" y="908050"/>
            <a:ext cx="8713788" cy="168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b="1" spc="-30" dirty="0"/>
              <a:t>Удельная величина потребления электрической энергии в многоквартирных домах</a:t>
            </a:r>
            <a:r>
              <a:rPr lang="ru-RU" spc="-30" dirty="0"/>
              <a:t> в целом по Кировской области в 2012 году составила 544 кВт·ч на 1 проживающего (уменьшилась на 119,6 кВт·ч по сравнению с 2011 годом). Более 1000 кВт·ч на 1 проживающего в 2012 году потребляли в Орловском, </a:t>
            </a:r>
            <a:r>
              <a:rPr lang="ru-RU" spc="-30" dirty="0" err="1"/>
              <a:t>Шабалинском</a:t>
            </a:r>
            <a:r>
              <a:rPr lang="ru-RU" spc="-30" dirty="0"/>
              <a:t>, Слободском и </a:t>
            </a:r>
            <a:r>
              <a:rPr lang="ru-RU" spc="-30" dirty="0" err="1"/>
              <a:t>Белохолуницком</a:t>
            </a:r>
            <a:r>
              <a:rPr lang="ru-RU" spc="-30" dirty="0"/>
              <a:t> районах. Менее 100 кВт·ч – в </a:t>
            </a:r>
            <a:r>
              <a:rPr lang="ru-RU" spc="-30" dirty="0" err="1"/>
              <a:t>Куменском</a:t>
            </a:r>
            <a:r>
              <a:rPr lang="ru-RU" spc="-30" dirty="0"/>
              <a:t> и Сунском районах. </a:t>
            </a:r>
          </a:p>
          <a:p>
            <a:pPr indent="358775" algn="just" defTabSz="407988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pc="-30" dirty="0"/>
              <a:t>Снижение потребления электроэнергии зафиксировано в 32 муниципальных образованиях, наиболее значительное - в городе Котельнич (на 308 кВт·ч на 1 проживающего). Потребление электроэнергии в городе Вятские Поляны, </a:t>
            </a:r>
            <a:r>
              <a:rPr lang="ru-RU" spc="-30" dirty="0" err="1"/>
              <a:t>Афанасьевском</a:t>
            </a:r>
            <a:r>
              <a:rPr lang="ru-RU" spc="-30" dirty="0"/>
              <a:t>, </a:t>
            </a:r>
            <a:r>
              <a:rPr lang="ru-RU" spc="-30" dirty="0" err="1"/>
              <a:t>Куменском</a:t>
            </a:r>
            <a:r>
              <a:rPr lang="ru-RU" spc="-30" dirty="0"/>
              <a:t>, </a:t>
            </a:r>
            <a:r>
              <a:rPr lang="ru-RU" spc="-30" dirty="0" err="1"/>
              <a:t>Мурашинском</a:t>
            </a:r>
            <a:r>
              <a:rPr lang="ru-RU" spc="-30" dirty="0"/>
              <a:t>, Сунском и </a:t>
            </a:r>
            <a:r>
              <a:rPr lang="ru-RU" spc="-30" dirty="0" err="1"/>
              <a:t>Фаленском</a:t>
            </a:r>
            <a:r>
              <a:rPr lang="ru-RU" spc="-30" dirty="0"/>
              <a:t> районах осталось на уровне прошлого года.  Напротив, рост потребления электрической энергии отмечен в ЗАТО Первомайский,  в </a:t>
            </a:r>
            <a:r>
              <a:rPr lang="ru-RU" spc="-30" dirty="0" err="1"/>
              <a:t>Лебяжской</a:t>
            </a:r>
            <a:r>
              <a:rPr lang="ru-RU" spc="-30" dirty="0"/>
              <a:t>, </a:t>
            </a:r>
            <a:r>
              <a:rPr lang="ru-RU" spc="-30" dirty="0" err="1"/>
              <a:t>Лузском</a:t>
            </a:r>
            <a:r>
              <a:rPr lang="ru-RU" spc="-30" dirty="0"/>
              <a:t>,  </a:t>
            </a:r>
            <a:r>
              <a:rPr lang="ru-RU" spc="-30" dirty="0" err="1"/>
              <a:t>Кильмезском</a:t>
            </a:r>
            <a:r>
              <a:rPr lang="ru-RU" spc="-30" dirty="0"/>
              <a:t> и </a:t>
            </a:r>
            <a:r>
              <a:rPr lang="ru-RU" spc="-30" dirty="0" err="1"/>
              <a:t>Малмыжском</a:t>
            </a:r>
            <a:r>
              <a:rPr lang="ru-RU" spc="-30" dirty="0"/>
              <a:t> районах, в городе </a:t>
            </a:r>
            <a:r>
              <a:rPr lang="ru-RU" spc="-30" dirty="0" err="1"/>
              <a:t>Кирово-Чепецк</a:t>
            </a:r>
            <a:r>
              <a:rPr lang="ru-RU" spc="-30" dirty="0"/>
              <a:t>.</a:t>
            </a:r>
          </a:p>
        </p:txBody>
      </p:sp>
      <p:sp>
        <p:nvSpPr>
          <p:cNvPr id="304131" name="Text Box 126"/>
          <p:cNvSpPr txBox="1">
            <a:spLocks noChangeArrowheads="1"/>
          </p:cNvSpPr>
          <p:nvPr/>
        </p:nvSpPr>
        <p:spPr bwMode="auto">
          <a:xfrm>
            <a:off x="4284663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42</a:t>
            </a:r>
          </a:p>
        </p:txBody>
      </p:sp>
      <p:graphicFrame>
        <p:nvGraphicFramePr>
          <p:cNvPr id="304132" name="Диаграмма 38"/>
          <p:cNvGraphicFramePr>
            <a:graphicFrameLocks/>
          </p:cNvGraphicFramePr>
          <p:nvPr/>
        </p:nvGraphicFramePr>
        <p:xfrm>
          <a:off x="273050" y="3378200"/>
          <a:ext cx="8813800" cy="3341688"/>
        </p:xfrm>
        <a:graphic>
          <a:graphicData uri="http://schemas.openxmlformats.org/presentationml/2006/ole">
            <p:oleObj spid="_x0000_s304132" r:id="rId4" imgW="8815580" imgH="3340898" progId="Excel.Chart.8">
              <p:embed/>
            </p:oleObj>
          </a:graphicData>
        </a:graphic>
      </p:graphicFrame>
      <p:sp>
        <p:nvSpPr>
          <p:cNvPr id="41" name="Левая фигурная скобка 40"/>
          <p:cNvSpPr/>
          <p:nvPr/>
        </p:nvSpPr>
        <p:spPr>
          <a:xfrm rot="5400000">
            <a:off x="912812" y="2840038"/>
            <a:ext cx="333375" cy="1511300"/>
          </a:xfrm>
          <a:prstGeom prst="leftBrace">
            <a:avLst>
              <a:gd name="adj1" fmla="val 34360"/>
              <a:gd name="adj2" fmla="val 51323"/>
            </a:avLst>
          </a:prstGeom>
          <a:ln w="158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2" name="Левая фигурная скобка 41"/>
          <p:cNvSpPr/>
          <p:nvPr/>
        </p:nvSpPr>
        <p:spPr>
          <a:xfrm rot="5400000">
            <a:off x="5256212" y="80963"/>
            <a:ext cx="360363" cy="7056438"/>
          </a:xfrm>
          <a:prstGeom prst="leftBrace">
            <a:avLst>
              <a:gd name="adj1" fmla="val 34360"/>
              <a:gd name="adj2" fmla="val 26352"/>
            </a:avLst>
          </a:prstGeom>
          <a:ln w="15875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Заголовок 1"/>
          <p:cNvSpPr>
            <a:spLocks/>
          </p:cNvSpPr>
          <p:nvPr/>
        </p:nvSpPr>
        <p:spPr bwMode="auto">
          <a:xfrm>
            <a:off x="251520" y="476672"/>
            <a:ext cx="8640960" cy="41433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ЭНЕРГОСБЕРЕЖЕНИЕ И ПОВЫШЕНИЕ ЭНЕРГЕТИЧЕСКОЙ ЭФФЕКТИВНОСТИ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51720" y="2636912"/>
            <a:ext cx="4248472" cy="5355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Изменение удельной величины потребления электрической энергии в многоквартирных домах, </a:t>
            </a:r>
            <a:r>
              <a:rPr lang="ru-RU" sz="1200" spc="-30" dirty="0"/>
              <a:t>кВт·ч</a:t>
            </a:r>
            <a:r>
              <a:rPr lang="ru-RU" sz="1200" dirty="0"/>
              <a:t> на 1 проживающего </a:t>
            </a:r>
          </a:p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(по данным за 2012 год)</a:t>
            </a:r>
            <a:endParaRPr lang="ru-RU" sz="1200" dirty="0"/>
          </a:p>
        </p:txBody>
      </p:sp>
      <p:sp>
        <p:nvSpPr>
          <p:cNvPr id="304141" name="Oval 16"/>
          <p:cNvSpPr>
            <a:spLocks noChangeArrowheads="1"/>
          </p:cNvSpPr>
          <p:nvPr/>
        </p:nvSpPr>
        <p:spPr bwMode="auto">
          <a:xfrm>
            <a:off x="6948488" y="3213100"/>
            <a:ext cx="347662" cy="242888"/>
          </a:xfrm>
          <a:prstGeom prst="ellipse">
            <a:avLst/>
          </a:prstGeom>
          <a:noFill/>
          <a:ln w="15875" algn="ctr">
            <a:solidFill>
              <a:srgbClr val="FF3300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defTabSz="449263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>
                <a:solidFill>
                  <a:srgbClr val="FF3300"/>
                </a:solidFill>
              </a:rPr>
              <a:t>26 </a:t>
            </a:r>
            <a:r>
              <a:rPr lang="ru-RU">
                <a:solidFill>
                  <a:srgbClr val="33CC33"/>
                </a:solidFill>
              </a:rPr>
              <a:t>                        </a:t>
            </a:r>
          </a:p>
        </p:txBody>
      </p:sp>
      <p:sp>
        <p:nvSpPr>
          <p:cNvPr id="304142" name="Oval 17"/>
          <p:cNvSpPr>
            <a:spLocks noChangeArrowheads="1"/>
          </p:cNvSpPr>
          <p:nvPr/>
        </p:nvSpPr>
        <p:spPr bwMode="auto">
          <a:xfrm>
            <a:off x="827088" y="3213100"/>
            <a:ext cx="347662" cy="242888"/>
          </a:xfrm>
          <a:prstGeom prst="ellipse">
            <a:avLst/>
          </a:prstGeom>
          <a:noFill/>
          <a:ln w="15875" algn="ctr">
            <a:solidFill>
              <a:srgbClr val="006600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defTabSz="449263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>
                <a:solidFill>
                  <a:srgbClr val="006600"/>
                </a:solidFill>
              </a:rPr>
              <a:t>14</a:t>
            </a:r>
            <a:r>
              <a:rPr lang="ru-RU">
                <a:solidFill>
                  <a:srgbClr val="FF3300"/>
                </a:solidFill>
              </a:rPr>
              <a:t>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177" name="Рисунок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700213"/>
            <a:ext cx="3671887" cy="4321175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284663" y="981075"/>
            <a:ext cx="4608512" cy="237490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pc="-30" dirty="0"/>
              <a:t>Наибольшее </a:t>
            </a:r>
            <a:r>
              <a:rPr lang="ru-RU" b="1" spc="-30" dirty="0"/>
              <a:t>потребление электроэнергии муниципальными бюджетными учреждениями </a:t>
            </a:r>
            <a:r>
              <a:rPr lang="ru-RU" spc="-30" dirty="0"/>
              <a:t>отмечено в </a:t>
            </a:r>
            <a:r>
              <a:rPr lang="ru-RU" spc="-30" dirty="0" err="1"/>
              <a:t>Опаринском</a:t>
            </a:r>
            <a:r>
              <a:rPr lang="ru-RU" spc="-30" dirty="0"/>
              <a:t> (153 кВт·ч на 1 человека населения), Зуевском (143,2), </a:t>
            </a:r>
            <a:r>
              <a:rPr lang="ru-RU" spc="-30" dirty="0" err="1"/>
              <a:t>Афанасьевском</a:t>
            </a:r>
            <a:r>
              <a:rPr lang="ru-RU" spc="-30" dirty="0"/>
              <a:t> (139,5), </a:t>
            </a:r>
            <a:r>
              <a:rPr lang="ru-RU" spc="-30" dirty="0" err="1"/>
              <a:t>Унинском</a:t>
            </a:r>
            <a:r>
              <a:rPr lang="ru-RU" spc="-30" dirty="0"/>
              <a:t> (138,1) и </a:t>
            </a:r>
            <a:r>
              <a:rPr lang="ru-RU" spc="-30" dirty="0" err="1"/>
              <a:t>Юрьянском</a:t>
            </a:r>
            <a:r>
              <a:rPr lang="ru-RU" spc="-30" dirty="0"/>
              <a:t> (135,1) районах.  Наименьшие значения зафиксированы в городах Котельнич (38,2), </a:t>
            </a:r>
            <a:r>
              <a:rPr lang="ru-RU" spc="-30" dirty="0" err="1"/>
              <a:t>Кирово-Чепецк</a:t>
            </a:r>
            <a:r>
              <a:rPr lang="ru-RU" spc="-30" dirty="0"/>
              <a:t> (41,7) и Яранском районе (42,9).</a:t>
            </a:r>
          </a:p>
          <a:p>
            <a:pPr indent="358775" algn="just" defTabSz="407988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pc="-30" dirty="0"/>
              <a:t>Снижение потребления </a:t>
            </a:r>
            <a:r>
              <a:rPr lang="ru-RU" b="1" spc="-30" dirty="0"/>
              <a:t>электроэнергии в муниципальных бюджетных учреждениях</a:t>
            </a:r>
            <a:r>
              <a:rPr lang="ru-RU" spc="-30" dirty="0"/>
              <a:t> отмечается в 38 муниципальных образованиях, наиболее значительное в </a:t>
            </a:r>
            <a:r>
              <a:rPr lang="ru-RU" spc="-30" dirty="0" err="1"/>
              <a:t>Верхошижемском</a:t>
            </a:r>
            <a:r>
              <a:rPr lang="ru-RU" spc="-30" dirty="0"/>
              <a:t> районе (на 50 кВт·ч на 1 человека населения), Верхнекамском (на 49 кВт·ч), </a:t>
            </a:r>
            <a:r>
              <a:rPr lang="ru-RU" spc="-30" dirty="0" err="1"/>
              <a:t>Свечинском</a:t>
            </a:r>
            <a:r>
              <a:rPr lang="ru-RU" spc="-30" dirty="0"/>
              <a:t> (на 44 кВт·ч)  и </a:t>
            </a:r>
            <a:r>
              <a:rPr lang="ru-RU" spc="-30" dirty="0" err="1"/>
              <a:t>Куменском</a:t>
            </a:r>
            <a:r>
              <a:rPr lang="ru-RU" spc="-30" dirty="0"/>
              <a:t> (на 43 кВт·ч) районах.</a:t>
            </a:r>
            <a:endParaRPr lang="ru-RU" spc="-30" dirty="0"/>
          </a:p>
        </p:txBody>
      </p:sp>
      <p:sp>
        <p:nvSpPr>
          <p:cNvPr id="4" name="Заголовок 1"/>
          <p:cNvSpPr>
            <a:spLocks/>
          </p:cNvSpPr>
          <p:nvPr/>
        </p:nvSpPr>
        <p:spPr bwMode="auto">
          <a:xfrm>
            <a:off x="251520" y="404664"/>
            <a:ext cx="8640960" cy="41433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ЭНЕРГОСБЕРЕЖЕНИЕ И ПОВЫШЕНИЕ ЭНЕРГЕТИЧЕСКОЙ ЭФФЕКТИВНОСТИ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4663" y="3860800"/>
            <a:ext cx="4679950" cy="267811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pc="-30" dirty="0"/>
              <a:t>Несмотря на позитивную динамику снижения потребления энергетических ресурсов за период 2009-2012 годы необходимо и дальше проводить работу по оснащению муниципальных учреждений области приборами учета энергетических ресурсов, внедрять энергосберегающие мероприятия в муниципальных учреждениях и регулярно проводить </a:t>
            </a:r>
            <a:r>
              <a:rPr lang="ru-RU" spc="-30" dirty="0" err="1"/>
              <a:t>энергоаудит</a:t>
            </a:r>
            <a:r>
              <a:rPr lang="ru-RU" spc="-30" dirty="0"/>
              <a:t>.</a:t>
            </a:r>
          </a:p>
          <a:p>
            <a:pPr indent="358775" algn="just" defTabSz="407988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pc="-30" dirty="0"/>
              <a:t>Среди жителей  муниципальных образований  следует продолжать разъяснительные мероприятия о необходимости установки </a:t>
            </a:r>
            <a:r>
              <a:rPr lang="ru-RU" spc="-30" dirty="0" err="1"/>
              <a:t>общедомовых</a:t>
            </a:r>
            <a:r>
              <a:rPr lang="ru-RU" spc="-30" dirty="0"/>
              <a:t>  и индивидуальных приборов учета. Органам местного самоуправления необходимо  четко и своевременно выполнять  мероприятия, предусмотренные программами по энергосбережению, в том числе и в части оснащения многоквартирных домов энергосберегающим оборудованием.</a:t>
            </a:r>
            <a:endParaRPr lang="ru-RU" spc="-30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908720"/>
            <a:ext cx="3960440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Показатель «Удельная величина потребления электрической энергии муниципальными бюджетными учреждениями», </a:t>
            </a:r>
            <a:r>
              <a:rPr lang="ru-RU" sz="1200" spc="-30" dirty="0"/>
              <a:t>кВт·ч</a:t>
            </a:r>
            <a:r>
              <a:rPr lang="ru-RU" sz="1200" dirty="0"/>
              <a:t> на 1 человека населения (по данным за 2012 год)</a:t>
            </a:r>
            <a:endParaRPr lang="ru-RU" sz="12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68313" y="5661025"/>
          <a:ext cx="1439862" cy="563563"/>
        </p:xfrm>
        <a:graphic>
          <a:graphicData uri="http://schemas.openxmlformats.org/drawingml/2006/table">
            <a:tbl>
              <a:tblPr/>
              <a:tblGrid>
                <a:gridCol w="720725"/>
                <a:gridCol w="719137"/>
              </a:tblGrid>
              <a:tr h="115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A0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111 до 153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A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90 до 110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71 до 89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101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38,2 до 70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6202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43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83568" y="2564904"/>
            <a:ext cx="7704856" cy="1440160"/>
          </a:xfrm>
          <a:solidFill>
            <a:schemeClr val="accent6"/>
          </a:solidFill>
          <a:ln w="12700">
            <a:solidFill>
              <a:srgbClr val="6633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/>
          <a:p>
            <a:pPr algn="l">
              <a:defRPr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 ИТОГИ НЕЗАВИСИМЫХ ОПРОСОВ ПО ОЦЕНКЕ НАСЕЛЕНИЕМ ЭФФЕКТИВНОСТИ ДЕЯТЕЛЬНОСТИ ОРГАНОВ МЕСТНОГО САМОУПРАВЛЕНИЯ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0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07205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44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extBox 3"/>
          <p:cNvSpPr txBox="1">
            <a:spLocks noChangeArrowheads="1"/>
          </p:cNvSpPr>
          <p:nvPr/>
        </p:nvSpPr>
        <p:spPr bwMode="auto">
          <a:xfrm>
            <a:off x="179388" y="615950"/>
            <a:ext cx="8785225" cy="624205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3">
                  <a:lumMod val="60000"/>
                  <a:lumOff val="40000"/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>
              <a:lnSpc>
                <a:spcPct val="9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В целях реализации на территории Кировской области Указа Президента Российской Федерации от 28.04.2008 № 607 «Об оценке эффективности деятельности органов местного самоуправления городских округов и муниципальных районов» среди населения 6 городских округов и 39 муниципальных районов Кировской области проведены </a:t>
            </a:r>
            <a:r>
              <a:rPr lang="ru-RU" sz="1200" dirty="0"/>
              <a:t>независимые опросы</a:t>
            </a:r>
            <a:r>
              <a:rPr lang="ru-RU" sz="1200" dirty="0"/>
              <a:t>. </a:t>
            </a:r>
            <a:endParaRPr lang="ru-RU" sz="1200" dirty="0"/>
          </a:p>
          <a:p>
            <a:pPr indent="358775" algn="just">
              <a:lnSpc>
                <a:spcPct val="9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Целью независимого опроса населения явилось выяснение мнения респондентов по показателю «удовлетворенность населения деятельностью органов местного самоуправления городского округа (муниципального района)». Данный показатель является агрегированным и формируется обобщением компонентов оценки населением деятельности органов местного самоуправления городского округа (муниципального района) в сферах удовлетворенности населения качеством дошкольного, дополнительного и общего образования, качеством предоставляемых услуг в сфере культуры (качеством культурного обслуживания), условиями для занятий физической культурой и спортом, жилищно-коммунальными услугами, эффективностью деятельности органов местного самоуправления городских округов (муниципальных районов), в том числе информационной открытостью.</a:t>
            </a:r>
          </a:p>
          <a:p>
            <a:pPr indent="360000" algn="just">
              <a:lnSpc>
                <a:spcPct val="90000"/>
              </a:lnSpc>
              <a:spcBef>
                <a:spcPts val="0"/>
              </a:spcBef>
              <a:defRPr/>
            </a:pPr>
            <a:r>
              <a:rPr lang="ru-RU" sz="1200" dirty="0"/>
              <a:t>Показатель «удовлетворенность населения деятельностью органов местного самоуправления городского округа (муниципального района)» рассчитывается как среднее арифметическое оценки населением пяти сфер деятельности органов местного самоуправления городского округа (муниципального района) по формуле:  </a:t>
            </a:r>
          </a:p>
          <a:p>
            <a:pPr>
              <a:lnSpc>
                <a:spcPct val="90000"/>
              </a:lnSpc>
              <a:spcBef>
                <a:spcPts val="0"/>
              </a:spcBef>
              <a:defRPr/>
            </a:pPr>
            <a:r>
              <a:rPr lang="ru-RU" sz="1200" dirty="0"/>
              <a:t> </a:t>
            </a:r>
          </a:p>
          <a:p>
            <a:pPr>
              <a:lnSpc>
                <a:spcPct val="90000"/>
              </a:lnSpc>
              <a:spcBef>
                <a:spcPts val="0"/>
              </a:spcBef>
              <a:defRPr/>
            </a:pPr>
            <a:r>
              <a:rPr lang="ru-RU" sz="1200" i="1" dirty="0"/>
              <a:t>                                                                                                                                                                 </a:t>
            </a:r>
          </a:p>
          <a:p>
            <a:pPr>
              <a:lnSpc>
                <a:spcPct val="90000"/>
              </a:lnSpc>
              <a:spcBef>
                <a:spcPts val="0"/>
              </a:spcBef>
              <a:defRPr/>
            </a:pPr>
            <a:endParaRPr lang="ru-RU" sz="1200" dirty="0"/>
          </a:p>
          <a:p>
            <a:pPr algn="just">
              <a:lnSpc>
                <a:spcPct val="90000"/>
              </a:lnSpc>
              <a:spcBef>
                <a:spcPts val="0"/>
              </a:spcBef>
              <a:defRPr/>
            </a:pPr>
            <a:r>
              <a:rPr lang="ru-RU" sz="1200" dirty="0"/>
              <a:t> </a:t>
            </a:r>
            <a:r>
              <a:rPr lang="en-US" sz="1200" dirty="0"/>
              <a:t>J </a:t>
            </a:r>
            <a:r>
              <a:rPr lang="ru-RU" sz="1200" dirty="0"/>
              <a:t>– удовлетворенность населения деятельностью органов местного самоуправления городского округа (муниципального района);   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defRPr/>
            </a:pPr>
            <a:r>
              <a:rPr lang="ru-RU" sz="1200" dirty="0"/>
              <a:t>К</a:t>
            </a:r>
            <a:r>
              <a:rPr lang="en-US" sz="1200" baseline="-25000" dirty="0" err="1"/>
              <a:t>i</a:t>
            </a:r>
            <a:r>
              <a:rPr lang="ru-RU" sz="1200" dirty="0"/>
              <a:t> – доля респондентов, удовлетворенных  </a:t>
            </a:r>
            <a:r>
              <a:rPr lang="en-US" sz="1200" dirty="0" err="1"/>
              <a:t>i</a:t>
            </a:r>
            <a:r>
              <a:rPr lang="ru-RU" sz="1200" dirty="0"/>
              <a:t>-</a:t>
            </a:r>
            <a:r>
              <a:rPr lang="ru-RU" sz="1200" dirty="0" err="1"/>
              <a:t>й</a:t>
            </a:r>
            <a:r>
              <a:rPr lang="ru-RU" sz="1200" dirty="0"/>
              <a:t> сферой деятельности органов местного самоуправления городского округа (муниципального района);  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defRPr/>
            </a:pPr>
            <a:r>
              <a:rPr lang="en-US" sz="1200" dirty="0" err="1"/>
              <a:t>f</a:t>
            </a:r>
            <a:r>
              <a:rPr lang="en-US" sz="1200" baseline="-25000" dirty="0" err="1"/>
              <a:t>i</a:t>
            </a:r>
            <a:r>
              <a:rPr lang="ru-RU" sz="1200" dirty="0"/>
              <a:t> – число удовлетворенных  </a:t>
            </a:r>
            <a:r>
              <a:rPr lang="en-US" sz="1200" dirty="0" err="1"/>
              <a:t>i</a:t>
            </a:r>
            <a:r>
              <a:rPr lang="ru-RU" sz="1200" dirty="0"/>
              <a:t>-</a:t>
            </a:r>
            <a:r>
              <a:rPr lang="ru-RU" sz="1200" dirty="0" err="1"/>
              <a:t>й</a:t>
            </a:r>
            <a:r>
              <a:rPr lang="ru-RU" sz="1200" dirty="0"/>
              <a:t> сферой деятельности органов местного самоуправления городского округа (муниципального района).</a:t>
            </a:r>
          </a:p>
          <a:p>
            <a:pPr indent="358775" algn="just">
              <a:lnSpc>
                <a:spcPct val="9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Выборка проведенного независимого опроса репрезентирует население 45 муниципальных образований Кировской области старше 18 лет, постоянно проживающих на территории соответствующих городских округов и муниципальных районов, с установлением квот пропорционально структуре населения. Квотирование проводилось по полу, возрасту, месту проживания (городское/сельское население, в городских округах – микрорайонам проживания населения). В ходе исследования всего опрошено </a:t>
            </a:r>
            <a:r>
              <a:rPr lang="ru-RU" sz="1200" b="1" u="sng" dirty="0"/>
              <a:t>9837 </a:t>
            </a:r>
            <a:r>
              <a:rPr lang="ru-RU" sz="1200" dirty="0"/>
              <a:t>респондентов (около 1% совершеннолетнего населения Кировской области). Исследование проводилось методом личного формализованного интервью.</a:t>
            </a:r>
          </a:p>
          <a:p>
            <a:pPr indent="358775" algn="just">
              <a:lnSpc>
                <a:spcPct val="9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В целом </a:t>
            </a:r>
            <a:r>
              <a:rPr lang="ru-RU" sz="1200" dirty="0"/>
              <a:t>по области </a:t>
            </a:r>
            <a:r>
              <a:rPr lang="ru-RU" sz="1200" b="1" dirty="0"/>
              <a:t>удовлетворенность населения деятельностью органов местного самоуправления городского округа (муниципального района) в 2012 году составила 66,9%, </a:t>
            </a:r>
            <a:r>
              <a:rPr lang="ru-RU" sz="1200" dirty="0"/>
              <a:t>в том числе удовлетворенность:</a:t>
            </a:r>
            <a:endParaRPr lang="ru-RU" sz="1200" dirty="0"/>
          </a:p>
          <a:p>
            <a:pPr indent="358775" algn="just">
              <a:lnSpc>
                <a:spcPct val="90000"/>
              </a:lnSpc>
              <a:spcBef>
                <a:spcPts val="0"/>
              </a:spcBef>
              <a:buClr>
                <a:srgbClr val="000099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качеством дошкольного, дополнительного и общего образования – 86,3 </a:t>
            </a:r>
            <a:r>
              <a:rPr lang="ru-RU" sz="1200" dirty="0"/>
              <a:t>%; </a:t>
            </a:r>
          </a:p>
          <a:p>
            <a:pPr indent="358775" algn="just">
              <a:lnSpc>
                <a:spcPct val="90000"/>
              </a:lnSpc>
              <a:spcBef>
                <a:spcPts val="0"/>
              </a:spcBef>
              <a:buClr>
                <a:srgbClr val="000099"/>
              </a:buClr>
              <a:buSzPct val="75000"/>
              <a:defRPr/>
            </a:pPr>
            <a:r>
              <a:rPr lang="ru-RU" sz="1200" dirty="0"/>
              <a:t>качеством предоставляемых услуг в сфере культуры (качеством культурного обслуживания) – 71,2%; </a:t>
            </a:r>
          </a:p>
          <a:p>
            <a:pPr indent="358775" algn="just">
              <a:lnSpc>
                <a:spcPct val="90000"/>
              </a:lnSpc>
              <a:spcBef>
                <a:spcPts val="0"/>
              </a:spcBef>
              <a:buClr>
                <a:srgbClr val="000099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жилищно-коммунальными </a:t>
            </a:r>
            <a:r>
              <a:rPr lang="ru-RU" sz="1200" dirty="0"/>
              <a:t>услугами – </a:t>
            </a:r>
            <a:r>
              <a:rPr lang="ru-RU" sz="1200" dirty="0"/>
              <a:t>61,5 </a:t>
            </a:r>
            <a:r>
              <a:rPr lang="ru-RU" sz="1200" dirty="0"/>
              <a:t>%;</a:t>
            </a:r>
          </a:p>
          <a:p>
            <a:pPr indent="358775" algn="just">
              <a:lnSpc>
                <a:spcPct val="90000"/>
              </a:lnSpc>
              <a:spcBef>
                <a:spcPts val="0"/>
              </a:spcBef>
              <a:buClr>
                <a:srgbClr val="000099"/>
              </a:buClr>
              <a:buSzPct val="75000"/>
              <a:buFont typeface="Wingdings" pitchFamily="2" charset="2"/>
              <a:buNone/>
              <a:defRPr/>
            </a:pPr>
            <a:r>
              <a:rPr lang="ru-RU" sz="1200" spc="-20" dirty="0"/>
              <a:t>эффективностью д</a:t>
            </a:r>
            <a:r>
              <a:rPr lang="ru-RU" sz="1200" dirty="0"/>
              <a:t>еятельности </a:t>
            </a:r>
            <a:r>
              <a:rPr lang="ru-RU" sz="1200" dirty="0"/>
              <a:t>органов местного самоуправления городских округов (муниципальных районов), </a:t>
            </a:r>
            <a:r>
              <a:rPr lang="ru-RU" sz="1200" dirty="0"/>
              <a:t>в том числе информационной открытостью </a:t>
            </a:r>
            <a:r>
              <a:rPr lang="ru-RU" sz="1200" dirty="0"/>
              <a:t>–  </a:t>
            </a:r>
            <a:r>
              <a:rPr lang="ru-RU" sz="1200" dirty="0"/>
              <a:t>57,5 %;</a:t>
            </a:r>
          </a:p>
          <a:p>
            <a:pPr indent="358775" algn="just">
              <a:lnSpc>
                <a:spcPct val="90000"/>
              </a:lnSpc>
              <a:spcBef>
                <a:spcPts val="0"/>
              </a:spcBef>
              <a:buClr>
                <a:srgbClr val="000099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условиями для занятий физической культурой и спортом – 33,1%.</a:t>
            </a:r>
            <a:endParaRPr lang="ru-RU" sz="1200" dirty="0"/>
          </a:p>
        </p:txBody>
      </p:sp>
      <p:sp>
        <p:nvSpPr>
          <p:cNvPr id="476163" name="Text Box 126"/>
          <p:cNvSpPr txBox="1">
            <a:spLocks noChangeArrowheads="1"/>
          </p:cNvSpPr>
          <p:nvPr/>
        </p:nvSpPr>
        <p:spPr bwMode="auto">
          <a:xfrm>
            <a:off x="4211638" y="0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45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9512" y="332656"/>
            <a:ext cx="8785796" cy="360040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92075" tIns="46038" rIns="92075" bIns="46038" anchor="ctr"/>
          <a:lstStyle/>
          <a:p>
            <a:pPr algn="ctr" defTabSz="407988" hangingPunct="0">
              <a:tabLst>
                <a:tab pos="5937250" algn="l"/>
              </a:tabLst>
              <a:defRPr/>
            </a:pPr>
            <a:r>
              <a:rPr lang="ru-RU" sz="1600" b="1" dirty="0"/>
              <a:t>ПОРЯДОК ОРГАНИЗАЦИИ И ПРОВЕДЕНИЯ НЕЗАВИСИМЫХ ОПРОСОВ НАСЕЛЕНИЯ</a:t>
            </a:r>
            <a:endParaRPr lang="ru-RU" sz="1600" b="1" dirty="0"/>
          </a:p>
        </p:txBody>
      </p:sp>
      <p:graphicFrame>
        <p:nvGraphicFramePr>
          <p:cNvPr id="476161" name="Object 1"/>
          <p:cNvGraphicFramePr>
            <a:graphicFrameLocks noChangeAspect="1"/>
          </p:cNvGraphicFramePr>
          <p:nvPr/>
        </p:nvGraphicFramePr>
        <p:xfrm>
          <a:off x="5724525" y="2852738"/>
          <a:ext cx="647700" cy="679450"/>
        </p:xfrm>
        <a:graphic>
          <a:graphicData uri="http://schemas.openxmlformats.org/presentationml/2006/ole">
            <p:oleObj spid="_x0000_s476161" name="Формула" r:id="rId3" imgW="800100" imgH="838200" progId="Equation.3">
              <p:embed/>
            </p:oleObj>
          </a:graphicData>
        </a:graphic>
      </p:graphicFrame>
      <p:sp>
        <p:nvSpPr>
          <p:cNvPr id="476167" name="TextBox 5"/>
          <p:cNvSpPr txBox="1">
            <a:spLocks noChangeArrowheads="1"/>
          </p:cNvSpPr>
          <p:nvPr/>
        </p:nvSpPr>
        <p:spPr bwMode="auto">
          <a:xfrm>
            <a:off x="6269038" y="3033713"/>
            <a:ext cx="7207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, где: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5074" name="Group 1746"/>
          <p:cNvGraphicFramePr>
            <a:graphicFrameLocks noGrp="1"/>
          </p:cNvGraphicFramePr>
          <p:nvPr/>
        </p:nvGraphicFramePr>
        <p:xfrm>
          <a:off x="323850" y="1125538"/>
          <a:ext cx="8496300" cy="5094287"/>
        </p:xfrm>
        <a:graphic>
          <a:graphicData uri="http://schemas.openxmlformats.org/drawingml/2006/table">
            <a:tbl>
              <a:tblPr/>
              <a:tblGrid>
                <a:gridCol w="288032"/>
                <a:gridCol w="1368152"/>
                <a:gridCol w="1152128"/>
                <a:gridCol w="1224136"/>
                <a:gridCol w="1080120"/>
                <a:gridCol w="1224136"/>
                <a:gridCol w="1008112"/>
                <a:gridCol w="1152128"/>
              </a:tblGrid>
              <a:tr h="170900">
                <a:tc rowSpan="2">
                  <a:txBody>
                    <a:bodyPr/>
                    <a:lstStyle/>
                    <a:p>
                      <a:pPr marL="8572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п/</a:t>
                      </a:r>
                      <a:r>
                        <a:rPr kumimoji="0" lang="ru-RU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Городские округа, муниципальные районы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Удовлетворённость населения, % от числа опрошенных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Удовлетворенность населения деятельностью ОМСУ, % от</a:t>
                      </a:r>
                      <a:r>
                        <a:rPr lang="ru-RU" sz="1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числа опрошенных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(агрегированный показатель )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</a:tr>
              <a:tr h="8711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качеством дошкольного, дополнительного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общего образования</a:t>
                      </a:r>
                    </a:p>
                    <a:p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качеством предоставляемых услуг в сфере культуры (качеством </a:t>
                      </a:r>
                      <a:r>
                        <a:rPr lang="ru-RU" sz="1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культур-ного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обслуживания)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жилищно-коммунальными услугами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эффективностью деятельности ОМСУ, в т.ч. информационной открытостью 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условиями для занятий физической культурой и спортом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000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 Вятские Поляны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91,0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73,6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58,2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42,4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 Киров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87,0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77,7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84,3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51,2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75,2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Кирово-Чепецк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90,5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77,6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85,3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43,2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75,7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 Котельнич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90,3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78,9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58,2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42,4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 Слободской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89,6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56,3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83,7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49,4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21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ЗАТО Первомайский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86,7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77,6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66,4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Арбажский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89,2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81,5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58,4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31,9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68,9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Афанасьевский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83,7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49,4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54,6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18,8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63,9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Белохолуницкий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89,2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78,5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67,2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36,6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Богородский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муниципальный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89,1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52,7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54,3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21,2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67,8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Верхнекамский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72,8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78,5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57,3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51,6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35,7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Верхошижемский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79,0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69,3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65,3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55,3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34,6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Вятскополянский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93,5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72,4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56,3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29,6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71,7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Даровской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91,2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26,3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66,9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Зуевский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90,0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51,4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19,7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102737" name="Заголовок 1"/>
          <p:cNvSpPr>
            <a:spLocks/>
          </p:cNvSpPr>
          <p:nvPr/>
        </p:nvSpPr>
        <p:spPr bwMode="auto">
          <a:xfrm>
            <a:off x="323528" y="404664"/>
            <a:ext cx="8690992" cy="431800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ИТОГИ </a:t>
            </a:r>
            <a:r>
              <a:rPr lang="ru-RU" sz="1600" b="1" dirty="0">
                <a:cs typeface="Times New Roman" pitchFamily="18" charset="0"/>
              </a:rPr>
              <a:t>НЕЗАВИСИМЫХ </a:t>
            </a:r>
            <a:r>
              <a:rPr lang="ru-RU" sz="1600" b="1" dirty="0">
                <a:cs typeface="Times New Roman" pitchFamily="18" charset="0"/>
              </a:rPr>
              <a:t>ОПРОСОВ НАСЕЛЕНИЯ</a:t>
            </a:r>
          </a:p>
        </p:txBody>
      </p:sp>
      <p:sp>
        <p:nvSpPr>
          <p:cNvPr id="477345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46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5074" name="Group 1746"/>
          <p:cNvGraphicFramePr>
            <a:graphicFrameLocks noGrp="1"/>
          </p:cNvGraphicFramePr>
          <p:nvPr/>
        </p:nvGraphicFramePr>
        <p:xfrm>
          <a:off x="323528" y="1052736"/>
          <a:ext cx="8496944" cy="5052279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</a:tblPr>
              <a:tblGrid>
                <a:gridCol w="288032"/>
                <a:gridCol w="1368152"/>
                <a:gridCol w="1152128"/>
                <a:gridCol w="1224136"/>
                <a:gridCol w="1080120"/>
                <a:gridCol w="1224136"/>
                <a:gridCol w="1008112"/>
                <a:gridCol w="1152128"/>
              </a:tblGrid>
              <a:tr h="170900">
                <a:tc rowSpan="2">
                  <a:txBody>
                    <a:bodyPr/>
                    <a:lstStyle/>
                    <a:p>
                      <a:pPr marL="8572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п/</a:t>
                      </a:r>
                      <a:r>
                        <a:rPr kumimoji="0" lang="ru-RU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Городские округа, муниципальные районы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Удовлетворённость населения, % от числа опрошенных</a:t>
                      </a:r>
                      <a:endParaRPr kumimoji="0" 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Удовлетворенность населения деятельностью ОМСУ, % от</a:t>
                      </a:r>
                      <a:r>
                        <a:rPr lang="ru-RU" sz="1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числа опрошенных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(агрегированный показатель )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</a:tr>
              <a:tr h="8711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качеством дошкольного, дополнительного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общего образования</a:t>
                      </a:r>
                    </a:p>
                    <a:p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качеством предоставляемых услуг в сфере культуры (качеством </a:t>
                      </a:r>
                      <a:r>
                        <a:rPr lang="ru-RU" sz="1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культур-ного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обслуживания)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жилищно-коммунальными услугами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эффективностью деятельности ОМСУ, в т.ч. информационной открытостью 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условиями для занятий физической культурой и спортом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000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Кикнурский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82,4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62,7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29,8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Кильмезский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муниципальный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84,3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62,2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60,9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Кирово-Чепецкий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85,3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71,4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61,7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36,4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Котельничский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90,6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76,2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44,9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Куменский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87,4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74,8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54,6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71,9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21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Лебяжский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95,2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64,8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57,8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61,3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20,6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69,4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Лузский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86,8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62,2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25,7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Малмыжский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87,1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82,7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61,9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64,8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32,9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Мурашинский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79,1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60,3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27,6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63,9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Нагорский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84,3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55,7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57,8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26,8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64,3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Немский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85,4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56,4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55,6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37,8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Нолинский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72,4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65,2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61,8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19,7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59,3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Омутнинский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86,2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64,4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25,9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61,7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Опаринский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88,6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51,9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Оричевский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89,6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73,6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64,6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42,7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70,8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478210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47</a:t>
            </a:r>
          </a:p>
        </p:txBody>
      </p:sp>
      <p:sp>
        <p:nvSpPr>
          <p:cNvPr id="6" name="Заголовок 1"/>
          <p:cNvSpPr>
            <a:spLocks/>
          </p:cNvSpPr>
          <p:nvPr/>
        </p:nvSpPr>
        <p:spPr bwMode="auto">
          <a:xfrm>
            <a:off x="323528" y="404664"/>
            <a:ext cx="8690992" cy="431800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ИТОГИ </a:t>
            </a:r>
            <a:r>
              <a:rPr lang="ru-RU" sz="1600" b="1" dirty="0">
                <a:cs typeface="Times New Roman" pitchFamily="18" charset="0"/>
              </a:rPr>
              <a:t>НЕЗАВИСИМЫХ </a:t>
            </a:r>
            <a:r>
              <a:rPr lang="ru-RU" sz="1600" b="1" dirty="0">
                <a:cs typeface="Times New Roman" pitchFamily="18" charset="0"/>
              </a:rPr>
              <a:t>ОПРОСОВ НАСЕЛЕНИЯ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5074" name="Group 1746"/>
          <p:cNvGraphicFramePr>
            <a:graphicFrameLocks noGrp="1"/>
          </p:cNvGraphicFramePr>
          <p:nvPr/>
        </p:nvGraphicFramePr>
        <p:xfrm>
          <a:off x="323850" y="1125538"/>
          <a:ext cx="8496300" cy="5138737"/>
        </p:xfrm>
        <a:graphic>
          <a:graphicData uri="http://schemas.openxmlformats.org/drawingml/2006/table">
            <a:tbl>
              <a:tblPr/>
              <a:tblGrid>
                <a:gridCol w="288032"/>
                <a:gridCol w="1368152"/>
                <a:gridCol w="1152128"/>
                <a:gridCol w="1224136"/>
                <a:gridCol w="1080120"/>
                <a:gridCol w="1224136"/>
                <a:gridCol w="1008112"/>
                <a:gridCol w="1152128"/>
              </a:tblGrid>
              <a:tr h="170900">
                <a:tc rowSpan="2">
                  <a:txBody>
                    <a:bodyPr/>
                    <a:lstStyle/>
                    <a:p>
                      <a:pPr marL="8572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п/</a:t>
                      </a:r>
                      <a:r>
                        <a:rPr kumimoji="0" lang="ru-RU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Городские округа, муниципальные районы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Удовлетворённость населения, % от числа опрошенных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Удовлетворенность населения деятельностью ОМСУ, % от</a:t>
                      </a:r>
                      <a:r>
                        <a:rPr lang="ru-RU" sz="1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числа опрошенных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(агрегированный показатель )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</a:tr>
              <a:tr h="8711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качеством дошкольного, дополнительного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общего образования</a:t>
                      </a:r>
                    </a:p>
                    <a:p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качеством предоставляемых услуг в сфере культуры (качеством </a:t>
                      </a:r>
                      <a:r>
                        <a:rPr lang="ru-RU" sz="1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культур-ного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обслуживания)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жилищно-коммунальными услугами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эффективностью деятельности ОМСУ, в т.ч. информационной открытостью 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условиями для занятий физической культурой и спортом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000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Орловский район Кировской области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94,1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63,2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22,6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Пижанский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83,4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81,0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70,6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46,6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72,2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Подосиновский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 Кировской области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83,4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62,8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52,2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Санчурский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82,1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54,9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37,3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64,4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Свечинский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91,5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40,4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21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Слободской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77,1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60,3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47,4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28,7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Советский район Кировской области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86,2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78,0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64,6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65,7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70,6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Сунский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92,3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64,8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57,3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32,7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Тужинский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88,0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67,2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Унинский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92,2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62,8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Уржумский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муниципальный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80,7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66,6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52,4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65,4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Фаленский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90,2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63,6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37,2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Шабалинский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89,5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11,9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74,4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Юрьянский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89,8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33,2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6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85725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Яранский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89,4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64,7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30,4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66,3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479390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48</a:t>
            </a:r>
          </a:p>
        </p:txBody>
      </p:sp>
      <p:sp>
        <p:nvSpPr>
          <p:cNvPr id="5" name="Заголовок 1"/>
          <p:cNvSpPr>
            <a:spLocks/>
          </p:cNvSpPr>
          <p:nvPr/>
        </p:nvSpPr>
        <p:spPr bwMode="auto">
          <a:xfrm>
            <a:off x="323528" y="404664"/>
            <a:ext cx="8690992" cy="431800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ИТОГИ </a:t>
            </a:r>
            <a:r>
              <a:rPr lang="ru-RU" sz="1600" b="1" dirty="0">
                <a:cs typeface="Times New Roman" pitchFamily="18" charset="0"/>
              </a:rPr>
              <a:t>НЕЗАВИСИМЫХ </a:t>
            </a:r>
            <a:r>
              <a:rPr lang="ru-RU" sz="1600" b="1" dirty="0">
                <a:cs typeface="Times New Roman" pitchFamily="18" charset="0"/>
              </a:rPr>
              <a:t>ОПРОСОВ НАСЕЛЕНИЯ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25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2420938"/>
            <a:ext cx="3641725" cy="4248150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480258" name="Rectangle 5"/>
          <p:cNvSpPr>
            <a:spLocks noChangeArrowheads="1"/>
          </p:cNvSpPr>
          <p:nvPr/>
        </p:nvSpPr>
        <p:spPr bwMode="auto">
          <a:xfrm>
            <a:off x="8328025" y="6107113"/>
            <a:ext cx="554038" cy="5222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480259" name="Rectangle 8"/>
          <p:cNvSpPr>
            <a:spLocks noChangeArrowheads="1"/>
          </p:cNvSpPr>
          <p:nvPr/>
        </p:nvSpPr>
        <p:spPr bwMode="auto">
          <a:xfrm>
            <a:off x="0" y="0"/>
            <a:ext cx="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480260" name="TextBox 4"/>
          <p:cNvSpPr txBox="1">
            <a:spLocks noChangeArrowheads="1"/>
          </p:cNvSpPr>
          <p:nvPr/>
        </p:nvSpPr>
        <p:spPr bwMode="auto">
          <a:xfrm>
            <a:off x="107950" y="981075"/>
            <a:ext cx="8856663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Удовлетворённость населения качеством дошкольного, дополнительного и общего образования в среднем по муниципальным образованиям Кировской области составила 86,3% от числа опрошенных. В 2011 году  отдельно оценивалась удовлетворенность населения дошкольным образованием (88,6%), общим образованием (85,5%) и дополнительным образованием (91,2%).</a:t>
            </a:r>
          </a:p>
        </p:txBody>
      </p:sp>
      <p:sp>
        <p:nvSpPr>
          <p:cNvPr id="480261" name="TextBox 10"/>
          <p:cNvSpPr txBox="1">
            <a:spLocks noChangeArrowheads="1"/>
          </p:cNvSpPr>
          <p:nvPr/>
        </p:nvSpPr>
        <p:spPr bwMode="auto">
          <a:xfrm>
            <a:off x="3779838" y="1557338"/>
            <a:ext cx="5184775" cy="254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В 29 муниципальных образованиях области уровень удовлетворённости населения качеством дошкольного, дополнительного и общего образования выше среднеобластного значения. Высокие результаты отмечены в Лебяжском (95,2%), Орловском (94,1%), Вятскополянском (93,5%), Сунском (92,3%), Унинском (92,2%)  и Свечинском (91,5%) районах. Самые низкие показатели удовлетворенности в Нолинском (72,4%) и Верхнекамском (72,8%) районах.</a:t>
            </a:r>
          </a:p>
          <a:p>
            <a:pPr indent="358775"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ru-RU"/>
              <a:t>По дошкольному образованию около 90% опрошенных положительно отмечают квалификацию воспитателей, качество ухода за детьми, взаимодействие с семьей и качество питания. Чуть ниже  оценивается качество подготовки детей к школе (84,3%) и состояние зданий, помещений и игровых площадок (79,8%).</a:t>
            </a:r>
          </a:p>
        </p:txBody>
      </p:sp>
      <p:graphicFrame>
        <p:nvGraphicFramePr>
          <p:cNvPr id="2082" name="Group 34"/>
          <p:cNvGraphicFramePr>
            <a:graphicFrameLocks noGrp="1"/>
          </p:cNvGraphicFramePr>
          <p:nvPr/>
        </p:nvGraphicFramePr>
        <p:xfrm>
          <a:off x="323850" y="6092825"/>
          <a:ext cx="1333500" cy="625475"/>
        </p:xfrm>
        <a:graphic>
          <a:graphicData uri="http://schemas.openxmlformats.org/drawingml/2006/table">
            <a:tbl>
              <a:tblPr/>
              <a:tblGrid>
                <a:gridCol w="481013"/>
                <a:gridCol w="852487"/>
              </a:tblGrid>
              <a:tr h="114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A0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90,1 до 95,2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A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88,1 до 90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83,1 до 88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0,01 до 83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80278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503237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49</a:t>
            </a:r>
          </a:p>
        </p:txBody>
      </p:sp>
      <p:graphicFrame>
        <p:nvGraphicFramePr>
          <p:cNvPr id="480279" name="Диаграмма 16"/>
          <p:cNvGraphicFramePr>
            <a:graphicFrameLocks/>
          </p:cNvGraphicFramePr>
          <p:nvPr/>
        </p:nvGraphicFramePr>
        <p:xfrm>
          <a:off x="3873500" y="4359275"/>
          <a:ext cx="5021263" cy="2549525"/>
        </p:xfrm>
        <a:graphic>
          <a:graphicData uri="http://schemas.openxmlformats.org/presentationml/2006/ole">
            <p:oleObj spid="_x0000_s480279" r:id="rId5" imgW="5023539" imgH="2548349" progId="Excel.Chart.8">
              <p:embed/>
            </p:oleObj>
          </a:graphicData>
        </a:graphic>
      </p:graphicFrame>
      <p:sp>
        <p:nvSpPr>
          <p:cNvPr id="13" name="Заголовок 1"/>
          <p:cNvSpPr>
            <a:spLocks/>
          </p:cNvSpPr>
          <p:nvPr/>
        </p:nvSpPr>
        <p:spPr bwMode="auto">
          <a:xfrm>
            <a:off x="251520" y="404664"/>
            <a:ext cx="8690992" cy="576064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УДОВЛЕТВОРЕННОСТЬ НАСЕЛЕНИЯ КАЧЕСТВОМ ДОШКОЛЬНОГО, ДОПОЛНИТЕЛЬНОГО И ОБЩЕГО ОБРАЗОВАНИЯ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55976" y="4149080"/>
            <a:ext cx="4283968" cy="38779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Наиболее актуальные причины неудовлетворенности населения  качеством общего образования, процентов</a:t>
            </a:r>
            <a:endParaRPr lang="ru-RU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251520" y="1772816"/>
            <a:ext cx="3456384" cy="6832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Удовлетворённость населения качеством дошкольного, дополнительного и общего образования, процентов от числа опрошенных </a:t>
            </a:r>
          </a:p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(по данным за 2012 год)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700" name="Group 244"/>
          <p:cNvGraphicFramePr>
            <a:graphicFrameLocks noGrp="1"/>
          </p:cNvGraphicFramePr>
          <p:nvPr>
            <p:ph/>
          </p:nvPr>
        </p:nvGraphicFramePr>
        <p:xfrm>
          <a:off x="142875" y="285750"/>
          <a:ext cx="8858250" cy="6300788"/>
        </p:xfrm>
        <a:graphic>
          <a:graphicData uri="http://schemas.openxmlformats.org/drawingml/2006/table">
            <a:tbl>
              <a:tblPr/>
              <a:tblGrid>
                <a:gridCol w="562895"/>
                <a:gridCol w="1630119"/>
                <a:gridCol w="1926209"/>
                <a:gridCol w="1761895"/>
                <a:gridCol w="2977163"/>
              </a:tblGrid>
              <a:tr h="365126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Муниципальные районы Кировской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223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00" marR="68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муниципального района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Среднегодовая численность постоянного населения в 2012 году, тыс. чел.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Административный центр муниципального района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Информация о размещении доклада главы в сети «Интернет»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</a:tr>
              <a:tr h="4318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Кумёнский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17,06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посёлок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Кумёны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/>
                        </a:rPr>
                        <a:t>http://www.municipal.ako.kirov.ru/kumensky/power/ocen/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651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Лебяжский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8,25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посёлок Лебяжье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3"/>
                        </a:rPr>
                        <a:t>http://www.municipal.ako.kirov.ru/lebyazhye/economics/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651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Лузский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17,77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 Луза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4"/>
                        </a:rPr>
                        <a:t>http://www.municipal.ako.kirov.ru/luza/power/ofdoc/doko17/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651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Малмыжский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25,70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 Малмыж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5"/>
                        </a:rPr>
                        <a:t>http://www.municipal.ako.kirov.ru/malmuzhsky/power/koctik/vgvbjikm/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651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Мурашинский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12,35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 Мураши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6"/>
                        </a:rPr>
                        <a:t>http://murashy.ucoz.ru/index/ehkonomika_i_finansy/0-20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651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Нагорский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9,70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посёлок Нагорск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7"/>
                        </a:rPr>
                        <a:t>http://www.municipal.ako.kirov.ru/nagorsky/power/ofdok/607uk/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651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Немский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7,66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посёлок Нема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8"/>
                        </a:rPr>
                        <a:t>http://www.municipal.ako.kirov.ru/nemsky/economics/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651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Нолинский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20,65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 Нолинск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9"/>
                        </a:rPr>
                        <a:t>http://adm-nolinska.ru/index.php?option=com_ content&amp;view=category&amp;id=155&amp;Itemid=470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651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Омутнинский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43,40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 Омутнинск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10"/>
                        </a:rPr>
                        <a:t>http://www.municipal.ako.kirov.ru/omutninsky/economics/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651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Опаринский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11,15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посёлок Опарино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11"/>
                        </a:rPr>
                        <a:t>http://www.municipal.ako.kirov.ru/oparinsky/power/glavadm/doklad_2012/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651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Оричевский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31,12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посёлок Оричи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12"/>
                        </a:rPr>
                        <a:t>http://www.orichi-rayon.ru/economy/doklad-glavyi-administraczii-rajona-za-2012-god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651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Орловский район Кировской области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12,85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 Орлов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13"/>
                        </a:rPr>
                        <a:t>http://www.municipal.ako.kirov.ru/orlovsky/power/doklady/43416.html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651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Пижанский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10,71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посёлок Пижанка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14"/>
                        </a:rPr>
                        <a:t>http://www.municipal.ako.kirov.ru/pizhansky/power/glava_adm/43411.html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25695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3238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5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30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64163" y="2492375"/>
            <a:ext cx="3603625" cy="4203700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482306" name="Rectangle 5"/>
          <p:cNvSpPr>
            <a:spLocks noChangeArrowheads="1"/>
          </p:cNvSpPr>
          <p:nvPr/>
        </p:nvSpPr>
        <p:spPr bwMode="auto">
          <a:xfrm>
            <a:off x="8328025" y="6107113"/>
            <a:ext cx="554038" cy="5222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482307" name="Rectangle 8"/>
          <p:cNvSpPr>
            <a:spLocks noChangeArrowheads="1"/>
          </p:cNvSpPr>
          <p:nvPr/>
        </p:nvSpPr>
        <p:spPr bwMode="auto">
          <a:xfrm>
            <a:off x="0" y="0"/>
            <a:ext cx="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482308" name="TextBox 4"/>
          <p:cNvSpPr txBox="1">
            <a:spLocks noChangeArrowheads="1"/>
          </p:cNvSpPr>
          <p:nvPr/>
        </p:nvSpPr>
        <p:spPr bwMode="auto">
          <a:xfrm>
            <a:off x="179388" y="908050"/>
            <a:ext cx="87852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Независимый опрос показал, что</a:t>
            </a:r>
            <a:r>
              <a:rPr lang="ru-RU" b="1"/>
              <a:t> удовлетворённость населения жилищно-коммунальными услугами</a:t>
            </a:r>
            <a:r>
              <a:rPr lang="ru-RU"/>
              <a:t> в среднем по муниципальным образованиям области составила 61,5% (в 2011 году – 62%). Большинство опрошенных отметили следующие проблемы в данной сфере: высокие тарифы на услуги жилищно-коммунального хозяйства (23,5% от числа ответивших), неудовлетворительная работа управляющих компаний и отсутствие ремонта в подъездах (22,4%), перебои в водоснабжении (19,3%) и редкий вывоз мусора (16,7%).</a:t>
            </a:r>
          </a:p>
        </p:txBody>
      </p:sp>
      <p:sp>
        <p:nvSpPr>
          <p:cNvPr id="482309" name="TextBox 10"/>
          <p:cNvSpPr txBox="1">
            <a:spLocks noChangeArrowheads="1"/>
          </p:cNvSpPr>
          <p:nvPr/>
        </p:nvSpPr>
        <p:spPr bwMode="auto">
          <a:xfrm>
            <a:off x="179388" y="1844675"/>
            <a:ext cx="4392612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Высокие показатели удовлетворённости населения жилищно-коммунальными услугами отмечены в городах Кирово-Чепецк (85,3% от числа опрошенных), Киров (84,3%), Слободской (83,7%) и   Котельнич (78,9%), а также в Слободском районе (80,5%). Самые низкие показатели удовлетворенности в Арбажском (46,1%), Афанасьевском (49,4%), Опаринском (51,9%), Богородском (52,7%) и Нагорском (55,7%) районах. </a:t>
            </a:r>
          </a:p>
          <a:p>
            <a:pPr indent="358775"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По сравнению с 2011 годом в 21 муниципальном образовании области наблюдается рост уровня удовлетворённости населения жилищно-коммунальными услугами.</a:t>
            </a:r>
          </a:p>
        </p:txBody>
      </p:sp>
      <p:sp>
        <p:nvSpPr>
          <p:cNvPr id="482310" name="TextBox 11"/>
          <p:cNvSpPr txBox="1">
            <a:spLocks noChangeArrowheads="1"/>
          </p:cNvSpPr>
          <p:nvPr/>
        </p:nvSpPr>
        <p:spPr bwMode="auto">
          <a:xfrm>
            <a:off x="331788" y="5286375"/>
            <a:ext cx="13604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 sz="1000" b="1"/>
              <a:t>Улучшили значение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 sz="1000" b="1"/>
              <a:t> показателя</a:t>
            </a:r>
          </a:p>
        </p:txBody>
      </p:sp>
      <p:sp>
        <p:nvSpPr>
          <p:cNvPr id="482311" name="TextBox 12"/>
          <p:cNvSpPr txBox="1">
            <a:spLocks noChangeArrowheads="1"/>
          </p:cNvSpPr>
          <p:nvPr/>
        </p:nvSpPr>
        <p:spPr bwMode="auto">
          <a:xfrm>
            <a:off x="331788" y="6072188"/>
            <a:ext cx="13446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 sz="1000" b="1"/>
              <a:t>Ухудшили значение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 sz="1000" b="1"/>
              <a:t> показателя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5003800" y="6092825"/>
          <a:ext cx="1690688" cy="627063"/>
        </p:xfrm>
        <a:graphic>
          <a:graphicData uri="http://schemas.openxmlformats.org/drawingml/2006/table">
            <a:tbl>
              <a:tblPr/>
              <a:tblGrid>
                <a:gridCol w="642937"/>
                <a:gridCol w="1047750"/>
              </a:tblGrid>
              <a:tr h="138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A0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75,1 до 86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A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65,1 до 75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8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60,1 до 65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 0,01 до 60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82328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574675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50</a:t>
            </a:r>
          </a:p>
        </p:txBody>
      </p:sp>
      <p:graphicFrame>
        <p:nvGraphicFramePr>
          <p:cNvPr id="482329" name="Диаграмма 15"/>
          <p:cNvGraphicFramePr>
            <a:graphicFrameLocks/>
          </p:cNvGraphicFramePr>
          <p:nvPr/>
        </p:nvGraphicFramePr>
        <p:xfrm>
          <a:off x="1352550" y="4891088"/>
          <a:ext cx="3630613" cy="2017712"/>
        </p:xfrm>
        <a:graphic>
          <a:graphicData uri="http://schemas.openxmlformats.org/presentationml/2006/ole">
            <p:oleObj spid="_x0000_s482329" r:id="rId5" imgW="3627434" imgH="2017951" progId="Excel.Chart.8">
              <p:embed/>
            </p:oleObj>
          </a:graphicData>
        </a:graphic>
      </p:graphicFrame>
      <p:sp>
        <p:nvSpPr>
          <p:cNvPr id="15" name="Заголовок 1"/>
          <p:cNvSpPr>
            <a:spLocks/>
          </p:cNvSpPr>
          <p:nvPr/>
        </p:nvSpPr>
        <p:spPr bwMode="auto">
          <a:xfrm>
            <a:off x="251520" y="404664"/>
            <a:ext cx="8690992" cy="504056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УДОВЛЕТВОРЕННОСТЬ НАСЕЛЕНИЯ ЖИЛИЩНО-КОММУНАЛЬНЫМИ УСЛУГАМИ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72000" y="1988840"/>
            <a:ext cx="4211960" cy="5355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Удовлетворённость населения жилищно-коммунальными услугами, процентов от числа опрошенных </a:t>
            </a:r>
          </a:p>
          <a:p>
            <a:pPr algn="ctr">
              <a:lnSpc>
                <a:spcPct val="8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(по данным за 2012 год)</a:t>
            </a:r>
            <a:endParaRPr lang="ru-RU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323528" y="4365104"/>
            <a:ext cx="4176464" cy="24006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Динамика значений показателя в сравнении с 2011 годом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4353" name="Рисунок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2420938"/>
            <a:ext cx="3671887" cy="4176712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484354" name="Rectangle 5"/>
          <p:cNvSpPr>
            <a:spLocks noChangeArrowheads="1"/>
          </p:cNvSpPr>
          <p:nvPr/>
        </p:nvSpPr>
        <p:spPr bwMode="auto">
          <a:xfrm>
            <a:off x="8328025" y="6107113"/>
            <a:ext cx="554038" cy="5222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484355" name="Rectangle 8"/>
          <p:cNvSpPr>
            <a:spLocks noChangeArrowheads="1"/>
          </p:cNvSpPr>
          <p:nvPr/>
        </p:nvSpPr>
        <p:spPr bwMode="auto">
          <a:xfrm>
            <a:off x="0" y="0"/>
            <a:ext cx="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484356" name="TextBox 10"/>
          <p:cNvSpPr txBox="1">
            <a:spLocks noChangeArrowheads="1"/>
          </p:cNvSpPr>
          <p:nvPr/>
        </p:nvSpPr>
        <p:spPr bwMode="auto">
          <a:xfrm>
            <a:off x="179388" y="1557338"/>
            <a:ext cx="4321175" cy="487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ru-RU"/>
              <a:t>В среднем по муниципальным образованиям </a:t>
            </a:r>
            <a:r>
              <a:rPr lang="ru-RU" b="1"/>
              <a:t>доля населения, удовлетворенного эффективностью деятельности органов местного самоуправления городских округов (муниципальных районов), в том числе  информационной  открытостью</a:t>
            </a:r>
            <a:r>
              <a:rPr lang="ru-RU"/>
              <a:t> в 2012 году составила 57,5% ( в 2011 году – 55,6 %).</a:t>
            </a:r>
          </a:p>
          <a:p>
            <a:pPr indent="358775" algn="just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Наиболее высокий уровень удовлетворенности эффективностью деятельности органов местного самоуправления городских округов (муниципальных районов), в том числе информационной  открытостью, был отмечен в Тужинском (76,1% от числа опрошенных), Унинском (76%), Пижанском (70,6%), Белохолуницком (67,2%), Свечинском (67%) районах и в ЗАТО Первомайский (66,4%).</a:t>
            </a:r>
          </a:p>
          <a:p>
            <a:pPr indent="358775" algn="just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Наиболее низкие показатели зафиксированы в Мурашинском (27,6%), Нолинском (42,5%), Омутнинском (46,1%), Лузском (47,1%) и Слободском (47,4%) районах.</a:t>
            </a:r>
          </a:p>
          <a:p>
            <a:pPr indent="358775" algn="just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По сравнению с 2011 годом в 24 муниципальных образованиях области увеличился уровень удовлетворенности населения эффективностью деятельности органов местного самоуправления, в том числе информационной открытостью.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4787900" y="5949950"/>
          <a:ext cx="1690688" cy="623888"/>
        </p:xfrm>
        <a:graphic>
          <a:graphicData uri="http://schemas.openxmlformats.org/drawingml/2006/table">
            <a:tbl>
              <a:tblPr/>
              <a:tblGrid>
                <a:gridCol w="714399"/>
                <a:gridCol w="976289"/>
              </a:tblGrid>
              <a:tr h="131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A0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 60,1 до 76,1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A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 55,1 до 60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 50,1 до 55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 0,01 до 50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84373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646112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51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44008" y="1556792"/>
            <a:ext cx="4104456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Удовлетворённость населения эффективностью деятельности органов местного самоуправления городских округов (муниципальных районов),  в том числе  информационной  открытостью, </a:t>
            </a:r>
          </a:p>
          <a:p>
            <a:pPr algn="ctr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процентов от числа опрошенных (по данным за 2012 год)</a:t>
            </a:r>
            <a:endParaRPr lang="ru-RU" sz="1200" dirty="0"/>
          </a:p>
        </p:txBody>
      </p:sp>
      <p:sp>
        <p:nvSpPr>
          <p:cNvPr id="13" name="Заголовок 1"/>
          <p:cNvSpPr>
            <a:spLocks/>
          </p:cNvSpPr>
          <p:nvPr/>
        </p:nvSpPr>
        <p:spPr bwMode="auto">
          <a:xfrm>
            <a:off x="251520" y="476672"/>
            <a:ext cx="8568952" cy="100811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lnSpc>
                <a:spcPct val="90000"/>
              </a:lnSpc>
              <a:defRPr/>
            </a:pPr>
            <a:r>
              <a:rPr lang="ru-RU" sz="1600" b="1" dirty="0">
                <a:cs typeface="Times New Roman" pitchFamily="18" charset="0"/>
              </a:rPr>
              <a:t>УДОВЛЕТВОРЕННОСТЬ НАСЕЛЕНИЯ ЭФФЕКТИВНОСТЬЮ ДЕЯТЕЛЬНОСТИ ОРГАНОВ МЕСТНОГО САМОУПРАВЛЕНИЯ ГОРОДСКИХ ОКРУГОВ (МУНИЦИПАЛЬНЫХ РАЙОНОВ), В ТОМ ЧИСЛЕ ИНФОРМАЦИОННОЙ ОТКРЫТОСТЬЮ</a:t>
            </a:r>
            <a:endParaRPr lang="ru-RU" sz="4400" b="1" i="1" u="sng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640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2349500"/>
            <a:ext cx="3865562" cy="4508500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486402" name="Rectangle 8"/>
          <p:cNvSpPr>
            <a:spLocks noChangeArrowheads="1"/>
          </p:cNvSpPr>
          <p:nvPr/>
        </p:nvSpPr>
        <p:spPr bwMode="auto">
          <a:xfrm>
            <a:off x="0" y="0"/>
            <a:ext cx="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000"/>
          </a:p>
        </p:txBody>
      </p:sp>
      <p:sp>
        <p:nvSpPr>
          <p:cNvPr id="486403" name="TextBox 4"/>
          <p:cNvSpPr txBox="1">
            <a:spLocks noChangeArrowheads="1"/>
          </p:cNvSpPr>
          <p:nvPr/>
        </p:nvSpPr>
        <p:spPr bwMode="auto">
          <a:xfrm>
            <a:off x="179388" y="1052513"/>
            <a:ext cx="8713787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>
                <a:cs typeface="Times New Roman" pitchFamily="18" charset="0"/>
              </a:rPr>
              <a:t>По результатам проведения независимых опросов наблюдается увеличение</a:t>
            </a:r>
            <a:r>
              <a:rPr lang="ru-RU" sz="1100" b="1">
                <a:cs typeface="Times New Roman" pitchFamily="18" charset="0"/>
              </a:rPr>
              <a:t> </a:t>
            </a:r>
            <a:r>
              <a:rPr lang="ru-RU" b="1">
                <a:cs typeface="Times New Roman" pitchFamily="18" charset="0"/>
              </a:rPr>
              <a:t>у</a:t>
            </a:r>
            <a:r>
              <a:rPr lang="ru-RU" b="1"/>
              <a:t>довлетворённости населения качеством предоставляемых услуг в сфере культуры (качеством культурного обслуживания)</a:t>
            </a:r>
            <a:r>
              <a:rPr lang="ru-RU"/>
              <a:t> в </a:t>
            </a:r>
            <a:r>
              <a:rPr lang="ru-RU">
                <a:cs typeface="Times New Roman" pitchFamily="18" charset="0"/>
              </a:rPr>
              <a:t>целом по области с 65,8 % - в 2011 году до 71,2 % в 2012 году. </a:t>
            </a:r>
          </a:p>
        </p:txBody>
      </p:sp>
      <p:sp>
        <p:nvSpPr>
          <p:cNvPr id="486404" name="TextBox 10"/>
          <p:cNvSpPr txBox="1">
            <a:spLocks noChangeArrowheads="1"/>
          </p:cNvSpPr>
          <p:nvPr/>
        </p:nvSpPr>
        <p:spPr bwMode="auto">
          <a:xfrm>
            <a:off x="4500563" y="1773238"/>
            <a:ext cx="4392612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По сравнению с 2011 годом в 31 муниципальном образовании области повысился уровень удовлетворенности населения качеством предоставляемых услуг в сфере культуры (качеством культурного обслуживания).</a:t>
            </a:r>
          </a:p>
          <a:p>
            <a:pPr indent="358775"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В 23 муниципальных образованиях области уровень удовлетворённости населения качеством предоставляемых услуг в сфере культуры (качеством культурного обслуживания) выше среднеобластного значения. </a:t>
            </a:r>
            <a:r>
              <a:rPr lang="ru-RU">
                <a:cs typeface="Times New Roman" pitchFamily="18" charset="0"/>
              </a:rPr>
              <a:t>Наиболее высоко население оценило качество культурного обслуживания в Опаринском (83% от числа опрошенных), Малмыжском (82,7%), Кикнурском (82,5%), Арбажском (81,5%), Пижанском (81%), Куменском, Фаленском (79,1%) районах и городе Вятские Поляны (79,1%).</a:t>
            </a:r>
          </a:p>
          <a:p>
            <a:pPr indent="358775"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>
                <a:cs typeface="Times New Roman" pitchFamily="18" charset="0"/>
              </a:rPr>
              <a:t>Менее всего удовлетворено население культурным обслуживанием в Омутнинском (48,5%) и Зуевском (51,4%) районах и ЗАТО Первомайский (56%).</a:t>
            </a:r>
            <a:r>
              <a:rPr lang="en-US"/>
              <a:t> </a:t>
            </a:r>
            <a:endParaRPr lang="ru-RU"/>
          </a:p>
          <a:p>
            <a:pPr indent="358775" algn="just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Основными причинами неудовлетворенности населения являются недостаточное количество мероприятий в домах культуры и клубах (50,3% от числа ответивших), низкое качество проводимых мероприятий (14,1%) и плохое состояние домов культуры (10,7%). 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57188" y="6092825"/>
          <a:ext cx="1976437" cy="627063"/>
        </p:xfrm>
        <a:graphic>
          <a:graphicData uri="http://schemas.openxmlformats.org/drawingml/2006/table">
            <a:tbl>
              <a:tblPr/>
              <a:tblGrid>
                <a:gridCol w="785812"/>
                <a:gridCol w="1190625"/>
              </a:tblGrid>
              <a:tr h="104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A0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 78,1 до 83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66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A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 70,1 до 78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4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 65,1 до 70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 0,01 до 65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86421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574675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52</a:t>
            </a:r>
          </a:p>
        </p:txBody>
      </p:sp>
      <p:sp>
        <p:nvSpPr>
          <p:cNvPr id="11" name="Заголовок 1"/>
          <p:cNvSpPr>
            <a:spLocks/>
          </p:cNvSpPr>
          <p:nvPr/>
        </p:nvSpPr>
        <p:spPr bwMode="auto">
          <a:xfrm>
            <a:off x="251520" y="404664"/>
            <a:ext cx="8568952" cy="64807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УДОВЛЕТВОРЕННОСТЬ НАСЕЛЕНИЯ КАЧЕСТВОМ ПРЕДОСТАВЛЯЕМЫХ УСЛУГ В СФЕРЕ КУЛЬТУРЫ (КАЧЕСТВОМ КУЛЬТУРНОГО ОБСЛУЖИВАНИЯ) 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1700808"/>
            <a:ext cx="4032448" cy="6832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Удовлетворённость населения качеством предоставляемых услуг в сфере культуры (качеством культурного обслуживания), процентов от числа опрошенных </a:t>
            </a:r>
          </a:p>
          <a:p>
            <a:pPr algn="ctr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(по данным за 2012 год)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8449" name="Диаграмма 15"/>
          <p:cNvGraphicFramePr>
            <a:graphicFrameLocks/>
          </p:cNvGraphicFramePr>
          <p:nvPr/>
        </p:nvGraphicFramePr>
        <p:xfrm>
          <a:off x="-50800" y="3162300"/>
          <a:ext cx="5753100" cy="3746500"/>
        </p:xfrm>
        <a:graphic>
          <a:graphicData uri="http://schemas.openxmlformats.org/presentationml/2006/ole">
            <p:oleObj spid="_x0000_s488449" r:id="rId3" imgW="5755123" imgH="3743268" progId="Excel.Chart.8">
              <p:embed/>
            </p:oleObj>
          </a:graphicData>
        </a:graphic>
      </p:graphicFrame>
      <p:pic>
        <p:nvPicPr>
          <p:cNvPr id="4884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2835275"/>
            <a:ext cx="3276600" cy="3822700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488451" name="TextBox 4"/>
          <p:cNvSpPr txBox="1">
            <a:spLocks noChangeArrowheads="1"/>
          </p:cNvSpPr>
          <p:nvPr/>
        </p:nvSpPr>
        <p:spPr bwMode="auto">
          <a:xfrm>
            <a:off x="250825" y="1052513"/>
            <a:ext cx="8642350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>
                <a:cs typeface="Times New Roman" pitchFamily="18" charset="0"/>
              </a:rPr>
              <a:t>Опрос по удовлетворенности населения условиями для занятий физической культурой и спортом проводился ранее только в рамках Указа Президента РФ от 28.06.2007 № 825 и по итогам 2011 года уровень удовлетворенности составил 19,6%. Начиная с 2013 года в Кировской области самостоятельно проводится независимый опрос по удовлетворенности населения условиями для занятий физической культурой и спортом. По результатам опроса по итогам 2012 года 33,1%  от числа опрошенного населения удовлетворены условиями для занятий физической культурой и спортом.</a:t>
            </a:r>
          </a:p>
        </p:txBody>
      </p:sp>
      <p:sp>
        <p:nvSpPr>
          <p:cNvPr id="488452" name="TextBox 10"/>
          <p:cNvSpPr txBox="1">
            <a:spLocks noChangeArrowheads="1"/>
          </p:cNvSpPr>
          <p:nvPr/>
        </p:nvSpPr>
        <p:spPr bwMode="auto">
          <a:xfrm>
            <a:off x="250825" y="2133600"/>
            <a:ext cx="5329238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Наиболее высокие показатели удовлетворенности в городах Киров (51,2% от числа опрошенных) и Кирово-Чепецк (43,2%), в ЗАТО Первомайский (50,6%), в Пижанском (46,6%), Котельничском (44,9%), и Оричевском (42,7%) районах.</a:t>
            </a:r>
          </a:p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Наименьшие показатели зафиксированы в Шабалинском (11,9%), Мурашинском (16,1%), Афанасьевском (18,8%), Зуевском, Нолинском (19,7%) районах и городе Слободской (14,1%).</a:t>
            </a:r>
          </a:p>
          <a:p>
            <a:pPr indent="358775" algn="just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В 19 муниципальных образованиях значения показателя превышают среднее значение по области (33,1%).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651500" y="6092825"/>
          <a:ext cx="1657350" cy="627063"/>
        </p:xfrm>
        <a:graphic>
          <a:graphicData uri="http://schemas.openxmlformats.org/drawingml/2006/table">
            <a:tbl>
              <a:tblPr/>
              <a:tblGrid>
                <a:gridCol w="658482"/>
                <a:gridCol w="997701"/>
              </a:tblGrid>
              <a:tr h="104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A0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 37,1 до 51,2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A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 30,1 до 37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4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 25,1 до 30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 0,01 до 25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Заголовок 1"/>
          <p:cNvSpPr>
            <a:spLocks/>
          </p:cNvSpPr>
          <p:nvPr/>
        </p:nvSpPr>
        <p:spPr bwMode="auto">
          <a:xfrm>
            <a:off x="251520" y="404664"/>
            <a:ext cx="8568952" cy="64807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cs typeface="Times New Roman" pitchFamily="18" charset="0"/>
              </a:rPr>
              <a:t>УДОВЛЕТВОРЕННОСТЬ НАСЕЛЕНИЯ УСЛОВИЯМИ ДЛЯ ЗАНЯТИЙ ФИЗИЧЕСКОЙ КУЛЬТУРОЙ И СПОРТОМ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80112" y="2132856"/>
            <a:ext cx="3240360" cy="6832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Удовлетворённость населения условиями для занятий физической культурой и спортом,</a:t>
            </a:r>
          </a:p>
          <a:p>
            <a:pPr algn="ctr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процентов от числа опрошенных </a:t>
            </a:r>
          </a:p>
          <a:p>
            <a:pPr algn="ctr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(по данным за 2012 год)</a:t>
            </a:r>
            <a:endParaRPr lang="ru-RU" sz="1200" dirty="0"/>
          </a:p>
        </p:txBody>
      </p:sp>
      <p:sp>
        <p:nvSpPr>
          <p:cNvPr id="488475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53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31640" y="3789040"/>
            <a:ext cx="3816424" cy="5355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Наиболее актуальные причины неудовлетворенности  населения условиями для занятий физической культурой и спортом, процентов</a:t>
            </a:r>
            <a:endParaRPr lang="ru-RU" sz="12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971600" y="2564904"/>
            <a:ext cx="7272808" cy="1440160"/>
          </a:xfrm>
          <a:solidFill>
            <a:schemeClr val="accent6"/>
          </a:solidFill>
          <a:ln w="12700">
            <a:solidFill>
              <a:srgbClr val="6633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/>
          <a:p>
            <a:pPr algn="l"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3. РЕЙТИНГ МУНИЦИПАЛЬНЫХ ОБРАЗОВАНИЙ КИРОВСКОЙ ОБЛАСТИ ПО РЕЗУЛЬТАТАМ КОМПЛЕКСНОЙ ОЦЕНКИ ЭФФЕКТИВНОСТИ ДЕЯТЕЛЬНОСТИ ОРГАНОВ МЕСТНОГО САМОУПРАВЛЕНИЯ ПО ИТОГАМ 2012 ГОДА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9476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4318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54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497" name="TextBox 4"/>
          <p:cNvSpPr txBox="1">
            <a:spLocks noChangeArrowheads="1"/>
          </p:cNvSpPr>
          <p:nvPr/>
        </p:nvSpPr>
        <p:spPr bwMode="auto">
          <a:xfrm>
            <a:off x="179388" y="1268413"/>
            <a:ext cx="87852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>
                <a:cs typeface="Times New Roman" pitchFamily="18" charset="0"/>
              </a:rPr>
              <a:t>По результатам комплексной оценки эффективности деятельности органов местного самоуправления городских округов и муниципальных районов Кировской области по итогам 2012 года сформирован итоговый рейтинг муниципальных образований Кировской области: </a:t>
            </a:r>
          </a:p>
        </p:txBody>
      </p:sp>
      <p:sp>
        <p:nvSpPr>
          <p:cNvPr id="490498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574675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55</a:t>
            </a:r>
          </a:p>
        </p:txBody>
      </p:sp>
      <p:sp>
        <p:nvSpPr>
          <p:cNvPr id="8" name="Заголовок 1"/>
          <p:cNvSpPr>
            <a:spLocks/>
          </p:cNvSpPr>
          <p:nvPr/>
        </p:nvSpPr>
        <p:spPr bwMode="auto">
          <a:xfrm>
            <a:off x="251520" y="404664"/>
            <a:ext cx="8568952" cy="64807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 defTabSz="407988" hangingPunct="0">
              <a:lnSpc>
                <a:spcPct val="85000"/>
              </a:lnSpc>
              <a:tabLst>
                <a:tab pos="5937250" algn="l"/>
              </a:tabLst>
              <a:defRPr/>
            </a:pPr>
            <a:r>
              <a:rPr lang="ru-RU" sz="1600" b="1" dirty="0"/>
              <a:t>Рейтинг муниципальных образований Кировской области </a:t>
            </a:r>
          </a:p>
          <a:p>
            <a:pPr algn="ctr" defTabSz="407988" hangingPunct="0">
              <a:lnSpc>
                <a:spcPct val="85000"/>
              </a:lnSpc>
              <a:tabLst>
                <a:tab pos="5937250" algn="l"/>
              </a:tabLst>
              <a:defRPr/>
            </a:pPr>
            <a:r>
              <a:rPr lang="ru-RU" sz="1600" b="1" dirty="0"/>
              <a:t>по итогам 2012 года</a:t>
            </a:r>
            <a:endParaRPr lang="ru-RU" sz="1600" b="1" dirty="0">
              <a:latin typeface="Times New Roman Cyr"/>
            </a:endParaRPr>
          </a:p>
        </p:txBody>
      </p:sp>
      <p:sp>
        <p:nvSpPr>
          <p:cNvPr id="490502" name="TextBox 10"/>
          <p:cNvSpPr txBox="1">
            <a:spLocks noChangeArrowheads="1"/>
          </p:cNvSpPr>
          <p:nvPr/>
        </p:nvSpPr>
        <p:spPr bwMode="auto">
          <a:xfrm>
            <a:off x="611188" y="2276475"/>
            <a:ext cx="2232025" cy="375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fontAlgn="ctr">
              <a:buFont typeface="Calibri" pitchFamily="34" charset="0"/>
              <a:buAutoNum type="arabicPeriod"/>
            </a:pPr>
            <a:r>
              <a:rPr lang="ru-RU" u="sng">
                <a:solidFill>
                  <a:srgbClr val="009900"/>
                </a:solidFill>
              </a:rPr>
              <a:t>Город Киров </a:t>
            </a:r>
          </a:p>
          <a:p>
            <a:pPr marL="342900" indent="-342900" fontAlgn="b">
              <a:buFont typeface="Calibri" pitchFamily="34" charset="0"/>
              <a:buAutoNum type="arabicPeriod"/>
            </a:pPr>
            <a:r>
              <a:rPr lang="ru-RU" u="sng">
                <a:solidFill>
                  <a:srgbClr val="009900"/>
                </a:solidFill>
              </a:rPr>
              <a:t>Город Кирово-Чепецк </a:t>
            </a:r>
          </a:p>
          <a:p>
            <a:pPr marL="342900" indent="-342900" fontAlgn="b">
              <a:buFont typeface="Calibri" pitchFamily="34" charset="0"/>
              <a:buAutoNum type="arabicPeriod"/>
            </a:pPr>
            <a:r>
              <a:rPr lang="ru-RU" u="sng">
                <a:solidFill>
                  <a:srgbClr val="009900"/>
                </a:solidFill>
              </a:rPr>
              <a:t>Унинский район </a:t>
            </a:r>
          </a:p>
          <a:p>
            <a:pPr marL="342900" indent="-342900" fontAlgn="ctr">
              <a:buFont typeface="Calibri" pitchFamily="34" charset="0"/>
              <a:buAutoNum type="arabicPeriod"/>
            </a:pPr>
            <a:r>
              <a:rPr lang="ru-RU" u="sng">
                <a:solidFill>
                  <a:srgbClr val="009900"/>
                </a:solidFill>
              </a:rPr>
              <a:t>Город Слободской </a:t>
            </a:r>
          </a:p>
          <a:p>
            <a:pPr marL="342900" indent="-342900" fontAlgn="b">
              <a:buFont typeface="Calibri" pitchFamily="34" charset="0"/>
              <a:buAutoNum type="arabicPeriod"/>
            </a:pPr>
            <a:r>
              <a:rPr lang="ru-RU" u="sng">
                <a:solidFill>
                  <a:srgbClr val="009900"/>
                </a:solidFill>
              </a:rPr>
              <a:t>Тужинский район </a:t>
            </a:r>
          </a:p>
          <a:p>
            <a:pPr marL="342900" indent="-342900" fontAlgn="ctr">
              <a:buFont typeface="Calibri" pitchFamily="34" charset="0"/>
              <a:buAutoNum type="arabicPeriod"/>
            </a:pPr>
            <a:r>
              <a:rPr lang="ru-RU" u="sng">
                <a:solidFill>
                  <a:srgbClr val="009900"/>
                </a:solidFill>
              </a:rPr>
              <a:t>Куменский район</a:t>
            </a:r>
          </a:p>
          <a:p>
            <a:pPr marL="342900" indent="-342900" fontAlgn="ctr">
              <a:buFont typeface="Calibri" pitchFamily="34" charset="0"/>
              <a:buAutoNum type="arabicPeriod"/>
            </a:pPr>
            <a:r>
              <a:rPr lang="ru-RU" u="sng">
                <a:solidFill>
                  <a:srgbClr val="009900"/>
                </a:solidFill>
              </a:rPr>
              <a:t>Город Котельнич </a:t>
            </a:r>
          </a:p>
          <a:p>
            <a:pPr marL="342900" indent="-342900" fontAlgn="ctr">
              <a:buFont typeface="Calibri" pitchFamily="34" charset="0"/>
              <a:buAutoNum type="arabicPeriod"/>
            </a:pPr>
            <a:r>
              <a:rPr lang="ru-RU" u="sng">
                <a:solidFill>
                  <a:srgbClr val="009900"/>
                </a:solidFill>
              </a:rPr>
              <a:t>Фаленский район </a:t>
            </a:r>
          </a:p>
          <a:p>
            <a:pPr marL="342900" indent="-342900" fontAlgn="ctr">
              <a:buFont typeface="Calibri" pitchFamily="34" charset="0"/>
              <a:buAutoNum type="arabicPeriod"/>
            </a:pPr>
            <a:r>
              <a:rPr lang="ru-RU" u="sng">
                <a:solidFill>
                  <a:srgbClr val="009900"/>
                </a:solidFill>
              </a:rPr>
              <a:t>Пижанский район</a:t>
            </a:r>
          </a:p>
          <a:p>
            <a:pPr marL="342900" indent="-342900" fontAlgn="b">
              <a:buFont typeface="Calibri" pitchFamily="34" charset="0"/>
              <a:buAutoNum type="arabicPeriod"/>
            </a:pPr>
            <a:r>
              <a:rPr lang="ru-RU" u="sng">
                <a:solidFill>
                  <a:srgbClr val="009900"/>
                </a:solidFill>
              </a:rPr>
              <a:t>Афанасьевский район</a:t>
            </a:r>
          </a:p>
          <a:p>
            <a:pPr marL="342900" indent="-342900" fontAlgn="ctr">
              <a:buFont typeface="Calibri" pitchFamily="34" charset="0"/>
              <a:buAutoNum type="arabicPeriod"/>
            </a:pPr>
            <a:r>
              <a:rPr lang="ru-RU">
                <a:solidFill>
                  <a:srgbClr val="000066"/>
                </a:solidFill>
              </a:rPr>
              <a:t>Юрьянский район</a:t>
            </a:r>
          </a:p>
          <a:p>
            <a:pPr marL="342900" indent="-342900" fontAlgn="b">
              <a:buFont typeface="Calibri" pitchFamily="34" charset="0"/>
              <a:buAutoNum type="arabicPeriod"/>
            </a:pPr>
            <a:r>
              <a:rPr lang="ru-RU">
                <a:solidFill>
                  <a:srgbClr val="000066"/>
                </a:solidFill>
              </a:rPr>
              <a:t>Мурашинский район</a:t>
            </a:r>
          </a:p>
          <a:p>
            <a:pPr marL="342900" indent="-342900" fontAlgn="ctr">
              <a:buFont typeface="Calibri" pitchFamily="34" charset="0"/>
              <a:buAutoNum type="arabicPeriod"/>
            </a:pPr>
            <a:r>
              <a:rPr lang="ru-RU">
                <a:solidFill>
                  <a:srgbClr val="000066"/>
                </a:solidFill>
              </a:rPr>
              <a:t>Сунский район</a:t>
            </a:r>
          </a:p>
          <a:p>
            <a:pPr marL="342900" indent="-342900" fontAlgn="ctr">
              <a:buFont typeface="Calibri" pitchFamily="34" charset="0"/>
              <a:buAutoNum type="arabicPeriod"/>
            </a:pPr>
            <a:r>
              <a:rPr lang="ru-RU">
                <a:solidFill>
                  <a:srgbClr val="000066"/>
                </a:solidFill>
              </a:rPr>
              <a:t>Богородский муниципальный район</a:t>
            </a:r>
          </a:p>
          <a:p>
            <a:pPr marL="342900" indent="-342900" fontAlgn="ctr">
              <a:buFont typeface="Calibri" pitchFamily="34" charset="0"/>
              <a:buAutoNum type="arabicPeriod"/>
            </a:pPr>
            <a:r>
              <a:rPr lang="ru-RU">
                <a:solidFill>
                  <a:srgbClr val="000066"/>
                </a:solidFill>
              </a:rPr>
              <a:t>Омутнинский район</a:t>
            </a:r>
          </a:p>
        </p:txBody>
      </p:sp>
      <p:sp>
        <p:nvSpPr>
          <p:cNvPr id="490503" name="TextBox 11"/>
          <p:cNvSpPr txBox="1">
            <a:spLocks noChangeArrowheads="1"/>
          </p:cNvSpPr>
          <p:nvPr/>
        </p:nvSpPr>
        <p:spPr bwMode="auto">
          <a:xfrm>
            <a:off x="5508625" y="3860800"/>
            <a:ext cx="12954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490504" name="TextBox 13"/>
          <p:cNvSpPr txBox="1">
            <a:spLocks noChangeArrowheads="1"/>
          </p:cNvSpPr>
          <p:nvPr/>
        </p:nvSpPr>
        <p:spPr bwMode="auto">
          <a:xfrm>
            <a:off x="2987675" y="2276475"/>
            <a:ext cx="3097213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defTabSz="449263">
              <a:lnSpc>
                <a:spcPct val="90000"/>
              </a:lnSpc>
              <a:spcBef>
                <a:spcPct val="15000"/>
              </a:spcBef>
              <a:buFont typeface="Calibri" pitchFamily="34" charset="0"/>
              <a:buAutoNum type="arabicPeriod" startAt="16"/>
            </a:pPr>
            <a:r>
              <a:rPr lang="ru-RU">
                <a:solidFill>
                  <a:srgbClr val="000066"/>
                </a:solidFill>
              </a:rPr>
              <a:t>Белохолуницкий район</a:t>
            </a:r>
          </a:p>
          <a:p>
            <a:pPr marL="342900" indent="-342900" defTabSz="449263">
              <a:lnSpc>
                <a:spcPct val="90000"/>
              </a:lnSpc>
              <a:spcBef>
                <a:spcPct val="15000"/>
              </a:spcBef>
              <a:buFont typeface="Calibri" pitchFamily="34" charset="0"/>
              <a:buAutoNum type="arabicPeriod" startAt="16"/>
            </a:pPr>
            <a:r>
              <a:rPr lang="ru-RU">
                <a:solidFill>
                  <a:srgbClr val="000066"/>
                </a:solidFill>
              </a:rPr>
              <a:t>Уржумский муниципальный район</a:t>
            </a:r>
          </a:p>
          <a:p>
            <a:pPr marL="342900" indent="-342900" defTabSz="449263">
              <a:lnSpc>
                <a:spcPct val="90000"/>
              </a:lnSpc>
              <a:spcBef>
                <a:spcPct val="15000"/>
              </a:spcBef>
              <a:buFont typeface="Calibri" pitchFamily="34" charset="0"/>
              <a:buAutoNum type="arabicPeriod" startAt="16"/>
            </a:pPr>
            <a:r>
              <a:rPr lang="ru-RU">
                <a:solidFill>
                  <a:srgbClr val="000066"/>
                </a:solidFill>
              </a:rPr>
              <a:t>Даровской район</a:t>
            </a:r>
          </a:p>
          <a:p>
            <a:pPr marL="342900" indent="-342900" defTabSz="449263">
              <a:lnSpc>
                <a:spcPct val="90000"/>
              </a:lnSpc>
              <a:spcBef>
                <a:spcPct val="15000"/>
              </a:spcBef>
              <a:buFont typeface="Calibri" pitchFamily="34" charset="0"/>
              <a:buAutoNum type="arabicPeriod" startAt="16"/>
            </a:pPr>
            <a:r>
              <a:rPr lang="ru-RU">
                <a:solidFill>
                  <a:srgbClr val="000066"/>
                </a:solidFill>
              </a:rPr>
              <a:t>Кирово-Чепецкий район</a:t>
            </a:r>
          </a:p>
          <a:p>
            <a:pPr marL="342900" indent="-342900" defTabSz="449263">
              <a:lnSpc>
                <a:spcPct val="90000"/>
              </a:lnSpc>
              <a:spcBef>
                <a:spcPct val="15000"/>
              </a:spcBef>
              <a:buFont typeface="Calibri" pitchFamily="34" charset="0"/>
              <a:buAutoNum type="arabicPeriod" startAt="16"/>
            </a:pPr>
            <a:r>
              <a:rPr lang="ru-RU">
                <a:solidFill>
                  <a:srgbClr val="000066"/>
                </a:solidFill>
              </a:rPr>
              <a:t>Верхнекамский район</a:t>
            </a:r>
          </a:p>
          <a:p>
            <a:pPr marL="342900" indent="-342900" defTabSz="449263">
              <a:lnSpc>
                <a:spcPct val="90000"/>
              </a:lnSpc>
              <a:spcBef>
                <a:spcPct val="15000"/>
              </a:spcBef>
              <a:buFont typeface="Calibri" pitchFamily="34" charset="0"/>
              <a:buAutoNum type="arabicPeriod" startAt="16"/>
            </a:pPr>
            <a:r>
              <a:rPr lang="ru-RU">
                <a:solidFill>
                  <a:srgbClr val="000066"/>
                </a:solidFill>
              </a:rPr>
              <a:t>Город Вятские Поляны </a:t>
            </a:r>
          </a:p>
          <a:p>
            <a:pPr marL="342900" indent="-342900" defTabSz="449263">
              <a:lnSpc>
                <a:spcPct val="90000"/>
              </a:lnSpc>
              <a:spcBef>
                <a:spcPct val="15000"/>
              </a:spcBef>
              <a:buFont typeface="Calibri" pitchFamily="34" charset="0"/>
              <a:buAutoNum type="arabicPeriod" startAt="16"/>
            </a:pPr>
            <a:r>
              <a:rPr lang="ru-RU">
                <a:solidFill>
                  <a:srgbClr val="000066"/>
                </a:solidFill>
              </a:rPr>
              <a:t>Зуевский район </a:t>
            </a:r>
          </a:p>
          <a:p>
            <a:pPr marL="342900" indent="-342900" defTabSz="449263">
              <a:lnSpc>
                <a:spcPct val="90000"/>
              </a:lnSpc>
              <a:spcBef>
                <a:spcPct val="15000"/>
              </a:spcBef>
              <a:buFont typeface="Calibri" pitchFamily="34" charset="0"/>
              <a:buAutoNum type="arabicPeriod" startAt="16"/>
            </a:pPr>
            <a:r>
              <a:rPr lang="ru-RU">
                <a:solidFill>
                  <a:srgbClr val="000066"/>
                </a:solidFill>
              </a:rPr>
              <a:t>Лузский район</a:t>
            </a:r>
          </a:p>
          <a:p>
            <a:pPr marL="342900" indent="-342900" defTabSz="449263">
              <a:lnSpc>
                <a:spcPct val="90000"/>
              </a:lnSpc>
              <a:spcBef>
                <a:spcPct val="15000"/>
              </a:spcBef>
              <a:buFont typeface="Calibri" pitchFamily="34" charset="0"/>
              <a:buAutoNum type="arabicPeriod" startAt="16"/>
            </a:pPr>
            <a:r>
              <a:rPr lang="ru-RU">
                <a:solidFill>
                  <a:srgbClr val="000066"/>
                </a:solidFill>
              </a:rPr>
              <a:t>Яранский район</a:t>
            </a:r>
          </a:p>
          <a:p>
            <a:pPr marL="342900" indent="-342900" defTabSz="449263">
              <a:lnSpc>
                <a:spcPct val="90000"/>
              </a:lnSpc>
              <a:spcBef>
                <a:spcPct val="15000"/>
              </a:spcBef>
              <a:buFont typeface="Calibri" pitchFamily="34" charset="0"/>
              <a:buAutoNum type="arabicPeriod" startAt="16"/>
            </a:pPr>
            <a:r>
              <a:rPr lang="ru-RU">
                <a:solidFill>
                  <a:srgbClr val="000066"/>
                </a:solidFill>
              </a:rPr>
              <a:t>Вятскополянский район</a:t>
            </a:r>
          </a:p>
          <a:p>
            <a:pPr marL="342900" indent="-342900" defTabSz="449263">
              <a:lnSpc>
                <a:spcPct val="90000"/>
              </a:lnSpc>
              <a:spcBef>
                <a:spcPct val="15000"/>
              </a:spcBef>
              <a:buFont typeface="Calibri" pitchFamily="34" charset="0"/>
              <a:buAutoNum type="arabicPeriod" startAt="16"/>
            </a:pPr>
            <a:r>
              <a:rPr lang="ru-RU">
                <a:solidFill>
                  <a:srgbClr val="000066"/>
                </a:solidFill>
              </a:rPr>
              <a:t>Котельничский район</a:t>
            </a:r>
          </a:p>
          <a:p>
            <a:pPr marL="342900" indent="-342900" defTabSz="449263">
              <a:lnSpc>
                <a:spcPct val="90000"/>
              </a:lnSpc>
              <a:spcBef>
                <a:spcPct val="15000"/>
              </a:spcBef>
              <a:buFont typeface="Calibri" pitchFamily="34" charset="0"/>
              <a:buAutoNum type="arabicPeriod" startAt="16"/>
            </a:pPr>
            <a:r>
              <a:rPr lang="ru-RU">
                <a:solidFill>
                  <a:srgbClr val="000066"/>
                </a:solidFill>
              </a:rPr>
              <a:t>Подосиновский район Кировской области</a:t>
            </a:r>
          </a:p>
          <a:p>
            <a:pPr marL="342900" indent="-342900" defTabSz="449263">
              <a:lnSpc>
                <a:spcPct val="90000"/>
              </a:lnSpc>
              <a:spcBef>
                <a:spcPct val="15000"/>
              </a:spcBef>
              <a:buFont typeface="Calibri" pitchFamily="34" charset="0"/>
              <a:buAutoNum type="arabicPeriod" startAt="16"/>
            </a:pPr>
            <a:r>
              <a:rPr lang="ru-RU">
                <a:solidFill>
                  <a:srgbClr val="000066"/>
                </a:solidFill>
              </a:rPr>
              <a:t>Немский район</a:t>
            </a:r>
          </a:p>
          <a:p>
            <a:pPr marL="342900" indent="-342900" defTabSz="449263">
              <a:lnSpc>
                <a:spcPct val="90000"/>
              </a:lnSpc>
              <a:spcBef>
                <a:spcPct val="15000"/>
              </a:spcBef>
              <a:buFont typeface="Calibri" pitchFamily="34" charset="0"/>
              <a:buAutoNum type="arabicPeriod" startAt="16"/>
            </a:pPr>
            <a:r>
              <a:rPr lang="ru-RU">
                <a:solidFill>
                  <a:srgbClr val="000066"/>
                </a:solidFill>
              </a:rPr>
              <a:t>Верхошижемский район</a:t>
            </a:r>
          </a:p>
          <a:p>
            <a:pPr marL="342900" indent="-342900" defTabSz="449263">
              <a:lnSpc>
                <a:spcPct val="90000"/>
              </a:lnSpc>
              <a:spcBef>
                <a:spcPct val="15000"/>
              </a:spcBef>
              <a:buFont typeface="Calibri" pitchFamily="34" charset="0"/>
              <a:buAutoNum type="arabicPeriod" startAt="16"/>
            </a:pPr>
            <a:r>
              <a:rPr lang="ru-RU">
                <a:solidFill>
                  <a:srgbClr val="000066"/>
                </a:solidFill>
              </a:rPr>
              <a:t>Слободской район</a:t>
            </a:r>
          </a:p>
          <a:p>
            <a:pPr marL="342900" indent="-342900" defTabSz="449263" fontAlgn="ctr">
              <a:buFont typeface="Calibri" pitchFamily="34" charset="0"/>
              <a:buAutoNum type="arabicPeriod" startAt="16"/>
            </a:pPr>
            <a:endParaRPr lang="ru-RU"/>
          </a:p>
        </p:txBody>
      </p:sp>
      <p:sp>
        <p:nvSpPr>
          <p:cNvPr id="490505" name="Прямоугольник 21"/>
          <p:cNvSpPr>
            <a:spLocks noChangeArrowheads="1"/>
          </p:cNvSpPr>
          <p:nvPr/>
        </p:nvSpPr>
        <p:spPr bwMode="auto">
          <a:xfrm>
            <a:off x="6156325" y="2205038"/>
            <a:ext cx="2663825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8600" indent="-228600" fontAlgn="ctr">
              <a:buFont typeface="Calibri" pitchFamily="34" charset="0"/>
              <a:buAutoNum type="arabicPeriod" startAt="31"/>
            </a:pPr>
            <a:r>
              <a:rPr lang="ru-RU">
                <a:solidFill>
                  <a:srgbClr val="000066"/>
                </a:solidFill>
              </a:rPr>
              <a:t>Орловский район Кировской области</a:t>
            </a:r>
          </a:p>
          <a:p>
            <a:pPr marL="228600" indent="-228600" eaLnBrk="0" fontAlgn="ctr" hangingPunct="0">
              <a:buFont typeface="Calibri" pitchFamily="34" charset="0"/>
              <a:buAutoNum type="arabicPeriod" startAt="31"/>
            </a:pPr>
            <a:r>
              <a:rPr lang="ru-RU">
                <a:solidFill>
                  <a:srgbClr val="000066"/>
                </a:solidFill>
              </a:rPr>
              <a:t>Арбажский район</a:t>
            </a:r>
          </a:p>
          <a:p>
            <a:pPr marL="228600" indent="-228600" eaLnBrk="0" fontAlgn="ctr" hangingPunct="0">
              <a:buFont typeface="Calibri" pitchFamily="34" charset="0"/>
              <a:buAutoNum type="arabicPeriod" startAt="31"/>
            </a:pPr>
            <a:r>
              <a:rPr lang="ru-RU">
                <a:solidFill>
                  <a:srgbClr val="000066"/>
                </a:solidFill>
              </a:rPr>
              <a:t>Нолинский район</a:t>
            </a:r>
          </a:p>
          <a:p>
            <a:pPr marL="228600" indent="-228600" eaLnBrk="0" fontAlgn="ctr" hangingPunct="0">
              <a:buFont typeface="Calibri" pitchFamily="34" charset="0"/>
              <a:buAutoNum type="arabicPeriod" startAt="31"/>
            </a:pPr>
            <a:r>
              <a:rPr lang="ru-RU">
                <a:solidFill>
                  <a:srgbClr val="000066"/>
                </a:solidFill>
              </a:rPr>
              <a:t>Малмыжский район</a:t>
            </a:r>
          </a:p>
          <a:p>
            <a:pPr marL="228600" indent="-228600" eaLnBrk="0" fontAlgn="ctr" hangingPunct="0">
              <a:buFont typeface="Calibri" pitchFamily="34" charset="0"/>
              <a:buAutoNum type="arabicPeriod" startAt="31"/>
            </a:pPr>
            <a:r>
              <a:rPr lang="ru-RU">
                <a:solidFill>
                  <a:srgbClr val="000066"/>
                </a:solidFill>
              </a:rPr>
              <a:t>Шабалинский район</a:t>
            </a:r>
          </a:p>
          <a:p>
            <a:pPr marL="228600" indent="-228600" eaLnBrk="0" fontAlgn="ctr" hangingPunct="0">
              <a:buFont typeface="Calibri" pitchFamily="34" charset="0"/>
              <a:buAutoNum type="arabicPeriod" startAt="31"/>
            </a:pPr>
            <a:r>
              <a:rPr lang="ru-RU" u="sng">
                <a:solidFill>
                  <a:srgbClr val="FF3300"/>
                </a:solidFill>
              </a:rPr>
              <a:t>Лебяжский район</a:t>
            </a:r>
          </a:p>
          <a:p>
            <a:pPr marL="228600" indent="-228600" eaLnBrk="0" fontAlgn="ctr" hangingPunct="0">
              <a:buFont typeface="Calibri" pitchFamily="34" charset="0"/>
              <a:buAutoNum type="arabicPeriod" startAt="31"/>
            </a:pPr>
            <a:r>
              <a:rPr lang="ru-RU" u="sng">
                <a:solidFill>
                  <a:srgbClr val="FF3300"/>
                </a:solidFill>
              </a:rPr>
              <a:t>Кикнурский район</a:t>
            </a:r>
          </a:p>
          <a:p>
            <a:pPr marL="228600" indent="-228600" eaLnBrk="0" fontAlgn="ctr" hangingPunct="0">
              <a:buFont typeface="Calibri" pitchFamily="34" charset="0"/>
              <a:buAutoNum type="arabicPeriod" startAt="31"/>
            </a:pPr>
            <a:r>
              <a:rPr lang="ru-RU" u="sng">
                <a:solidFill>
                  <a:srgbClr val="FF3300"/>
                </a:solidFill>
              </a:rPr>
              <a:t>Кильмезский муниципальный район</a:t>
            </a:r>
          </a:p>
          <a:p>
            <a:pPr marL="228600" indent="-228600" eaLnBrk="0" fontAlgn="ctr" hangingPunct="0">
              <a:buFont typeface="Calibri" pitchFamily="34" charset="0"/>
              <a:buAutoNum type="arabicPeriod" startAt="31"/>
            </a:pPr>
            <a:r>
              <a:rPr lang="ru-RU" u="sng">
                <a:solidFill>
                  <a:srgbClr val="FF3300"/>
                </a:solidFill>
              </a:rPr>
              <a:t>Нагорский район</a:t>
            </a:r>
          </a:p>
          <a:p>
            <a:pPr marL="228600" indent="-228600" eaLnBrk="0" fontAlgn="ctr" hangingPunct="0">
              <a:buFont typeface="Calibri" pitchFamily="34" charset="0"/>
              <a:buAutoNum type="arabicPeriod" startAt="31"/>
            </a:pPr>
            <a:r>
              <a:rPr lang="ru-RU" u="sng">
                <a:solidFill>
                  <a:srgbClr val="FF3300"/>
                </a:solidFill>
              </a:rPr>
              <a:t>Оричевский район</a:t>
            </a:r>
          </a:p>
          <a:p>
            <a:pPr marL="228600" indent="-228600" eaLnBrk="0" fontAlgn="ctr" hangingPunct="0">
              <a:buFont typeface="Calibri" pitchFamily="34" charset="0"/>
              <a:buAutoNum type="arabicPeriod" startAt="31"/>
            </a:pPr>
            <a:r>
              <a:rPr lang="ru-RU" u="sng">
                <a:solidFill>
                  <a:srgbClr val="FF3300"/>
                </a:solidFill>
              </a:rPr>
              <a:t>Свечинский район</a:t>
            </a:r>
          </a:p>
          <a:p>
            <a:pPr marL="228600" indent="-228600" eaLnBrk="0" fontAlgn="ctr" hangingPunct="0">
              <a:buFont typeface="Calibri" pitchFamily="34" charset="0"/>
              <a:buAutoNum type="arabicPeriod" startAt="31"/>
            </a:pPr>
            <a:r>
              <a:rPr lang="ru-RU" u="sng">
                <a:solidFill>
                  <a:srgbClr val="FF3300"/>
                </a:solidFill>
              </a:rPr>
              <a:t>Советский район Кировской области</a:t>
            </a:r>
          </a:p>
          <a:p>
            <a:pPr marL="228600" indent="-228600" eaLnBrk="0" fontAlgn="ctr" hangingPunct="0">
              <a:buFont typeface="Calibri" pitchFamily="34" charset="0"/>
              <a:buAutoNum type="arabicPeriod" startAt="31"/>
            </a:pPr>
            <a:r>
              <a:rPr lang="ru-RU" u="sng">
                <a:solidFill>
                  <a:srgbClr val="FF3300"/>
                </a:solidFill>
              </a:rPr>
              <a:t>ЗАТО Первомайский </a:t>
            </a:r>
          </a:p>
          <a:p>
            <a:pPr marL="228600" indent="-228600" eaLnBrk="0" fontAlgn="ctr" hangingPunct="0">
              <a:buFont typeface="Calibri" pitchFamily="34" charset="0"/>
              <a:buAutoNum type="arabicPeriod" startAt="31"/>
            </a:pPr>
            <a:r>
              <a:rPr lang="ru-RU" u="sng">
                <a:solidFill>
                  <a:srgbClr val="FF3300"/>
                </a:solidFill>
              </a:rPr>
              <a:t>Санчурский район</a:t>
            </a:r>
          </a:p>
          <a:p>
            <a:pPr marL="228600" indent="-228600" eaLnBrk="0" fontAlgn="ctr" hangingPunct="0">
              <a:buFont typeface="Calibri" pitchFamily="34" charset="0"/>
              <a:buAutoNum type="arabicPeriod" startAt="31"/>
            </a:pPr>
            <a:r>
              <a:rPr lang="ru-RU" u="sng">
                <a:solidFill>
                  <a:srgbClr val="FF3300"/>
                </a:solidFill>
              </a:rPr>
              <a:t>Опаринский район</a:t>
            </a:r>
          </a:p>
        </p:txBody>
      </p:sp>
    </p:spTree>
  </p:cSld>
  <p:clrMapOvr>
    <a:masterClrMapping/>
  </p:clrMapOvr>
  <p:transition spd="slow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545" name="Rectangle 5"/>
          <p:cNvSpPr>
            <a:spLocks noChangeArrowheads="1"/>
          </p:cNvSpPr>
          <p:nvPr/>
        </p:nvSpPr>
        <p:spPr bwMode="auto">
          <a:xfrm>
            <a:off x="8501063" y="6286500"/>
            <a:ext cx="1841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endParaRPr lang="ru-RU" sz="1800">
              <a:latin typeface="Calibri" pitchFamily="34" charset="0"/>
            </a:endParaRPr>
          </a:p>
          <a:p>
            <a:endParaRPr lang="ru-RU" sz="1800">
              <a:latin typeface="Calibri Cyr"/>
            </a:endParaRPr>
          </a:p>
        </p:txBody>
      </p:sp>
      <p:sp>
        <p:nvSpPr>
          <p:cNvPr id="492546" name="Rectangle 6"/>
          <p:cNvSpPr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r"/>
            <a:endParaRPr lang="ru-RU" sz="1200">
              <a:solidFill>
                <a:srgbClr val="898989"/>
              </a:solidFill>
              <a:latin typeface="Calibri Cyr"/>
            </a:endParaRPr>
          </a:p>
        </p:txBody>
      </p:sp>
      <p:sp>
        <p:nvSpPr>
          <p:cNvPr id="492547" name="TextBox 4"/>
          <p:cNvSpPr txBox="1">
            <a:spLocks noChangeArrowheads="1"/>
          </p:cNvSpPr>
          <p:nvPr/>
        </p:nvSpPr>
        <p:spPr bwMode="auto">
          <a:xfrm>
            <a:off x="179388" y="1268413"/>
            <a:ext cx="8785225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 algn="just" defTabSz="407988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>
                <a:cs typeface="Times New Roman" pitchFamily="18" charset="0"/>
              </a:rPr>
              <a:t>В соответствии с порядком предоставления из областного бюджета местным бюджетам грантов городским округам и муниципальным районам области, утвержденным Указом Губернатора области от 26.07.2013 № 110 </a:t>
            </a:r>
            <a:r>
              <a:rPr lang="ru-RU"/>
              <a:t>«Об оценке эффективности деятельности органов местного самоуправления городских округов и муниципальных районов Кировской области», определены размеры грантов десяти муниципальным образованиям, имеющим наилучшие значения показателей эффективности деятельности органов местного самоуправления. </a:t>
            </a:r>
          </a:p>
          <a:p>
            <a:pPr indent="358775" algn="just" defTabSz="407988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/>
              <a:t>Общий объем грантов составил 10 000 тыс. рублей, в том числе по муниципальным образованиям:</a:t>
            </a:r>
          </a:p>
        </p:txBody>
      </p:sp>
      <p:graphicFrame>
        <p:nvGraphicFramePr>
          <p:cNvPr id="481382" name="Group 102"/>
          <p:cNvGraphicFramePr>
            <a:graphicFrameLocks noGrp="1"/>
          </p:cNvGraphicFramePr>
          <p:nvPr/>
        </p:nvGraphicFramePr>
        <p:xfrm>
          <a:off x="1403350" y="2924175"/>
          <a:ext cx="6264275" cy="3384550"/>
        </p:xfrm>
        <a:graphic>
          <a:graphicData uri="http://schemas.openxmlformats.org/drawingml/2006/table">
            <a:tbl>
              <a:tblPr/>
              <a:tblGrid>
                <a:gridCol w="647700"/>
                <a:gridCol w="3416300"/>
                <a:gridCol w="2200275"/>
              </a:tblGrid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Место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Муниципальное образование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Размер гранта, тыс. рублей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</a:tr>
              <a:tr h="258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Г</a:t>
                      </a:r>
                      <a:r>
                        <a:rPr kumimoji="0" lang="ru-RU" sz="1400" b="1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ород Киров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ru-RU" sz="1400" b="1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1922</a:t>
                      </a:r>
                      <a:endParaRPr kumimoji="0" lang="ru-RU" sz="1400" b="1" i="0" u="none" strike="noStrike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Город </a:t>
                      </a:r>
                      <a:r>
                        <a:rPr kumimoji="0" lang="ru-RU" sz="1400" b="1" i="0" u="none" strike="noStrike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Кирово-Чепецк</a:t>
                      </a:r>
                      <a:endParaRPr kumimoji="0" lang="ru-RU" sz="1400" b="1" i="0" u="none" strike="noStrike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ru-RU" sz="1400" b="1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1531</a:t>
                      </a:r>
                      <a:endParaRPr kumimoji="0" lang="ru-RU" sz="1400" b="1" i="0" u="none" strike="noStrike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400" b="1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1400" b="1" i="0" u="none" strike="noStrike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Унинский</a:t>
                      </a:r>
                      <a:r>
                        <a:rPr kumimoji="0" lang="ru-RU" sz="1400" b="1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район  </a:t>
                      </a:r>
                      <a:endParaRPr kumimoji="0" lang="ru-RU" sz="1400" b="1" i="0" u="none" strike="noStrike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ru-RU" sz="1400" b="1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1400</a:t>
                      </a:r>
                      <a:endParaRPr kumimoji="0" lang="ru-RU" sz="1400" b="1" i="0" u="none" strike="noStrike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ru-RU" sz="1400" b="1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Город Слободской</a:t>
                      </a:r>
                      <a:endParaRPr kumimoji="0" lang="ru-RU" sz="1400" b="1" i="0" u="none" strike="noStrike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ru-RU" sz="1400" b="1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1174 </a:t>
                      </a:r>
                      <a:endParaRPr kumimoji="0" lang="ru-RU" sz="1400" b="1" i="0" u="none" strike="noStrike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400" b="1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1400" b="1" i="0" u="none" strike="noStrike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Тужинский</a:t>
                      </a:r>
                      <a:r>
                        <a:rPr kumimoji="0" lang="ru-RU" sz="1400" b="1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район </a:t>
                      </a:r>
                      <a:endParaRPr kumimoji="0" lang="ru-RU" sz="1400" b="1" i="0" u="none" strike="noStrike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ru-RU" sz="1400" b="1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925</a:t>
                      </a:r>
                      <a:endParaRPr kumimoji="0" lang="ru-RU" sz="1400" b="1" i="0" u="none" strike="noStrike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ru-RU" sz="1400" b="1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1400" b="1" i="0" u="none" strike="noStrike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Куменский</a:t>
                      </a:r>
                      <a:r>
                        <a:rPr kumimoji="0" lang="ru-RU" sz="1400" b="1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район </a:t>
                      </a:r>
                      <a:endParaRPr kumimoji="0" lang="ru-RU" sz="1400" b="1" i="0" u="none" strike="noStrike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ru-RU" sz="1400" b="1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774</a:t>
                      </a:r>
                      <a:endParaRPr kumimoji="0" lang="ru-RU" sz="1400" b="1" i="0" u="none" strike="noStrike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ru-RU" sz="1400" b="1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Город Котельнич</a:t>
                      </a:r>
                      <a:endParaRPr kumimoji="0" lang="ru-RU" sz="1400" b="1" i="0" u="none" strike="noStrike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ru-RU" sz="1400" b="1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698</a:t>
                      </a:r>
                      <a:endParaRPr kumimoji="0" lang="ru-RU" sz="1400" b="1" i="0" u="none" strike="noStrike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ru-RU" sz="1400" b="1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1400" b="1" i="0" u="none" strike="noStrike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Фаленский</a:t>
                      </a:r>
                      <a:r>
                        <a:rPr kumimoji="0" lang="ru-RU" sz="1400" b="1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район</a:t>
                      </a:r>
                      <a:endParaRPr kumimoji="0" lang="ru-RU" sz="1400" b="1" i="0" u="none" strike="noStrike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ru-RU" sz="1400" b="1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657 </a:t>
                      </a:r>
                      <a:endParaRPr kumimoji="0" lang="ru-RU" sz="1400" b="1" i="0" u="none" strike="noStrike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ru-RU" sz="1400" b="1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1400" b="1" i="0" u="none" strike="noStrike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Пижанский</a:t>
                      </a:r>
                      <a:r>
                        <a:rPr kumimoji="0" lang="ru-RU" sz="1400" b="1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район</a:t>
                      </a:r>
                      <a:endParaRPr kumimoji="0" lang="ru-RU" sz="1400" b="1" i="0" u="none" strike="noStrike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ru-RU" sz="1400" b="1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557 </a:t>
                      </a:r>
                      <a:endParaRPr kumimoji="0" lang="ru-RU" sz="1400" b="1" i="0" u="none" strike="noStrike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400" b="1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1400" b="1" i="0" u="none" strike="noStrike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Афанасьевский</a:t>
                      </a:r>
                      <a:r>
                        <a:rPr kumimoji="0" lang="ru-RU" sz="1400" b="1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район</a:t>
                      </a:r>
                      <a:endParaRPr kumimoji="0" lang="ru-RU" sz="1400" b="1" i="0" u="none" strike="noStrike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ru-RU" sz="1400" b="1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362 </a:t>
                      </a:r>
                      <a:endParaRPr kumimoji="0" lang="ru-RU" sz="1400" b="1" i="0" u="none" strike="noStrike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492598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574675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56</a:t>
            </a:r>
          </a:p>
        </p:txBody>
      </p:sp>
      <p:sp>
        <p:nvSpPr>
          <p:cNvPr id="8" name="Заголовок 1"/>
          <p:cNvSpPr>
            <a:spLocks/>
          </p:cNvSpPr>
          <p:nvPr/>
        </p:nvSpPr>
        <p:spPr bwMode="auto">
          <a:xfrm>
            <a:off x="323528" y="404664"/>
            <a:ext cx="8568952" cy="792088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 defTabSz="407988" hangingPunct="0">
              <a:lnSpc>
                <a:spcPct val="85000"/>
              </a:lnSpc>
              <a:tabLst>
                <a:tab pos="5937250" algn="l"/>
              </a:tabLst>
              <a:defRPr/>
            </a:pPr>
            <a:r>
              <a:rPr lang="ru-RU" sz="1600" b="1" dirty="0"/>
              <a:t>Распределение грантов муниципальным образованиям Кировской области </a:t>
            </a:r>
          </a:p>
          <a:p>
            <a:pPr algn="ctr" defTabSz="407988" hangingPunct="0">
              <a:lnSpc>
                <a:spcPct val="85000"/>
              </a:lnSpc>
              <a:tabLst>
                <a:tab pos="5937250" algn="l"/>
              </a:tabLst>
              <a:defRPr/>
            </a:pPr>
            <a:r>
              <a:rPr lang="ru-RU" sz="1600" b="1" dirty="0"/>
              <a:t>по результатам комплексной оценки эффективности деятельности </a:t>
            </a:r>
          </a:p>
          <a:p>
            <a:pPr algn="ctr" defTabSz="407988" hangingPunct="0">
              <a:lnSpc>
                <a:spcPct val="85000"/>
              </a:lnSpc>
              <a:tabLst>
                <a:tab pos="5937250" algn="l"/>
              </a:tabLst>
              <a:defRPr/>
            </a:pPr>
            <a:r>
              <a:rPr lang="ru-RU" sz="1600" b="1" dirty="0"/>
              <a:t>органов местного самоуправления за 2012 год</a:t>
            </a:r>
            <a:endParaRPr lang="ru-RU" sz="1600" b="1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059113" y="6669088"/>
            <a:ext cx="266541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673" name="Group 193"/>
          <p:cNvGraphicFramePr>
            <a:graphicFrameLocks noGrp="1"/>
          </p:cNvGraphicFramePr>
          <p:nvPr>
            <p:ph/>
          </p:nvPr>
        </p:nvGraphicFramePr>
        <p:xfrm>
          <a:off x="190500" y="300038"/>
          <a:ext cx="8796338" cy="6346825"/>
        </p:xfrm>
        <a:graphic>
          <a:graphicData uri="http://schemas.openxmlformats.org/drawingml/2006/table">
            <a:tbl>
              <a:tblPr/>
              <a:tblGrid>
                <a:gridCol w="436182"/>
                <a:gridCol w="1788347"/>
                <a:gridCol w="1919201"/>
                <a:gridCol w="1817425"/>
                <a:gridCol w="2835184"/>
              </a:tblGrid>
              <a:tr h="359345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Муниципальные районы Кировской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732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00" marR="68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муниципального района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Среднегодовая численность постоянного населения в 2012 году,    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чел.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Административный центр муниципального района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Информация о размещении доклада главы в сети «Интернет»</a:t>
                      </a:r>
                    </a:p>
                  </a:txBody>
                  <a:tcPr marL="68400" marR="68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</a:tr>
              <a:tr h="429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Подосиновский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 Кировской области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16,28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посёлок Подосиновец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3"/>
                        </a:rPr>
                        <a:t>http://www.municipal.ako.kirov.ru/podosinovsky/news/actual/43514.html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737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Санчурский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9,40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посёлок Санчурск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4"/>
                        </a:rPr>
                        <a:t>http://www.municipal.ako.kirov.ru/sanchursk/description/efficiency/43495.html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737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Свечинский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8,08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посёлок Свеча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5"/>
                        </a:rPr>
                        <a:t>http://www.municipal.ako.kirov.ru/svecha/news/actual/43490.html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737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Слободской район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30,41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 Слободской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6"/>
                        </a:rPr>
                        <a:t>http://admslob.ru/glavaadm/doklad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737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Советский район Кировской области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26,60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 Советск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7"/>
                        </a:rPr>
                        <a:t>http://www.municipal.ako.kirov.ru/sovetsk/economics/finans/sovfin/43488.html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737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Сунский район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6,53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посёлок Суна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8"/>
                        </a:rPr>
                        <a:t>http://www.municipal.ako.kirov.ru/suna/power/adm_suns/43464.html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737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Тужинский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7,19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посёлок Тужа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9"/>
                        </a:rPr>
                        <a:t>http://www.municipal.ako.kirov.ru/tuzha/news/actual/43483.html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737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Унинский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8,84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посёлок Уни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10"/>
                        </a:rPr>
                        <a:t>http://admuni.ru/admuni/glava-adm/doklad_gl_adm/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737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Уржумский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муниципальный район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26,09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 Уржум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11"/>
                        </a:rPr>
                        <a:t>http://www.vurzhume.ru/documents/30042013-doklad.html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737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Фалёнский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10,42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посёлок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Фалёнки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12"/>
                        </a:rPr>
                        <a:t>http://www.municipal.ako.kirov.ru/falenki/power/43450.html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737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Шабалинский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10,33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посёлок Ленинское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13"/>
                        </a:rPr>
                        <a:t>http://www.municipal.ako.kirov.ru/shabalino/news/actual/43463.html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737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Юрьянский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19,70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посёлок Юрья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14"/>
                        </a:rPr>
                        <a:t>http://www.yuriya-kirov.ru/features?func=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14"/>
                        </a:rPr>
                        <a:t>startdown&amp;id=968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737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Яранский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25,85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 Яранск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100" u="sng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15"/>
                        </a:rPr>
                        <a:t>http://mo-yaransk.ru/about/otchet.php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C66">
                            <a:tint val="66000"/>
                            <a:satMod val="160000"/>
                          </a:srgbClr>
                        </a:gs>
                        <a:gs pos="50000">
                          <a:srgbClr val="FFCC66">
                            <a:tint val="44500"/>
                            <a:satMod val="160000"/>
                          </a:srgbClr>
                        </a:gs>
                        <a:gs pos="100000">
                          <a:srgbClr val="FFCC66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26719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3238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Box 4"/>
          <p:cNvSpPr txBox="1">
            <a:spLocks noChangeArrowheads="1"/>
          </p:cNvSpPr>
          <p:nvPr/>
        </p:nvSpPr>
        <p:spPr bwMode="auto">
          <a:xfrm>
            <a:off x="88900" y="539750"/>
            <a:ext cx="8943975" cy="639445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3">
                  <a:lumMod val="60000"/>
                  <a:lumOff val="40000"/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60000" algn="just">
              <a:lnSpc>
                <a:spcPct val="9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300" spc="-30" dirty="0"/>
              <a:t>В целях реализации Указа Президента</a:t>
            </a:r>
            <a:r>
              <a:rPr lang="ru-RU" sz="1300" b="1" spc="-30" dirty="0"/>
              <a:t> </a:t>
            </a:r>
            <a:r>
              <a:rPr lang="ru-RU" sz="1300" spc="-30" dirty="0"/>
              <a:t>Российской Федерации от 28.04.2008 № 607 (в редакции от </a:t>
            </a:r>
            <a:r>
              <a:rPr lang="ru-RU" sz="1300" spc="-30" dirty="0"/>
              <a:t>14.10.2012 №1384) </a:t>
            </a:r>
            <a:r>
              <a:rPr lang="ru-RU" sz="1300" spc="-30" dirty="0"/>
              <a:t>«Об оценке эффективности деятельности органов местного самоуправления городских округов и муниципальных районов» (далее – Указ Президента Российской Федерации от 28.04.2008 № 607) и </a:t>
            </a:r>
            <a:r>
              <a:rPr lang="ru-RU" sz="1300" spc="-30" dirty="0"/>
              <a:t>постановления Правительства Российской Федерации от 17.12.2012 № 1317 «О мерах по реализации Указа Президента Российской Федерации от 28.04.2008 г. №607 «Об оценке эффективности деятельности органов местного самоуправления городских округов и муниципальных районов»  и подпункта «И» пункта 2 Указа Президента Российской Федерации от 07.05.2012 №601 «Об основных направлениях совершенствования системы государственного управления» на </a:t>
            </a:r>
            <a:r>
              <a:rPr lang="ru-RU" sz="1300" spc="-30" dirty="0"/>
              <a:t>территории Кировской области приняты следующие нормативно-правовые акты: </a:t>
            </a:r>
          </a:p>
          <a:p>
            <a:pPr indent="360000" algn="just">
              <a:lnSpc>
                <a:spcPct val="9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300" spc="-30" dirty="0"/>
              <a:t> 1. Указ Губернатора Кировской области от </a:t>
            </a:r>
            <a:r>
              <a:rPr lang="ru-RU" sz="1300" spc="-30" dirty="0"/>
              <a:t>26.07.2013 </a:t>
            </a:r>
            <a:r>
              <a:rPr lang="ru-RU" sz="1300" spc="-30" dirty="0"/>
              <a:t>№ </a:t>
            </a:r>
            <a:r>
              <a:rPr lang="ru-RU" sz="1300" spc="-30" dirty="0"/>
              <a:t>110 «</a:t>
            </a:r>
            <a:r>
              <a:rPr lang="ru-RU" sz="1300" spc="-30" dirty="0"/>
              <a:t>Об оценке эффективности деятельности органов местного самоуправления городских округов и муниципальных </a:t>
            </a:r>
            <a:r>
              <a:rPr lang="ru-RU" sz="1300" spc="-30" dirty="0"/>
              <a:t>районов Кировской области» </a:t>
            </a:r>
            <a:r>
              <a:rPr lang="ru-RU" sz="1300" spc="-30" dirty="0"/>
              <a:t>(далее  – Указ Губернатора Кировской области от </a:t>
            </a:r>
            <a:r>
              <a:rPr lang="ru-RU" sz="1300" spc="-30" dirty="0"/>
              <a:t>26.07.2013 </a:t>
            </a:r>
            <a:r>
              <a:rPr lang="ru-RU" sz="1300" spc="-30" dirty="0"/>
              <a:t>№ </a:t>
            </a:r>
            <a:r>
              <a:rPr lang="ru-RU" sz="1300" spc="-30" dirty="0"/>
              <a:t>110), </a:t>
            </a:r>
            <a:r>
              <a:rPr lang="ru-RU" sz="1300" spc="-30" dirty="0"/>
              <a:t>которым:</a:t>
            </a:r>
          </a:p>
          <a:p>
            <a:pPr indent="360000" algn="just">
              <a:lnSpc>
                <a:spcPct val="9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Arial" pitchFamily="34" charset="0"/>
              <a:buChar char="•"/>
              <a:defRPr/>
            </a:pPr>
            <a:r>
              <a:rPr lang="ru-RU" sz="1300" spc="-30" dirty="0"/>
              <a:t>утвержден </a:t>
            </a:r>
            <a:r>
              <a:rPr lang="ru-RU" sz="1300" spc="-30" dirty="0"/>
              <a:t>порядок предоставления из областного бюджета местным бюджетам грантов городским округам и муниципальным районам;</a:t>
            </a:r>
            <a:endParaRPr lang="ru-RU" sz="1300" spc="-30" dirty="0"/>
          </a:p>
          <a:p>
            <a:pPr indent="360000" algn="just">
              <a:lnSpc>
                <a:spcPct val="9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Arial" pitchFamily="34" charset="0"/>
              <a:buChar char="•"/>
              <a:defRPr/>
            </a:pPr>
            <a:r>
              <a:rPr lang="ru-RU" sz="1300" spc="-30" dirty="0"/>
              <a:t>утвержден порядок организации и проведения независимых опросов по оценке населением эффективности деятельности органов местного самоуправления городских округов и муниципальных районов;</a:t>
            </a:r>
            <a:endParaRPr lang="ru-RU" sz="1300" spc="-30" dirty="0"/>
          </a:p>
          <a:p>
            <a:pPr indent="360000" algn="just">
              <a:lnSpc>
                <a:spcPct val="9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Arial" pitchFamily="34" charset="0"/>
              <a:buChar char="•"/>
              <a:defRPr/>
            </a:pPr>
            <a:r>
              <a:rPr lang="ru-RU" sz="1300" spc="-30" dirty="0"/>
              <a:t>определен департамент экономического развития Кировской области </a:t>
            </a:r>
            <a:r>
              <a:rPr lang="ru-RU" sz="1300" spc="-30" dirty="0"/>
              <a:t>органом, ответственным за осуществление комплексной оценки эффективности деятельности органов местного самоуправления городских округов и муниципальных районов Кировской области и  за подготовку сводного доклада Кировской области о результатах мониторинга эффективности деятельности органов местного самоуправления городских округов и муниципальных районов Кировской области;</a:t>
            </a:r>
            <a:endParaRPr lang="ru-RU" sz="1300" spc="-30" dirty="0"/>
          </a:p>
          <a:p>
            <a:pPr indent="360000" algn="just">
              <a:lnSpc>
                <a:spcPct val="9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Arial" pitchFamily="34" charset="0"/>
              <a:buChar char="•"/>
              <a:defRPr/>
            </a:pPr>
            <a:r>
              <a:rPr lang="ru-RU" sz="1300" spc="-30" dirty="0"/>
              <a:t>определены органы исполнительной власти области, ответственные </a:t>
            </a:r>
            <a:r>
              <a:rPr lang="ru-RU" sz="1300" spc="-30" dirty="0"/>
              <a:t>за мониторинг значений показателей и согласование результатов комплексной оценки эффективности деятельности органов местного самоуправления городских округов и муниципальных районов.</a:t>
            </a:r>
          </a:p>
          <a:p>
            <a:pPr indent="360000" algn="just">
              <a:lnSpc>
                <a:spcPct val="9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Arial" pitchFamily="34" charset="0"/>
              <a:buChar char="•"/>
              <a:defRPr/>
            </a:pPr>
            <a:r>
              <a:rPr lang="ru-RU" sz="1300" spc="-30" dirty="0">
                <a:cs typeface="Times New Roman" pitchFamily="18" charset="0"/>
              </a:rPr>
              <a:t>2. Распоряжение Председателя Правительства Кировской области от 10.04.2013 № 67-пр «О создании рабочей группы по реализации Указа Президента Российской Федерации от 28.04.2008 № 607 «</a:t>
            </a:r>
            <a:r>
              <a:rPr lang="ru-RU" sz="1300" spc="-30" dirty="0"/>
              <a:t>Об оценке эффективности деятельности органов местного самоуправления городских округов и муниципальных районов</a:t>
            </a:r>
            <a:r>
              <a:rPr lang="ru-RU" sz="1300" spc="-30" dirty="0">
                <a:cs typeface="Times New Roman" pitchFamily="18" charset="0"/>
              </a:rPr>
              <a:t>», которым утверждён состав рабочей группы по реализации Указа Президента Российской Федерации от 28.04.2008 № 607.</a:t>
            </a:r>
          </a:p>
          <a:p>
            <a:pPr indent="360000" algn="just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sz="1300" spc="-30" dirty="0">
                <a:cs typeface="Times New Roman" pitchFamily="18" charset="0"/>
              </a:rPr>
              <a:t>В соответствии с Указом Губернатора Кировской области </a:t>
            </a:r>
            <a:r>
              <a:rPr lang="ru-RU" sz="1300" spc="-30" dirty="0"/>
              <a:t>от 26.07.2013 № 110 </a:t>
            </a:r>
            <a:r>
              <a:rPr lang="ru-RU" sz="1300" spc="-30" dirty="0">
                <a:cs typeface="Times New Roman" pitchFamily="18" charset="0"/>
              </a:rPr>
              <a:t>проведена комплексная оценка эффективности деятельности органов местного самоуправления городских округов и муниципальных районов области. </a:t>
            </a:r>
          </a:p>
          <a:p>
            <a:pPr indent="360000" algn="just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sz="1300" spc="-30" dirty="0">
                <a:cs typeface="Times New Roman" pitchFamily="18" charset="0"/>
              </a:rPr>
              <a:t>Сводный доклад Кировской области о результатах мониторинга эффективности деятельности органов местного самоуправления городских округов и муниципальных районов Кировской области по итогам 2012 года размещен на сайте Правительства Кировской области </a:t>
            </a:r>
            <a:r>
              <a:rPr lang="ru-RU" sz="1300" spc="-30" dirty="0">
                <a:hlinkClick r:id="rId2"/>
              </a:rPr>
              <a:t>http://www.kirovreg.ru/power/local</a:t>
            </a:r>
            <a:r>
              <a:rPr lang="ru-RU" sz="1300" spc="-30" dirty="0"/>
              <a:t>. </a:t>
            </a:r>
            <a:endParaRPr lang="ru-RU" sz="1300" spc="-30" dirty="0">
              <a:cs typeface="Times New Roman" pitchFamily="18" charset="0"/>
            </a:endParaRPr>
          </a:p>
          <a:p>
            <a:pPr indent="360000" algn="just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sz="1300" spc="-30" dirty="0">
                <a:cs typeface="Times New Roman" pitchFamily="18" charset="0"/>
              </a:rPr>
              <a:t>Источниками информации для проведения анализа являются данные, содержащиеся в докладах глав местных администраций о достигнутых значениях показателей для оценки эффективности деятельности органов местного самоуправления городских округов и муниципальных районов за 2012 год и их планируемых значениях на 2013-2015 годы, а также информация, представленная органами исполнительной власти области и Территориальным органом Федеральной службы государственной статистики по Кировской области.</a:t>
            </a:r>
            <a:endParaRPr lang="ru-RU" sz="1300" spc="-30" dirty="0"/>
          </a:p>
        </p:txBody>
      </p:sp>
      <p:sp>
        <p:nvSpPr>
          <p:cNvPr id="28674" name="Заголовок 1"/>
          <p:cNvSpPr>
            <a:spLocks/>
          </p:cNvSpPr>
          <p:nvPr/>
        </p:nvSpPr>
        <p:spPr bwMode="auto">
          <a:xfrm>
            <a:off x="179388" y="333375"/>
            <a:ext cx="8572500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1600" b="1">
                <a:cs typeface="Times New Roman" pitchFamily="18" charset="0"/>
              </a:rPr>
              <a:t>ВВЕДЕНИЕ</a:t>
            </a:r>
          </a:p>
        </p:txBody>
      </p:sp>
      <p:sp>
        <p:nvSpPr>
          <p:cNvPr id="28675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3238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3238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8</a:t>
            </a:r>
          </a:p>
        </p:txBody>
      </p:sp>
      <p:sp>
        <p:nvSpPr>
          <p:cNvPr id="29698" name="Заголовок 1"/>
          <p:cNvSpPr>
            <a:spLocks/>
          </p:cNvSpPr>
          <p:nvPr/>
        </p:nvSpPr>
        <p:spPr bwMode="auto">
          <a:xfrm>
            <a:off x="179388" y="333375"/>
            <a:ext cx="8964612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1500" b="1">
                <a:cs typeface="Times New Roman" pitchFamily="18" charset="0"/>
              </a:rPr>
              <a:t>МЕТОДИКА КОМПЛЕКСНОЙ ОЦЕНКИ ЭФФЕКТИВНОСТИ ДЕЯТЕЛЬНОСТИ ОРГАНОВ МЕСТНОГО САМОУПРАВЛЕНИЯ</a:t>
            </a:r>
          </a:p>
        </p:txBody>
      </p:sp>
      <p:pic>
        <p:nvPicPr>
          <p:cNvPr id="29699" name="Рисунок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9113" y="836613"/>
            <a:ext cx="288290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323850" y="827088"/>
            <a:ext cx="8605838" cy="578008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3">
                  <a:lumMod val="60000"/>
                  <a:lumOff val="40000"/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9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>
                <a:cs typeface="Times New Roman" pitchFamily="18" charset="0"/>
              </a:rPr>
              <a:t>Комплексная оценка эффективности деятельности органов местного самоуправления определяется по формуле: 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endParaRPr lang="ru-RU" sz="1200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>
                <a:cs typeface="Times New Roman" pitchFamily="18" charset="0"/>
              </a:rPr>
              <a:t>                                                                                                                                   ,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endParaRPr lang="ru-RU" sz="1200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 err="1">
                <a:cs typeface="Times New Roman" pitchFamily="18" charset="0"/>
              </a:rPr>
              <a:t>Ипп</a:t>
            </a:r>
            <a:r>
              <a:rPr lang="ru-RU" sz="1200" dirty="0">
                <a:cs typeface="Times New Roman" pitchFamily="18" charset="0"/>
              </a:rPr>
              <a:t> – сводный индекс значения показателя эффективности деятельности органов местного самоуправления;</a:t>
            </a:r>
          </a:p>
          <a:p>
            <a:pPr algn="just"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 err="1">
                <a:cs typeface="Times New Roman" pitchFamily="18" charset="0"/>
              </a:rPr>
              <a:t>Ипс</a:t>
            </a:r>
            <a:r>
              <a:rPr lang="ru-RU" sz="1200" dirty="0">
                <a:cs typeface="Times New Roman" pitchFamily="18" charset="0"/>
              </a:rPr>
              <a:t> – сводный индекс значения показателя –  оценки населением деятельности органов местного самоуправления.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endParaRPr lang="ru-RU" sz="1200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Сводный индекс (</a:t>
            </a:r>
            <a:r>
              <a:rPr lang="ru-RU" sz="1200" b="1" dirty="0" err="1"/>
              <a:t>Ип</a:t>
            </a:r>
            <a:r>
              <a:rPr lang="ru-RU" sz="1200" dirty="0"/>
              <a:t>) показателя эффективности деятельности органов местного самоуправления определяется по формуле:</a:t>
            </a:r>
          </a:p>
          <a:p>
            <a:pPr indent="457200" algn="just">
              <a:lnSpc>
                <a:spcPct val="9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                                                                 </a:t>
            </a:r>
          </a:p>
          <a:p>
            <a:pPr indent="457200" algn="just">
              <a:lnSpc>
                <a:spcPct val="9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/>
              <a:t>                                                                  </a:t>
            </a:r>
            <a:r>
              <a:rPr lang="ru-RU" sz="1200" dirty="0" err="1"/>
              <a:t>Ип</a:t>
            </a:r>
            <a:r>
              <a:rPr lang="ru-RU" sz="1200" dirty="0"/>
              <a:t> = 0,6* </a:t>
            </a:r>
            <a:r>
              <a:rPr lang="ru-RU" sz="1200" dirty="0" err="1"/>
              <a:t>Ист</a:t>
            </a:r>
            <a:r>
              <a:rPr lang="ru-RU" sz="1200" dirty="0"/>
              <a:t> + 0,4*</a:t>
            </a:r>
            <a:r>
              <a:rPr lang="ru-RU" sz="1200" dirty="0" err="1"/>
              <a:t>Исо</a:t>
            </a:r>
            <a:r>
              <a:rPr lang="ru-RU" sz="1200" dirty="0"/>
              <a:t>,</a:t>
            </a:r>
          </a:p>
          <a:p>
            <a:pPr indent="457200" algn="just">
              <a:lnSpc>
                <a:spcPct val="9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endParaRPr lang="ru-RU" sz="1200" dirty="0"/>
          </a:p>
          <a:p>
            <a:pPr algn="just">
              <a:defRPr/>
            </a:pPr>
            <a:r>
              <a:rPr lang="ru-RU" sz="1200" dirty="0" err="1"/>
              <a:t>Ист</a:t>
            </a:r>
            <a:r>
              <a:rPr lang="ru-RU" sz="1200" dirty="0"/>
              <a:t> – индекс среднего темпа роста показателя эффективности деятельности органов местного самоуправления;</a:t>
            </a:r>
          </a:p>
          <a:p>
            <a:pPr algn="just">
              <a:defRPr/>
            </a:pPr>
            <a:r>
              <a:rPr lang="ru-RU" sz="1200" dirty="0" err="1"/>
              <a:t>Исо</a:t>
            </a:r>
            <a:r>
              <a:rPr lang="ru-RU" sz="1200" dirty="0"/>
              <a:t> – индекс среднего объема показателя эффективности деятельности органов местного самоуправления.</a:t>
            </a:r>
          </a:p>
          <a:p>
            <a:pPr algn="just">
              <a:defRPr/>
            </a:pPr>
            <a:r>
              <a:rPr lang="ru-RU" sz="1200" dirty="0"/>
              <a:t>Сводный индекс (</a:t>
            </a:r>
            <a:r>
              <a:rPr lang="ru-RU" sz="1200" dirty="0" err="1"/>
              <a:t>Ип</a:t>
            </a:r>
            <a:r>
              <a:rPr lang="ru-RU" sz="1200" dirty="0"/>
              <a:t>) рассчитан по всем показателям, которые использованы для  определения размера гранта, результаты расчета приведены в презентации. Б</a:t>
            </a:r>
            <a:r>
              <a:rPr lang="en-US" sz="1200" dirty="0"/>
              <a:t>ó</a:t>
            </a:r>
            <a:r>
              <a:rPr lang="ru-RU" sz="1200" dirty="0" err="1"/>
              <a:t>льшее</a:t>
            </a:r>
            <a:r>
              <a:rPr lang="ru-RU" sz="1200" dirty="0"/>
              <a:t>  значение индекса  отражает б</a:t>
            </a:r>
            <a:r>
              <a:rPr lang="en-US" sz="1200" dirty="0"/>
              <a:t>ó</a:t>
            </a:r>
            <a:r>
              <a:rPr lang="ru-RU" sz="1200" dirty="0" err="1"/>
              <a:t>льшую</a:t>
            </a:r>
            <a:r>
              <a:rPr lang="ru-RU" sz="1200" dirty="0"/>
              <a:t> эффективность  среди муниципальных образований.</a:t>
            </a:r>
          </a:p>
          <a:p>
            <a:pPr algn="just">
              <a:defRPr/>
            </a:pPr>
            <a:endParaRPr lang="ru-RU" sz="1200" dirty="0"/>
          </a:p>
          <a:p>
            <a:pPr algn="just">
              <a:defRPr/>
            </a:pPr>
            <a:r>
              <a:rPr lang="ru-RU" sz="1200" dirty="0"/>
              <a:t>Индекс среднего темпа роста показателя эффективности деятельности органов местного самоуправления (</a:t>
            </a:r>
            <a:r>
              <a:rPr lang="ru-RU" sz="1200" b="1" dirty="0" err="1"/>
              <a:t>Ист</a:t>
            </a:r>
            <a:r>
              <a:rPr lang="ru-RU" sz="1200" dirty="0"/>
              <a:t>) определяется:</a:t>
            </a:r>
          </a:p>
          <a:p>
            <a:pPr algn="just">
              <a:defRPr/>
            </a:pPr>
            <a:endParaRPr lang="ru-RU" sz="1200" dirty="0"/>
          </a:p>
          <a:p>
            <a:pPr algn="just">
              <a:defRPr/>
            </a:pPr>
            <a:r>
              <a:rPr lang="ru-RU" sz="1200" dirty="0"/>
              <a:t>   в отношении индекса показателя, большее значение которого отражает большую эффективность, - по формуле:</a:t>
            </a:r>
          </a:p>
          <a:p>
            <a:pPr algn="just">
              <a:defRPr/>
            </a:pPr>
            <a:r>
              <a:rPr lang="ru-RU" sz="1200" dirty="0"/>
              <a:t>                                                                                                                           </a:t>
            </a:r>
          </a:p>
          <a:p>
            <a:pPr algn="just">
              <a:defRPr/>
            </a:pPr>
            <a:endParaRPr lang="ru-RU" sz="1200" dirty="0"/>
          </a:p>
          <a:p>
            <a:pPr algn="just">
              <a:defRPr/>
            </a:pPr>
            <a:r>
              <a:rPr lang="ru-RU" sz="1200" dirty="0"/>
              <a:t>Т - значение среднего темпа роста показателя эффективности деятельности органов местного самоуправления за отчетный год и 2 года, предшествующие отчетному,</a:t>
            </a:r>
          </a:p>
          <a:p>
            <a:pPr algn="just">
              <a:defRPr/>
            </a:pPr>
            <a:r>
              <a:rPr lang="ru-RU" sz="1200" dirty="0"/>
              <a:t>          - минимальное значение среднего темпа роста показателя эффективности деятельности органов местного самоуправления за отчетный год и 2 года, предшествующие отчетному,</a:t>
            </a:r>
          </a:p>
          <a:p>
            <a:pPr algn="just">
              <a:defRPr/>
            </a:pPr>
            <a:r>
              <a:rPr lang="ru-RU" sz="1200" dirty="0"/>
              <a:t>          - максимальное значение среднего темпа роста показателя эффективности деятельности органов местного самоуправления за отчетный год и 2 года, предшествующие отчетному;</a:t>
            </a:r>
          </a:p>
          <a:p>
            <a:pPr algn="just">
              <a:defRPr/>
            </a:pPr>
            <a:endParaRPr lang="ru-RU" sz="1200" dirty="0"/>
          </a:p>
          <a:p>
            <a:pPr algn="just">
              <a:defRPr/>
            </a:pPr>
            <a:r>
              <a:rPr lang="ru-RU" sz="1200" dirty="0"/>
              <a:t>   в отношении индекса показателя, большее значение которого отражает меньшую эффективность, - по формуле:</a:t>
            </a:r>
          </a:p>
          <a:p>
            <a:pPr indent="457200" algn="just">
              <a:lnSpc>
                <a:spcPct val="9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>
                <a:cs typeface="Times New Roman" pitchFamily="18" charset="0"/>
              </a:rPr>
              <a:t>                                                                                       </a:t>
            </a:r>
          </a:p>
          <a:p>
            <a:pPr indent="457200" algn="just">
              <a:lnSpc>
                <a:spcPct val="9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>
                <a:cs typeface="Times New Roman" pitchFamily="18" charset="0"/>
              </a:rPr>
              <a:t>                                                                                                                               </a:t>
            </a:r>
          </a:p>
        </p:txBody>
      </p:sp>
      <p:pic>
        <p:nvPicPr>
          <p:cNvPr id="29701" name="Рисунок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16238" y="1125538"/>
            <a:ext cx="2881312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Рисунок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8038" y="4437063"/>
            <a:ext cx="22320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Стрелка вправо 13"/>
          <p:cNvSpPr/>
          <p:nvPr/>
        </p:nvSpPr>
        <p:spPr>
          <a:xfrm rot="16200000">
            <a:off x="3146425" y="4437063"/>
            <a:ext cx="287338" cy="144462"/>
          </a:xfrm>
          <a:prstGeom prst="rightArrow">
            <a:avLst/>
          </a:prstGeom>
          <a:solidFill>
            <a:srgbClr val="00B050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9704" name="Рисунок 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9575" y="5070475"/>
            <a:ext cx="3397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5" name="Рисунок 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338" y="5427663"/>
            <a:ext cx="3619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6" name="Рисунок 1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92500" y="6381750"/>
            <a:ext cx="2374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Стрелка вправо 17"/>
          <p:cNvSpPr/>
          <p:nvPr/>
        </p:nvSpPr>
        <p:spPr>
          <a:xfrm rot="5400000">
            <a:off x="3275806" y="6380957"/>
            <a:ext cx="288925" cy="144462"/>
          </a:xfrm>
          <a:prstGeom prst="rightArrow">
            <a:avLst/>
          </a:prstGeom>
          <a:solidFill>
            <a:srgbClr val="FF0000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9708" name="TextBox 18"/>
          <p:cNvSpPr txBox="1">
            <a:spLocks noChangeArrowheads="1"/>
          </p:cNvSpPr>
          <p:nvPr/>
        </p:nvSpPr>
        <p:spPr bwMode="auto">
          <a:xfrm>
            <a:off x="5681663" y="1182688"/>
            <a:ext cx="7207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, где:</a:t>
            </a:r>
          </a:p>
        </p:txBody>
      </p:sp>
      <p:sp>
        <p:nvSpPr>
          <p:cNvPr id="29709" name="TextBox 19"/>
          <p:cNvSpPr txBox="1">
            <a:spLocks noChangeArrowheads="1"/>
          </p:cNvSpPr>
          <p:nvPr/>
        </p:nvSpPr>
        <p:spPr bwMode="auto">
          <a:xfrm>
            <a:off x="4949825" y="2317750"/>
            <a:ext cx="7191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где:</a:t>
            </a:r>
          </a:p>
        </p:txBody>
      </p:sp>
      <p:sp>
        <p:nvSpPr>
          <p:cNvPr id="29710" name="TextBox 20"/>
          <p:cNvSpPr txBox="1">
            <a:spLocks noChangeArrowheads="1"/>
          </p:cNvSpPr>
          <p:nvPr/>
        </p:nvSpPr>
        <p:spPr bwMode="auto">
          <a:xfrm>
            <a:off x="5422900" y="4427538"/>
            <a:ext cx="71913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, где: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126"/>
          <p:cNvSpPr txBox="1">
            <a:spLocks noChangeArrowheads="1"/>
          </p:cNvSpPr>
          <p:nvPr/>
        </p:nvSpPr>
        <p:spPr bwMode="auto">
          <a:xfrm>
            <a:off x="4211638" y="115888"/>
            <a:ext cx="3238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9</a:t>
            </a:r>
          </a:p>
        </p:txBody>
      </p:sp>
      <p:sp>
        <p:nvSpPr>
          <p:cNvPr id="30722" name="Заголовок 1"/>
          <p:cNvSpPr>
            <a:spLocks/>
          </p:cNvSpPr>
          <p:nvPr/>
        </p:nvSpPr>
        <p:spPr bwMode="auto">
          <a:xfrm>
            <a:off x="179388" y="333375"/>
            <a:ext cx="8964612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1500" b="1">
                <a:cs typeface="Times New Roman" pitchFamily="18" charset="0"/>
              </a:rPr>
              <a:t>МЕТОДИКА КОМПЛЕКСНОЙ ОЦЕНКИ ЭФФЕКТИВНОСТИ ДЕЯТЕЛЬНОСТИ ОРГАНОВ МСУ</a:t>
            </a:r>
          </a:p>
        </p:txBody>
      </p:sp>
      <p:pic>
        <p:nvPicPr>
          <p:cNvPr id="30723" name="Рисунок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9113" y="836613"/>
            <a:ext cx="288290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250825" y="620713"/>
            <a:ext cx="8678863" cy="611187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3">
                  <a:lumMod val="60000"/>
                  <a:lumOff val="40000"/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1200" dirty="0"/>
              <a:t>Средний темп роста показателей эффективности деятельности органов местного самоуправления за отчетный год и 3 года, предшествующие отчетному, определяется по формуле:</a:t>
            </a:r>
          </a:p>
          <a:p>
            <a:pPr algn="just">
              <a:defRPr/>
            </a:pPr>
            <a:r>
              <a:rPr lang="ru-RU" sz="1200" dirty="0"/>
              <a:t>                                                                                                                         ,</a:t>
            </a:r>
          </a:p>
          <a:p>
            <a:pPr algn="just">
              <a:defRPr/>
            </a:pPr>
            <a:r>
              <a:rPr lang="ru-RU" sz="1200" dirty="0"/>
              <a:t>                                                                                                                      </a:t>
            </a:r>
          </a:p>
          <a:p>
            <a:pPr algn="just">
              <a:defRPr/>
            </a:pPr>
            <a:r>
              <a:rPr lang="ru-RU" sz="1200" dirty="0"/>
              <a:t>        - значение показателя эффективности деятельности органов местного самоуправления за отчетный период;</a:t>
            </a:r>
          </a:p>
          <a:p>
            <a:pPr algn="just">
              <a:defRPr/>
            </a:pPr>
            <a:r>
              <a:rPr lang="ru-RU" sz="1200" dirty="0"/>
              <a:t>        - значение показателя эффективности деятельности органов местного самоуправления за год, предшествующий отчетному;</a:t>
            </a:r>
          </a:p>
          <a:p>
            <a:pPr algn="just">
              <a:defRPr/>
            </a:pPr>
            <a:r>
              <a:rPr lang="ru-RU" sz="1200" dirty="0"/>
              <a:t>        - значение показателя эффективности деятельности органов местного самоуправления за год, предшествующий на 2 года отчетному;</a:t>
            </a:r>
          </a:p>
          <a:p>
            <a:pPr algn="just">
              <a:defRPr/>
            </a:pPr>
            <a:r>
              <a:rPr lang="ru-RU" sz="1200" dirty="0"/>
              <a:t>        - значение показателя эффективности деятельности органов местного самоуправления за год, предшествующий на 3 года отчетному.</a:t>
            </a:r>
          </a:p>
          <a:p>
            <a:pPr algn="just">
              <a:defRPr/>
            </a:pPr>
            <a:endParaRPr lang="ru-RU" sz="1200" dirty="0"/>
          </a:p>
          <a:p>
            <a:pPr algn="just">
              <a:defRPr/>
            </a:pPr>
            <a:r>
              <a:rPr lang="ru-RU" sz="1200" dirty="0"/>
              <a:t>Индекс среднего объема показателя эффективности деятельности органов местного самоуправления (</a:t>
            </a:r>
            <a:r>
              <a:rPr lang="ru-RU" sz="1200" b="1" dirty="0" err="1"/>
              <a:t>Исо</a:t>
            </a:r>
            <a:r>
              <a:rPr lang="ru-RU" sz="1200" dirty="0"/>
              <a:t>) определяется:</a:t>
            </a:r>
          </a:p>
          <a:p>
            <a:pPr algn="just">
              <a:defRPr/>
            </a:pPr>
            <a:endParaRPr lang="ru-RU" sz="1200" dirty="0"/>
          </a:p>
          <a:p>
            <a:pPr algn="just">
              <a:defRPr/>
            </a:pPr>
            <a:r>
              <a:rPr lang="ru-RU" sz="1200" dirty="0"/>
              <a:t>   в отношении индекса показателя, большее значение которого отражает большую эффективность, - по формуле:</a:t>
            </a:r>
          </a:p>
          <a:p>
            <a:pPr algn="just">
              <a:defRPr/>
            </a:pPr>
            <a:r>
              <a:rPr lang="ru-RU" sz="1200" dirty="0"/>
              <a:t>                                                                                                                                            </a:t>
            </a:r>
          </a:p>
          <a:p>
            <a:pPr algn="just">
              <a:defRPr/>
            </a:pPr>
            <a:r>
              <a:rPr lang="ru-RU" sz="1200" dirty="0"/>
              <a:t>                                                                                                                                    </a:t>
            </a:r>
          </a:p>
          <a:p>
            <a:pPr algn="just">
              <a:defRPr/>
            </a:pPr>
            <a:r>
              <a:rPr lang="ru-RU" sz="1200" dirty="0"/>
              <a:t>О - значение среднего объема показателя эффективности деятельности органов местного самоуправления за отчетный год и 2 года, предшествующие отчетному,</a:t>
            </a:r>
          </a:p>
          <a:p>
            <a:pPr algn="just">
              <a:defRPr/>
            </a:pPr>
            <a:r>
              <a:rPr lang="ru-RU" sz="1200" dirty="0"/>
              <a:t>       - минимальное значение среднего объема показателя эффективности деятельности органов местного самоуправления за отчетный год и 2 года, предшествующие отчетному,</a:t>
            </a:r>
          </a:p>
          <a:p>
            <a:pPr algn="just">
              <a:defRPr/>
            </a:pPr>
            <a:r>
              <a:rPr lang="ru-RU" sz="1200" dirty="0"/>
              <a:t>       - максимальное значение среднего объема показателя эффективности деятельности органов местного самоуправления за отчетный год и 2 года, предшествующие отчетному;</a:t>
            </a:r>
          </a:p>
          <a:p>
            <a:pPr algn="just">
              <a:defRPr/>
            </a:pPr>
            <a:endParaRPr lang="ru-RU" sz="1200" dirty="0"/>
          </a:p>
          <a:p>
            <a:pPr algn="just">
              <a:defRPr/>
            </a:pPr>
            <a:r>
              <a:rPr lang="ru-RU" sz="1200" dirty="0"/>
              <a:t>   в отношении индекса показателя, большее значение которого отражает меньшую эффективность, - по формуле:</a:t>
            </a:r>
          </a:p>
          <a:p>
            <a:pPr algn="just">
              <a:defRPr/>
            </a:pPr>
            <a:r>
              <a:rPr lang="ru-RU" sz="1200" dirty="0"/>
              <a:t>                                                                                                                                          .</a:t>
            </a:r>
          </a:p>
          <a:p>
            <a:pPr algn="just">
              <a:defRPr/>
            </a:pPr>
            <a:endParaRPr lang="ru-RU" sz="1200" dirty="0"/>
          </a:p>
          <a:p>
            <a:pPr algn="just">
              <a:defRPr/>
            </a:pPr>
            <a:r>
              <a:rPr lang="ru-RU" sz="1200" dirty="0"/>
              <a:t>Значение среднего объема показателя эффективности деятельности органов местного самоуправления за отчетный год и 2 года, предшествующие отчетному, определяется по формуле:</a:t>
            </a:r>
          </a:p>
          <a:p>
            <a:pPr algn="just">
              <a:defRPr/>
            </a:pPr>
            <a:r>
              <a:rPr lang="ru-RU" sz="1200" dirty="0">
                <a:cs typeface="Times New Roman" pitchFamily="18" charset="0"/>
              </a:rPr>
              <a:t> 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endParaRPr lang="ru-RU" sz="1200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1200" dirty="0">
                <a:cs typeface="Times New Roman" pitchFamily="18" charset="0"/>
              </a:rPr>
              <a:t>Значения показателей оценки населением деятельности органов местного самоуправления (</a:t>
            </a:r>
            <a:r>
              <a:rPr lang="ru-RU" sz="1200" b="1" dirty="0" err="1">
                <a:cs typeface="Times New Roman" pitchFamily="18" charset="0"/>
              </a:rPr>
              <a:t>Ипс</a:t>
            </a:r>
            <a:r>
              <a:rPr lang="ru-RU" sz="1200" b="1" dirty="0">
                <a:cs typeface="Times New Roman" pitchFamily="18" charset="0"/>
              </a:rPr>
              <a:t>)</a:t>
            </a:r>
            <a:r>
              <a:rPr lang="ru-RU" sz="1200" dirty="0">
                <a:cs typeface="Times New Roman" pitchFamily="18" charset="0"/>
              </a:rPr>
              <a:t> определяются на основе данных независимых опросов населения, порядок организации и проведения которых определен Указом Губернатора Кировской области от 26.07.2013 № 110.</a:t>
            </a:r>
          </a:p>
        </p:txBody>
      </p:sp>
      <p:sp>
        <p:nvSpPr>
          <p:cNvPr id="14" name="Стрелка вправо 13"/>
          <p:cNvSpPr/>
          <p:nvPr/>
        </p:nvSpPr>
        <p:spPr>
          <a:xfrm rot="16200000">
            <a:off x="3276600" y="3284538"/>
            <a:ext cx="287338" cy="144462"/>
          </a:xfrm>
          <a:prstGeom prst="rightArrow">
            <a:avLst/>
          </a:prstGeom>
          <a:solidFill>
            <a:srgbClr val="00B050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5400000">
            <a:off x="3275806" y="5156995"/>
            <a:ext cx="288925" cy="144462"/>
          </a:xfrm>
          <a:prstGeom prst="rightArrow">
            <a:avLst/>
          </a:prstGeom>
          <a:solidFill>
            <a:srgbClr val="FF0000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0727" name="Рисунок 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8400" y="981075"/>
            <a:ext cx="13684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8" name="Рисунок 1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1412875"/>
            <a:ext cx="2016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9" name="Рисунок 2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5288" y="1557338"/>
            <a:ext cx="2873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0" name="Рисунок 2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5288" y="1773238"/>
            <a:ext cx="2873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1" name="Рисунок 2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5288" y="2133600"/>
            <a:ext cx="2873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2" name="Рисунок 2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3284538"/>
            <a:ext cx="21590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3" name="Рисунок 2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23850" y="3933825"/>
            <a:ext cx="361950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4" name="Рисунок 25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23850" y="4292600"/>
            <a:ext cx="382588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5" name="Рисунок 26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492500" y="5084763"/>
            <a:ext cx="22320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6" name="Рисунок 27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779838" y="5661025"/>
            <a:ext cx="129698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7" name="TextBox 28"/>
          <p:cNvSpPr txBox="1">
            <a:spLocks noChangeArrowheads="1"/>
          </p:cNvSpPr>
          <p:nvPr/>
        </p:nvSpPr>
        <p:spPr bwMode="auto">
          <a:xfrm>
            <a:off x="4957763" y="1038225"/>
            <a:ext cx="7207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, где:</a:t>
            </a:r>
          </a:p>
        </p:txBody>
      </p:sp>
      <p:sp>
        <p:nvSpPr>
          <p:cNvPr id="30738" name="TextBox 29"/>
          <p:cNvSpPr txBox="1">
            <a:spLocks noChangeArrowheads="1"/>
          </p:cNvSpPr>
          <p:nvPr/>
        </p:nvSpPr>
        <p:spPr bwMode="auto">
          <a:xfrm>
            <a:off x="5508625" y="3284538"/>
            <a:ext cx="71913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, где: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41724</TotalTime>
  <Words>10858</Words>
  <Application>Microsoft Office PowerPoint</Application>
  <PresentationFormat>Экран (4:3)</PresentationFormat>
  <Paragraphs>1246</Paragraphs>
  <Slides>56</Slides>
  <Notes>38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1</vt:i4>
      </vt:variant>
      <vt:variant>
        <vt:lpstr>Внедренные серверы OLE</vt:lpstr>
      </vt:variant>
      <vt:variant>
        <vt:i4>4</vt:i4>
      </vt:variant>
      <vt:variant>
        <vt:lpstr>Заголовки слайдов</vt:lpstr>
      </vt:variant>
      <vt:variant>
        <vt:i4>56</vt:i4>
      </vt:variant>
    </vt:vector>
  </HeadingPairs>
  <TitlesOfParts>
    <vt:vector size="67" baseType="lpstr">
      <vt:lpstr>Times New Roman</vt:lpstr>
      <vt:lpstr>Arial</vt:lpstr>
      <vt:lpstr>Calibri</vt:lpstr>
      <vt:lpstr>Wingdings</vt:lpstr>
      <vt:lpstr>Times New Roman Cyr</vt:lpstr>
      <vt:lpstr>Calibri Cyr</vt:lpstr>
      <vt:lpstr>Тема Office</vt:lpstr>
      <vt:lpstr>Лист</vt:lpstr>
      <vt:lpstr>Точечный рисунок</vt:lpstr>
      <vt:lpstr>Формула</vt:lpstr>
      <vt:lpstr>Диаграмма Microsoft Excel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Рустамова</dc:creator>
  <cp:lastModifiedBy>user</cp:lastModifiedBy>
  <cp:revision>3825</cp:revision>
  <dcterms:created xsi:type="dcterms:W3CDTF">2011-07-01T10:58:29Z</dcterms:created>
  <dcterms:modified xsi:type="dcterms:W3CDTF">2013-09-19T13:56:48Z</dcterms:modified>
</cp:coreProperties>
</file>