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34.xml" ContentType="application/vnd.openxmlformats-officedocument.presentationml.notes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charts/chart29.xml" ContentType="application/vnd.openxmlformats-officedocument.drawingml.chart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notesSlides/notesSlide35.xml" ContentType="application/vnd.openxmlformats-officedocument.presentationml.notesSlide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32.xml" ContentType="application/vnd.openxmlformats-officedocument.presentationml.notesSlide+xml"/>
  <Override PartName="/ppt/charts/chart40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drawings/drawing1.xml" ContentType="application/vnd.openxmlformats-officedocument.drawingml.chartshapes+xml"/>
  <Override PartName="/ppt/charts/chart38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notesSlides/notesSlide33.xml" ContentType="application/vnd.openxmlformats-officedocument.presentationml.notesSlide+xml"/>
  <Override PartName="/ppt/charts/chart4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notesMasterIdLst>
    <p:notesMasterId r:id="rId58"/>
  </p:notesMasterIdLst>
  <p:handoutMasterIdLst>
    <p:handoutMasterId r:id="rId59"/>
  </p:handoutMasterIdLst>
  <p:sldIdLst>
    <p:sldId id="686" r:id="rId2"/>
    <p:sldId id="687" r:id="rId3"/>
    <p:sldId id="688" r:id="rId4"/>
    <p:sldId id="689" r:id="rId5"/>
    <p:sldId id="690" r:id="rId6"/>
    <p:sldId id="691" r:id="rId7"/>
    <p:sldId id="732" r:id="rId8"/>
    <p:sldId id="681" r:id="rId9"/>
    <p:sldId id="682" r:id="rId10"/>
    <p:sldId id="683" r:id="rId11"/>
    <p:sldId id="730" r:id="rId12"/>
    <p:sldId id="731" r:id="rId13"/>
    <p:sldId id="692" r:id="rId14"/>
    <p:sldId id="693" r:id="rId15"/>
    <p:sldId id="695" r:id="rId16"/>
    <p:sldId id="696" r:id="rId17"/>
    <p:sldId id="697" r:id="rId18"/>
    <p:sldId id="698" r:id="rId19"/>
    <p:sldId id="699" r:id="rId20"/>
    <p:sldId id="701" r:id="rId21"/>
    <p:sldId id="711" r:id="rId22"/>
    <p:sldId id="702" r:id="rId23"/>
    <p:sldId id="703" r:id="rId24"/>
    <p:sldId id="704" r:id="rId25"/>
    <p:sldId id="705" r:id="rId26"/>
    <p:sldId id="706" r:id="rId27"/>
    <p:sldId id="733" r:id="rId28"/>
    <p:sldId id="707" r:id="rId29"/>
    <p:sldId id="708" r:id="rId30"/>
    <p:sldId id="712" r:id="rId31"/>
    <p:sldId id="715" r:id="rId32"/>
    <p:sldId id="716" r:id="rId33"/>
    <p:sldId id="717" r:id="rId34"/>
    <p:sldId id="718" r:id="rId35"/>
    <p:sldId id="729" r:id="rId36"/>
    <p:sldId id="720" r:id="rId37"/>
    <p:sldId id="734" r:id="rId38"/>
    <p:sldId id="719" r:id="rId39"/>
    <p:sldId id="728" r:id="rId40"/>
    <p:sldId id="723" r:id="rId41"/>
    <p:sldId id="726" r:id="rId42"/>
    <p:sldId id="727" r:id="rId43"/>
    <p:sldId id="725" r:id="rId44"/>
    <p:sldId id="724" r:id="rId45"/>
    <p:sldId id="713" r:id="rId46"/>
    <p:sldId id="714" r:id="rId47"/>
    <p:sldId id="709" r:id="rId48"/>
    <p:sldId id="710" r:id="rId49"/>
    <p:sldId id="669" r:id="rId50"/>
    <p:sldId id="586" r:id="rId51"/>
    <p:sldId id="630" r:id="rId52"/>
    <p:sldId id="612" r:id="rId53"/>
    <p:sldId id="670" r:id="rId54"/>
    <p:sldId id="629" r:id="rId55"/>
    <p:sldId id="672" r:id="rId56"/>
    <p:sldId id="679" r:id="rId57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4BC"/>
    <a:srgbClr val="FFCC00"/>
    <a:srgbClr val="00CCFF"/>
    <a:srgbClr val="66FFFF"/>
    <a:srgbClr val="008000"/>
    <a:srgbClr val="FF9900"/>
    <a:srgbClr val="FFFFCC"/>
    <a:srgbClr val="FFFF99"/>
    <a:srgbClr val="F9B42B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9878" autoAdjust="0"/>
  </p:normalViewPr>
  <p:slideViewPr>
    <p:cSldViewPr>
      <p:cViewPr>
        <p:scale>
          <a:sx n="100" d="100"/>
          <a:sy n="100" d="100"/>
        </p:scale>
        <p:origin x="-1950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4" d="100"/>
        <a:sy n="134" d="100"/>
      </p:scale>
      <p:origin x="0" y="216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&#1043;&#1088;&#1072;&#1092;&#1080;&#1082;&#1080;%20&#1082;%20&#1076;&#1086;&#1082;&#1083;&#1072;&#1076;&#1091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Application%20Data\Microsoft\Excel\&#1044;&#1080;&#1072;&#1075;&#1088;&#1072;&#1084;&#1084;&#1099;%20&#1082;%20&#1076;&#1086;&#1082;&#1083;&#1072;&#1076;&#1091;%20(version%201).xlsb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Application%20Data\Microsoft\Excel\&#1044;&#1080;&#1072;&#1075;&#1088;&#1072;&#1084;&#1084;&#1099;%20&#1082;%20&#1076;&#1086;&#1082;&#1083;&#1072;&#1076;&#1091;%20(version%201).xlsb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Application%20Data\Microsoft\Excel\&#1044;&#1080;&#1072;&#1075;&#1088;&#1072;&#1084;&#1084;&#1099;%20&#1082;%20&#1076;&#1086;&#1082;&#1083;&#1072;&#1076;&#1091;%20(version%201).xlsb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Application%20Data\Microsoft\Excel\&#1044;&#1080;&#1072;&#1075;&#1088;&#1072;&#1084;&#1084;&#1099;%20&#1082;%20&#1076;&#1086;&#1082;&#1083;&#1072;&#1076;&#1091;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Application%20Data\Microsoft\Excel\&#1044;&#1080;&#1072;&#1075;&#1088;&#1072;&#1084;&#1084;&#1099;%20&#1082;%20&#1076;&#1086;&#1082;&#1083;&#1072;&#1076;&#1091;%20(version%201).xlsb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Application%20Data\Microsoft\Excel\&#1044;&#1080;&#1072;&#1075;&#1088;&#1072;&#1084;&#1084;&#1099;%20&#1082;%20&#1076;&#1086;&#1082;&#1083;&#1072;&#1076;&#1091;%20(version%201).xlsb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Application%20Data\Microsoft\Excel\&#1044;&#1080;&#1072;&#1075;&#1088;&#1072;&#1084;&#1084;&#1099;%20&#1082;%20&#1076;&#1086;&#1082;&#1083;&#1072;&#1076;&#1091;%20(version%201).xlsb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Application%20Data\Microsoft\Excel\&#1044;&#1080;&#1072;&#1075;&#1088;&#1072;&#1084;&#1084;&#1099;%20&#1082;%20&#1076;&#1086;&#1082;&#1083;&#1072;&#1076;&#1091;%20(version%201).xlsb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Application%20Data\Microsoft\Excel\&#1044;&#1080;&#1072;&#1075;&#1088;&#1072;&#1084;&#1084;&#1099;%20&#1082;%20&#1076;&#1086;&#1082;&#1083;&#1072;&#1076;&#1091;%20(version%201).xlsb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10.ako.lan\&#1044;&#1077;&#1087;_&#1101;&#1082;&#1086;&#1085;&#1086;&#1084;&#1080;&#1082;&#1080;\&#1054;&#1090;&#1076;&#1077;&#1083;%20&#1087;&#1088;&#1086;&#1075;&#1085;&#1086;&#1079;&#1080;&#1088;&#1086;&#1074;&#1072;&#1085;&#1080;&#1103;\&#1059;&#1082;&#1072;&#1079;%20607\2013%20&#1075;&#1086;&#1076;\&#1044;&#1080;&#1072;&#1075;&#1088;&#1072;&#1084;&#1084;&#1099;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epreva_nn\&#1052;&#1086;&#1080;%20&#1076;&#1086;&#1082;&#1091;&#1084;&#1077;&#1085;&#1090;&#1099;\&#1042;&#1077;&#1087;&#1088;&#1077;&#1074;&#1072;\607\2015\&#1044;&#1080;&#1072;&#1075;&#1088;&#1072;&#1084;&#1084;&#1099;%20&#1082;%20&#1076;&#1086;&#1082;&#1083;&#1072;&#1076;&#109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75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66FF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99FF33"/>
              </a:solidFill>
            </c:spPr>
          </c:dPt>
          <c:dPt>
            <c:idx val="7"/>
            <c:spPr>
              <a:solidFill>
                <a:srgbClr val="FFC000"/>
              </a:solidFill>
            </c:spPr>
          </c:dPt>
          <c:dPt>
            <c:idx val="8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'круговая диаграмма'!$B$3:$B$11</c:f>
              <c:strCache>
                <c:ptCount val="9"/>
                <c:pt idx="0">
                  <c:v>экономическое развитие  (13)</c:v>
                </c:pt>
                <c:pt idx="1">
                  <c:v>дошкольное образование (3)</c:v>
                </c:pt>
                <c:pt idx="2">
                  <c:v>общее и дополнительное образование (8)</c:v>
                </c:pt>
                <c:pt idx="3">
                  <c:v>культура (5)</c:v>
                </c:pt>
                <c:pt idx="4">
                  <c:v>физическая культура и спорт (1)</c:v>
                </c:pt>
                <c:pt idx="5">
                  <c:v>жилищное строительство и обеспечение граждан жильем (6)</c:v>
                </c:pt>
                <c:pt idx="6">
                  <c:v>жилищно-коммунальное хозяйство (4)</c:v>
                </c:pt>
                <c:pt idx="7">
                  <c:v>организация муниципального управления (8)</c:v>
                </c:pt>
                <c:pt idx="8">
                  <c:v>энергосбережение и повышение энергетической эффективности (10)</c:v>
                </c:pt>
              </c:strCache>
            </c:strRef>
          </c:cat>
          <c:val>
            <c:numRef>
              <c:f>'круговая диаграмма'!$C$3:$C$11</c:f>
              <c:numCache>
                <c:formatCode>General</c:formatCode>
                <c:ptCount val="9"/>
                <c:pt idx="0">
                  <c:v>13</c:v>
                </c:pt>
                <c:pt idx="1">
                  <c:v>3</c:v>
                </c:pt>
                <c:pt idx="2">
                  <c:v>8</c:v>
                </c:pt>
                <c:pt idx="3">
                  <c:v>5</c:v>
                </c:pt>
                <c:pt idx="4">
                  <c:v>1</c:v>
                </c:pt>
                <c:pt idx="5">
                  <c:v>6</c:v>
                </c:pt>
                <c:pt idx="6">
                  <c:v>4</c:v>
                </c:pt>
                <c:pt idx="7">
                  <c:v>8</c:v>
                </c:pt>
                <c:pt idx="8">
                  <c:v>10</c:v>
                </c:pt>
              </c:numCache>
            </c:numRef>
          </c:val>
        </c:ser>
      </c:pie3DChart>
    </c:plotArea>
    <c:legend>
      <c:legendPos val="tr"/>
      <c:layout>
        <c:manualLayout>
          <c:xMode val="edge"/>
          <c:yMode val="edge"/>
          <c:x val="0.56087120455703365"/>
          <c:y val="4.1504533907352294E-2"/>
          <c:w val="0.42520364504517522"/>
          <c:h val="0.93844038815998743"/>
        </c:manualLayout>
      </c:layout>
      <c:txPr>
        <a:bodyPr/>
        <a:lstStyle/>
        <a:p>
          <a:pPr>
            <a:defRPr sz="13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2.8116843700136378E-2"/>
          <c:y val="9.3059061254327682E-2"/>
          <c:w val="0.61718404074265398"/>
          <c:h val="0.7663764982551977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Работников муниципальных общеобразовательных учреждений</c:v>
                </c:pt>
              </c:strCache>
            </c:strRef>
          </c:tx>
          <c:spPr>
            <a:solidFill>
              <a:srgbClr val="00CC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 rot="-5400000" vert="horz"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9499</c:v>
                </c:pt>
                <c:pt idx="1">
                  <c:v>11866</c:v>
                </c:pt>
                <c:pt idx="2">
                  <c:v>15059</c:v>
                </c:pt>
                <c:pt idx="3">
                  <c:v>16932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Учителей муниципальных общеобразовательных учреждений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01600"/>
            </a:sp3d>
          </c:spPr>
          <c:dLbls>
            <c:txPr>
              <a:bodyPr rot="-5400000" vert="horz"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10715</c:v>
                </c:pt>
                <c:pt idx="1">
                  <c:v>14233</c:v>
                </c:pt>
                <c:pt idx="2">
                  <c:v>18991</c:v>
                </c:pt>
                <c:pt idx="3">
                  <c:v>21488</c:v>
                </c:pt>
              </c:numCache>
            </c:numRef>
          </c:val>
        </c:ser>
        <c:gapWidth val="80"/>
        <c:shape val="box"/>
        <c:axId val="141838208"/>
        <c:axId val="141839744"/>
        <c:axId val="0"/>
      </c:bar3DChart>
      <c:catAx>
        <c:axId val="1418382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1839744"/>
        <c:crosses val="autoZero"/>
        <c:auto val="1"/>
        <c:lblAlgn val="ctr"/>
        <c:lblOffset val="100"/>
      </c:catAx>
      <c:valAx>
        <c:axId val="141839744"/>
        <c:scaling>
          <c:orientation val="minMax"/>
        </c:scaling>
        <c:delete val="1"/>
        <c:axPos val="l"/>
        <c:numFmt formatCode="General" sourceLinked="1"/>
        <c:tickLblPos val="none"/>
        <c:crossAx val="141838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041303784281612"/>
          <c:y val="0.12649135873987946"/>
          <c:w val="0.33425050195711004"/>
          <c:h val="0.66490634611936383"/>
        </c:manualLayout>
      </c:layout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Pt>
            <c:idx val="35"/>
            <c:spPr>
              <a:solidFill>
                <a:srgbClr val="00B050"/>
              </a:solidFill>
            </c:spPr>
          </c:dPt>
          <c:dPt>
            <c:idx val="36"/>
            <c:spPr>
              <a:solidFill>
                <a:srgbClr val="00B050"/>
              </a:solidFill>
            </c:spPr>
          </c:dPt>
          <c:dPt>
            <c:idx val="37"/>
            <c:spPr>
              <a:solidFill>
                <a:srgbClr val="00B050"/>
              </a:solidFill>
            </c:spPr>
          </c:dPt>
          <c:dPt>
            <c:idx val="38"/>
            <c:spPr>
              <a:solidFill>
                <a:srgbClr val="00B050"/>
              </a:solidFill>
            </c:spPr>
          </c:dPt>
          <c:dPt>
            <c:idx val="39"/>
            <c:spPr>
              <a:solidFill>
                <a:srgbClr val="00B050"/>
              </a:solidFill>
            </c:spPr>
          </c:dPt>
          <c:dPt>
            <c:idx val="40"/>
            <c:spPr>
              <a:solidFill>
                <a:srgbClr val="00B050"/>
              </a:solidFill>
            </c:spPr>
          </c:dPt>
          <c:dPt>
            <c:idx val="41"/>
            <c:spPr>
              <a:solidFill>
                <a:srgbClr val="00B050"/>
              </a:solidFill>
            </c:spPr>
          </c:dPt>
          <c:dPt>
            <c:idx val="42"/>
            <c:spPr>
              <a:solidFill>
                <a:srgbClr val="00B050"/>
              </a:solidFill>
            </c:spPr>
          </c:dPt>
          <c:dPt>
            <c:idx val="43"/>
            <c:spPr>
              <a:solidFill>
                <a:srgbClr val="00B050"/>
              </a:solidFill>
            </c:spPr>
          </c:dPt>
          <c:dPt>
            <c:idx val="44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Лист1!$A$2:$A$46</c:f>
              <c:strCache>
                <c:ptCount val="45"/>
                <c:pt idx="0">
                  <c:v>Кикнурский</c:v>
                </c:pt>
                <c:pt idx="1">
                  <c:v>Сунский</c:v>
                </c:pt>
                <c:pt idx="2">
                  <c:v>Богородский</c:v>
                </c:pt>
                <c:pt idx="3">
                  <c:v>Шабалинский</c:v>
                </c:pt>
                <c:pt idx="4">
                  <c:v>Тужинский</c:v>
                </c:pt>
                <c:pt idx="5">
                  <c:v>Верхошижемский</c:v>
                </c:pt>
                <c:pt idx="6">
                  <c:v>Опаринский</c:v>
                </c:pt>
                <c:pt idx="7">
                  <c:v>Котельничский</c:v>
                </c:pt>
                <c:pt idx="8">
                  <c:v>Уржумский</c:v>
                </c:pt>
                <c:pt idx="9">
                  <c:v>Яранский</c:v>
                </c:pt>
                <c:pt idx="10">
                  <c:v>Советский</c:v>
                </c:pt>
                <c:pt idx="11">
                  <c:v>Мурашинский</c:v>
                </c:pt>
                <c:pt idx="12">
                  <c:v>Нагорский</c:v>
                </c:pt>
                <c:pt idx="13">
                  <c:v>Санчурский</c:v>
                </c:pt>
                <c:pt idx="14">
                  <c:v>Кильмезский</c:v>
                </c:pt>
                <c:pt idx="15">
                  <c:v>Унинский</c:v>
                </c:pt>
                <c:pt idx="16">
                  <c:v>Нолинский</c:v>
                </c:pt>
                <c:pt idx="17">
                  <c:v>Вятскополянский</c:v>
                </c:pt>
                <c:pt idx="18">
                  <c:v>Немский</c:v>
                </c:pt>
                <c:pt idx="19">
                  <c:v>ЗАТО Первомайский</c:v>
                </c:pt>
                <c:pt idx="20">
                  <c:v>Оричевский</c:v>
                </c:pt>
                <c:pt idx="21">
                  <c:v>Верхнекамский</c:v>
                </c:pt>
                <c:pt idx="22">
                  <c:v>Лебяжский</c:v>
                </c:pt>
                <c:pt idx="23">
                  <c:v>Арбажский</c:v>
                </c:pt>
                <c:pt idx="24">
                  <c:v>Подосиновский</c:v>
                </c:pt>
                <c:pt idx="25">
                  <c:v>Белохолуницкий</c:v>
                </c:pt>
                <c:pt idx="26">
                  <c:v>Лузский</c:v>
                </c:pt>
                <c:pt idx="27">
                  <c:v>г.Котельнич</c:v>
                </c:pt>
                <c:pt idx="28">
                  <c:v>г.Вятские Поляны</c:v>
                </c:pt>
                <c:pt idx="29">
                  <c:v>Куменский</c:v>
                </c:pt>
                <c:pt idx="30">
                  <c:v>Даровской</c:v>
                </c:pt>
                <c:pt idx="31">
                  <c:v>Омутнинский</c:v>
                </c:pt>
                <c:pt idx="32">
                  <c:v>Свечинский</c:v>
                </c:pt>
                <c:pt idx="33">
                  <c:v>Кирово-Чепецкий</c:v>
                </c:pt>
                <c:pt idx="34">
                  <c:v>Зуевский</c:v>
                </c:pt>
                <c:pt idx="35">
                  <c:v>Орловский</c:v>
                </c:pt>
                <c:pt idx="36">
                  <c:v>Фаленский</c:v>
                </c:pt>
                <c:pt idx="37">
                  <c:v>Малмыжский</c:v>
                </c:pt>
                <c:pt idx="38">
                  <c:v>Юрьянский</c:v>
                </c:pt>
                <c:pt idx="39">
                  <c:v>Слободской</c:v>
                </c:pt>
                <c:pt idx="40">
                  <c:v>г.Слободской</c:v>
                </c:pt>
                <c:pt idx="41">
                  <c:v>г.Кирово-Чепецк</c:v>
                </c:pt>
                <c:pt idx="42">
                  <c:v>г.Киров</c:v>
                </c:pt>
                <c:pt idx="43">
                  <c:v>Афанасьевский</c:v>
                </c:pt>
                <c:pt idx="44">
                  <c:v>Пижанский</c:v>
                </c:pt>
              </c:strCache>
            </c:strRef>
          </c:cat>
          <c:val>
            <c:numRef>
              <c:f>Лист1!$B$2:$B$46</c:f>
              <c:numCache>
                <c:formatCode>0.00</c:formatCode>
                <c:ptCount val="45"/>
                <c:pt idx="0">
                  <c:v>14925.314465408799</c:v>
                </c:pt>
                <c:pt idx="1">
                  <c:v>15212.962962962993</c:v>
                </c:pt>
                <c:pt idx="2">
                  <c:v>16254.716981132115</c:v>
                </c:pt>
                <c:pt idx="3">
                  <c:v>16633.487654321034</c:v>
                </c:pt>
                <c:pt idx="4">
                  <c:v>16965.277777777796</c:v>
                </c:pt>
                <c:pt idx="5">
                  <c:v>16972.222222222234</c:v>
                </c:pt>
                <c:pt idx="6">
                  <c:v>17233.483483483538</c:v>
                </c:pt>
                <c:pt idx="7">
                  <c:v>17368.881118881098</c:v>
                </c:pt>
                <c:pt idx="8">
                  <c:v>17424.796747967499</c:v>
                </c:pt>
                <c:pt idx="9">
                  <c:v>17528.256704980799</c:v>
                </c:pt>
                <c:pt idx="10">
                  <c:v>17672.284644194839</c:v>
                </c:pt>
                <c:pt idx="11">
                  <c:v>17788.043478260901</c:v>
                </c:pt>
                <c:pt idx="12">
                  <c:v>17932.336182336196</c:v>
                </c:pt>
                <c:pt idx="13">
                  <c:v>17973.443223443199</c:v>
                </c:pt>
                <c:pt idx="14">
                  <c:v>17978.1879194631</c:v>
                </c:pt>
                <c:pt idx="15">
                  <c:v>18010.330578512348</c:v>
                </c:pt>
                <c:pt idx="16">
                  <c:v>18025.925925925905</c:v>
                </c:pt>
                <c:pt idx="17">
                  <c:v>18204.022988505702</c:v>
                </c:pt>
                <c:pt idx="18">
                  <c:v>18400</c:v>
                </c:pt>
                <c:pt idx="19">
                  <c:v>18439.814814814799</c:v>
                </c:pt>
                <c:pt idx="20">
                  <c:v>18665.300546448048</c:v>
                </c:pt>
                <c:pt idx="21">
                  <c:v>18675.742574257401</c:v>
                </c:pt>
                <c:pt idx="22">
                  <c:v>18811.458333333299</c:v>
                </c:pt>
                <c:pt idx="23">
                  <c:v>18928.571428571369</c:v>
                </c:pt>
                <c:pt idx="24">
                  <c:v>18966.269841269834</c:v>
                </c:pt>
                <c:pt idx="25">
                  <c:v>19032.152230971053</c:v>
                </c:pt>
                <c:pt idx="26">
                  <c:v>19075.490196078401</c:v>
                </c:pt>
                <c:pt idx="27">
                  <c:v>19130.165289256205</c:v>
                </c:pt>
                <c:pt idx="28">
                  <c:v>19252.450980392201</c:v>
                </c:pt>
                <c:pt idx="29">
                  <c:v>19381.944444444438</c:v>
                </c:pt>
                <c:pt idx="30">
                  <c:v>19426.470588235297</c:v>
                </c:pt>
                <c:pt idx="31">
                  <c:v>19640.646976089956</c:v>
                </c:pt>
                <c:pt idx="32">
                  <c:v>19769.774011299425</c:v>
                </c:pt>
                <c:pt idx="33">
                  <c:v>19963.815789473698</c:v>
                </c:pt>
                <c:pt idx="34">
                  <c:v>20115.918803418834</c:v>
                </c:pt>
                <c:pt idx="35">
                  <c:v>21080.330330330253</c:v>
                </c:pt>
                <c:pt idx="36">
                  <c:v>21296.768707482999</c:v>
                </c:pt>
                <c:pt idx="37">
                  <c:v>21309.952038369302</c:v>
                </c:pt>
                <c:pt idx="38">
                  <c:v>21859.9290780142</c:v>
                </c:pt>
                <c:pt idx="39">
                  <c:v>21946.875</c:v>
                </c:pt>
                <c:pt idx="40">
                  <c:v>22089.953271028</c:v>
                </c:pt>
                <c:pt idx="41">
                  <c:v>23051.835317460296</c:v>
                </c:pt>
                <c:pt idx="42">
                  <c:v>23223.436765397299</c:v>
                </c:pt>
                <c:pt idx="43">
                  <c:v>24192.647058823499</c:v>
                </c:pt>
                <c:pt idx="44">
                  <c:v>25801.2232415902</c:v>
                </c:pt>
              </c:numCache>
            </c:numRef>
          </c:val>
        </c:ser>
        <c:axId val="146195200"/>
        <c:axId val="146196736"/>
      </c:barChart>
      <c:catAx>
        <c:axId val="146195200"/>
        <c:scaling>
          <c:orientation val="minMax"/>
        </c:scaling>
        <c:axPos val="l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6196736"/>
        <c:crosses val="autoZero"/>
        <c:auto val="1"/>
        <c:lblAlgn val="ctr"/>
        <c:lblOffset val="100"/>
      </c:catAx>
      <c:valAx>
        <c:axId val="146196736"/>
        <c:scaling>
          <c:orientation val="minMax"/>
        </c:scaling>
        <c:delete val="1"/>
        <c:axPos val="b"/>
        <c:majorGridlines/>
        <c:numFmt formatCode="0.0" sourceLinked="0"/>
        <c:tickLblPos val="none"/>
        <c:crossAx val="1461952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chemeClr val="accent6">
            <a:lumMod val="40000"/>
            <a:lumOff val="60000"/>
          </a:schemeClr>
        </a:solidFill>
      </c:spPr>
    </c:floor>
    <c:plotArea>
      <c:layout>
        <c:manualLayout>
          <c:layoutTarget val="inner"/>
          <c:xMode val="edge"/>
          <c:yMode val="edge"/>
          <c:x val="0.31446968285821103"/>
          <c:y val="0"/>
          <c:w val="0.64671638136716059"/>
          <c:h val="0.91208145331522361"/>
        </c:manualLayout>
      </c:layout>
      <c:bar3DChart>
        <c:barDir val="col"/>
        <c:grouping val="clustered"/>
        <c:ser>
          <c:idx val="0"/>
          <c:order val="0"/>
          <c:tx>
            <c:strRef>
              <c:f>'8.5'!$A$2</c:f>
              <c:strCache>
                <c:ptCount val="1"/>
                <c:pt idx="0">
                  <c:v>Среднемесячная номинальная начисленная заработная плата работников муниципальных учреждений культуры и искусства в целом по области, рублей</c:v>
                </c:pt>
              </c:strCache>
            </c:strRef>
          </c:tx>
          <c:spPr>
            <a:solidFill>
              <a:srgbClr val="00FFCC"/>
            </a:solidFill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6.650833074958193E-4"/>
                  <c:y val="0.2745985213112529"/>
                </c:manualLayout>
              </c:layout>
              <c:showVal val="1"/>
            </c:dLbl>
            <c:dLbl>
              <c:idx val="1"/>
              <c:layout>
                <c:manualLayout>
                  <c:x val="7.6682324150675503E-3"/>
                  <c:y val="0.22339453322390687"/>
                </c:manualLayout>
              </c:layout>
              <c:showVal val="1"/>
            </c:dLbl>
            <c:dLbl>
              <c:idx val="2"/>
              <c:layout>
                <c:manualLayout>
                  <c:x val="1.0446004322588661E-2"/>
                  <c:y val="0.25379482924836311"/>
                </c:manualLayout>
              </c:layout>
              <c:showVal val="1"/>
            </c:dLbl>
            <c:dLbl>
              <c:idx val="3"/>
              <c:layout>
                <c:manualLayout>
                  <c:x val="8.333315722563352E-3"/>
                  <c:y val="0.21963151047733093"/>
                </c:manualLayout>
              </c:layout>
              <c:showVal val="1"/>
            </c:dLbl>
            <c:txPr>
              <a:bodyPr rot="-5400000" vert="horz" anchor="ctr" anchorCtr="0"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'8.5'!$B$1:$E$1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'8.5'!$B$2:$E$2</c:f>
              <c:numCache>
                <c:formatCode>General</c:formatCode>
                <c:ptCount val="4"/>
                <c:pt idx="0">
                  <c:v>5812.5</c:v>
                </c:pt>
                <c:pt idx="1">
                  <c:v>6450</c:v>
                </c:pt>
                <c:pt idx="2">
                  <c:v>8787.2000000000007</c:v>
                </c:pt>
                <c:pt idx="3">
                  <c:v>12033.2</c:v>
                </c:pt>
              </c:numCache>
            </c:numRef>
          </c:val>
        </c:ser>
        <c:shape val="box"/>
        <c:axId val="70794624"/>
        <c:axId val="70833280"/>
        <c:axId val="0"/>
      </c:bar3DChart>
      <c:catAx>
        <c:axId val="70794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 baseline="0">
                <a:latin typeface="Times New Roman" pitchFamily="18" charset="0"/>
              </a:defRPr>
            </a:pPr>
            <a:endParaRPr lang="ru-RU"/>
          </a:p>
        </c:txPr>
        <c:crossAx val="70833280"/>
        <c:crosses val="autoZero"/>
        <c:auto val="1"/>
        <c:lblAlgn val="ctr"/>
        <c:lblOffset val="100"/>
      </c:catAx>
      <c:valAx>
        <c:axId val="70833280"/>
        <c:scaling>
          <c:orientation val="minMax"/>
        </c:scaling>
        <c:delete val="1"/>
        <c:axPos val="l"/>
        <c:numFmt formatCode="General" sourceLinked="1"/>
        <c:tickLblPos val="none"/>
        <c:crossAx val="70794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12929298178338638"/>
          <c:w val="0.36780556019306138"/>
          <c:h val="0.71212428009791029"/>
        </c:manualLayout>
      </c:layout>
      <c:txPr>
        <a:bodyPr/>
        <a:lstStyle/>
        <a:p>
          <a:pPr>
            <a:defRPr sz="1000" baseline="0">
              <a:latin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plotArea>
      <c:layout>
        <c:manualLayout>
          <c:layoutTarget val="inner"/>
          <c:xMode val="edge"/>
          <c:yMode val="edge"/>
          <c:x val="5.1082136078219473E-2"/>
          <c:y val="4.6770924467774859E-2"/>
          <c:w val="0.9301715027716001"/>
          <c:h val="0.48437882764654755"/>
        </c:manualLayout>
      </c:layout>
      <c:lineChart>
        <c:grouping val="standard"/>
        <c:ser>
          <c:idx val="0"/>
          <c:order val="0"/>
          <c:spPr>
            <a:ln>
              <a:noFill/>
            </a:ln>
          </c:spPr>
          <c:marker>
            <c:spPr>
              <a:solidFill>
                <a:srgbClr val="CC3300"/>
              </a:solidFill>
            </c:spPr>
          </c:marker>
          <c:cat>
            <c:strRef>
              <c:f>'9'!$A$2:$A$46</c:f>
              <c:strCache>
                <c:ptCount val="45"/>
                <c:pt idx="0">
                  <c:v>Свечинский</c:v>
                </c:pt>
                <c:pt idx="1">
                  <c:v>г. Вятские Поляны</c:v>
                </c:pt>
                <c:pt idx="2">
                  <c:v>Белохолуницкий</c:v>
                </c:pt>
                <c:pt idx="3">
                  <c:v>г. Слободской</c:v>
                </c:pt>
                <c:pt idx="4">
                  <c:v>г. Кирово-Чепецк</c:v>
                </c:pt>
                <c:pt idx="5">
                  <c:v>Кильмезский</c:v>
                </c:pt>
                <c:pt idx="6">
                  <c:v>Вятскополянский</c:v>
                </c:pt>
                <c:pt idx="7">
                  <c:v>Нолинский</c:v>
                </c:pt>
                <c:pt idx="8">
                  <c:v>Верхошижемский</c:v>
                </c:pt>
                <c:pt idx="9">
                  <c:v>Шабалинский</c:v>
                </c:pt>
                <c:pt idx="10">
                  <c:v>Пижанский</c:v>
                </c:pt>
                <c:pt idx="11">
                  <c:v>Яранский</c:v>
                </c:pt>
                <c:pt idx="12">
                  <c:v>Омутнинский</c:v>
                </c:pt>
                <c:pt idx="13">
                  <c:v>Оричевский</c:v>
                </c:pt>
                <c:pt idx="14">
                  <c:v>Афанасьевский</c:v>
                </c:pt>
                <c:pt idx="15">
                  <c:v>Уржумский</c:v>
                </c:pt>
                <c:pt idx="16">
                  <c:v>Кикнурский</c:v>
                </c:pt>
                <c:pt idx="17">
                  <c:v>Тужинский</c:v>
                </c:pt>
                <c:pt idx="18">
                  <c:v>Орловский</c:v>
                </c:pt>
                <c:pt idx="19">
                  <c:v>Унинский</c:v>
                </c:pt>
                <c:pt idx="20">
                  <c:v>Советский</c:v>
                </c:pt>
                <c:pt idx="21">
                  <c:v>г. Киров</c:v>
                </c:pt>
                <c:pt idx="22">
                  <c:v>ЗАТО Первомайский</c:v>
                </c:pt>
                <c:pt idx="23">
                  <c:v>Юрьянский</c:v>
                </c:pt>
                <c:pt idx="24">
                  <c:v>Санчурский</c:v>
                </c:pt>
                <c:pt idx="25">
                  <c:v>Куменский</c:v>
                </c:pt>
                <c:pt idx="26">
                  <c:v>Малмыжский</c:v>
                </c:pt>
                <c:pt idx="27">
                  <c:v>Зуевский</c:v>
                </c:pt>
                <c:pt idx="28">
                  <c:v>Подосиновский</c:v>
                </c:pt>
                <c:pt idx="29">
                  <c:v>Арбажский</c:v>
                </c:pt>
                <c:pt idx="30">
                  <c:v>г. Котельнич</c:v>
                </c:pt>
                <c:pt idx="31">
                  <c:v>Лузский</c:v>
                </c:pt>
                <c:pt idx="32">
                  <c:v>Лебяжский</c:v>
                </c:pt>
                <c:pt idx="33">
                  <c:v>Мурашинский</c:v>
                </c:pt>
                <c:pt idx="34">
                  <c:v>Слободской</c:v>
                </c:pt>
                <c:pt idx="35">
                  <c:v>Верхнекамский</c:v>
                </c:pt>
                <c:pt idx="36">
                  <c:v>Немский</c:v>
                </c:pt>
                <c:pt idx="37">
                  <c:v>Котельничский</c:v>
                </c:pt>
                <c:pt idx="38">
                  <c:v>Даровской</c:v>
                </c:pt>
                <c:pt idx="39">
                  <c:v>Богородский</c:v>
                </c:pt>
                <c:pt idx="40">
                  <c:v>Опаринский</c:v>
                </c:pt>
                <c:pt idx="41">
                  <c:v>Кирово-Чепецкий</c:v>
                </c:pt>
                <c:pt idx="42">
                  <c:v>Фаленский</c:v>
                </c:pt>
                <c:pt idx="43">
                  <c:v>Нагорский</c:v>
                </c:pt>
                <c:pt idx="44">
                  <c:v>Сунский</c:v>
                </c:pt>
              </c:strCache>
            </c:strRef>
          </c:cat>
          <c:val>
            <c:numRef>
              <c:f>'9'!$B$2:$B$46</c:f>
              <c:numCache>
                <c:formatCode>General</c:formatCode>
                <c:ptCount val="45"/>
                <c:pt idx="0">
                  <c:v>0.77889610389610375</c:v>
                </c:pt>
                <c:pt idx="1">
                  <c:v>0.65675242934469102</c:v>
                </c:pt>
                <c:pt idx="2">
                  <c:v>0.60319135659938583</c:v>
                </c:pt>
                <c:pt idx="3">
                  <c:v>0.60216671452343973</c:v>
                </c:pt>
                <c:pt idx="4">
                  <c:v>0.57502660298744968</c:v>
                </c:pt>
                <c:pt idx="5">
                  <c:v>0.57133951810318273</c:v>
                </c:pt>
                <c:pt idx="6">
                  <c:v>0.5653515942061188</c:v>
                </c:pt>
                <c:pt idx="7">
                  <c:v>0.54424726978070559</c:v>
                </c:pt>
                <c:pt idx="8">
                  <c:v>0.53750739099258649</c:v>
                </c:pt>
                <c:pt idx="9">
                  <c:v>0.52154167448632771</c:v>
                </c:pt>
                <c:pt idx="10">
                  <c:v>0.49723840696610211</c:v>
                </c:pt>
                <c:pt idx="11">
                  <c:v>0.49450868588773161</c:v>
                </c:pt>
                <c:pt idx="12">
                  <c:v>0.49369930111181742</c:v>
                </c:pt>
                <c:pt idx="13">
                  <c:v>0.48657321666263798</c:v>
                </c:pt>
                <c:pt idx="14">
                  <c:v>0.48225642560366039</c:v>
                </c:pt>
                <c:pt idx="15">
                  <c:v>0.47611493155547302</c:v>
                </c:pt>
                <c:pt idx="16">
                  <c:v>0.47377925559680678</c:v>
                </c:pt>
                <c:pt idx="17">
                  <c:v>0.47122715885606775</c:v>
                </c:pt>
                <c:pt idx="18">
                  <c:v>0.46881788192506618</c:v>
                </c:pt>
                <c:pt idx="19">
                  <c:v>0.4607546847287558</c:v>
                </c:pt>
                <c:pt idx="20">
                  <c:v>0.45479348065230679</c:v>
                </c:pt>
                <c:pt idx="21">
                  <c:v>0.4490827006385853</c:v>
                </c:pt>
                <c:pt idx="22">
                  <c:v>0.4457794092826689</c:v>
                </c:pt>
                <c:pt idx="23">
                  <c:v>0.40240573888331166</c:v>
                </c:pt>
                <c:pt idx="24">
                  <c:v>0.37750628558464966</c:v>
                </c:pt>
                <c:pt idx="25">
                  <c:v>0.36960196198288392</c:v>
                </c:pt>
                <c:pt idx="26">
                  <c:v>0.36896127801547512</c:v>
                </c:pt>
                <c:pt idx="27">
                  <c:v>0.36561890027566113</c:v>
                </c:pt>
                <c:pt idx="28">
                  <c:v>0.36400302516210981</c:v>
                </c:pt>
                <c:pt idx="29">
                  <c:v>0.33745855274452413</c:v>
                </c:pt>
                <c:pt idx="30">
                  <c:v>0.3319555015266939</c:v>
                </c:pt>
                <c:pt idx="31">
                  <c:v>0.33077487857560139</c:v>
                </c:pt>
                <c:pt idx="32">
                  <c:v>0.32692716441076974</c:v>
                </c:pt>
                <c:pt idx="33">
                  <c:v>0.30680759211830388</c:v>
                </c:pt>
                <c:pt idx="34">
                  <c:v>0.30567895482781754</c:v>
                </c:pt>
                <c:pt idx="35">
                  <c:v>0.29749999609246763</c:v>
                </c:pt>
                <c:pt idx="36">
                  <c:v>0.29178773555708881</c:v>
                </c:pt>
                <c:pt idx="37">
                  <c:v>0.28219738445594733</c:v>
                </c:pt>
                <c:pt idx="38">
                  <c:v>0.27572793784787136</c:v>
                </c:pt>
                <c:pt idx="39">
                  <c:v>0.22437225492893437</c:v>
                </c:pt>
                <c:pt idx="40">
                  <c:v>0.22092756590804993</c:v>
                </c:pt>
                <c:pt idx="41">
                  <c:v>0.18033701789829984</c:v>
                </c:pt>
                <c:pt idx="42">
                  <c:v>0.17242435560159974</c:v>
                </c:pt>
                <c:pt idx="43">
                  <c:v>0.15844155844155841</c:v>
                </c:pt>
                <c:pt idx="44">
                  <c:v>0.14316085791901687</c:v>
                </c:pt>
              </c:numCache>
            </c:numRef>
          </c:val>
        </c:ser>
        <c:marker val="1"/>
        <c:axId val="70843776"/>
        <c:axId val="70842624"/>
      </c:lineChart>
      <c:catAx>
        <c:axId val="7084377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842624"/>
        <c:crosses val="autoZero"/>
        <c:auto val="1"/>
        <c:lblAlgn val="ctr"/>
        <c:lblOffset val="100"/>
      </c:catAx>
      <c:valAx>
        <c:axId val="70842624"/>
        <c:scaling>
          <c:orientation val="minMax"/>
          <c:max val="0.8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8437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plotArea>
      <c:layout/>
      <c:lineChart>
        <c:grouping val="standard"/>
        <c:ser>
          <c:idx val="0"/>
          <c:order val="0"/>
          <c:spPr>
            <a:ln>
              <a:noFill/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'10'!$A$2:$A$46</c:f>
              <c:strCache>
                <c:ptCount val="45"/>
                <c:pt idx="0">
                  <c:v>Котельничский</c:v>
                </c:pt>
                <c:pt idx="1">
                  <c:v>Сунский</c:v>
                </c:pt>
                <c:pt idx="2">
                  <c:v>Лебяжский</c:v>
                </c:pt>
                <c:pt idx="3">
                  <c:v>Унинский</c:v>
                </c:pt>
                <c:pt idx="4">
                  <c:v>Подосиновский</c:v>
                </c:pt>
                <c:pt idx="5">
                  <c:v>Фаленский</c:v>
                </c:pt>
                <c:pt idx="6">
                  <c:v>Кирово-Чепецкий</c:v>
                </c:pt>
                <c:pt idx="7">
                  <c:v>Вятскополянский</c:v>
                </c:pt>
                <c:pt idx="8">
                  <c:v>Немский</c:v>
                </c:pt>
                <c:pt idx="9">
                  <c:v>Афанасьевский</c:v>
                </c:pt>
                <c:pt idx="10">
                  <c:v>Пижанский</c:v>
                </c:pt>
                <c:pt idx="11">
                  <c:v>Тужинский</c:v>
                </c:pt>
                <c:pt idx="12">
                  <c:v>Верхошижемский</c:v>
                </c:pt>
                <c:pt idx="13">
                  <c:v>Свечинский</c:v>
                </c:pt>
                <c:pt idx="14">
                  <c:v>Санчурский</c:v>
                </c:pt>
                <c:pt idx="15">
                  <c:v>Белохолуницкий</c:v>
                </c:pt>
                <c:pt idx="16">
                  <c:v>Кильмезский</c:v>
                </c:pt>
                <c:pt idx="17">
                  <c:v>Орловский</c:v>
                </c:pt>
                <c:pt idx="18">
                  <c:v>Мурашинский</c:v>
                </c:pt>
                <c:pt idx="19">
                  <c:v>Омутнинский</c:v>
                </c:pt>
                <c:pt idx="20">
                  <c:v>Кикнурский</c:v>
                </c:pt>
                <c:pt idx="21">
                  <c:v>Оричевский</c:v>
                </c:pt>
                <c:pt idx="22">
                  <c:v>Зуевский</c:v>
                </c:pt>
                <c:pt idx="23">
                  <c:v>Шабалинский</c:v>
                </c:pt>
                <c:pt idx="24">
                  <c:v>Уржумский</c:v>
                </c:pt>
                <c:pt idx="25">
                  <c:v>Лузский</c:v>
                </c:pt>
                <c:pt idx="26">
                  <c:v>Яранский</c:v>
                </c:pt>
                <c:pt idx="27">
                  <c:v>Слободской</c:v>
                </c:pt>
                <c:pt idx="28">
                  <c:v>Юрьянский</c:v>
                </c:pt>
                <c:pt idx="29">
                  <c:v>Богородский</c:v>
                </c:pt>
                <c:pt idx="30">
                  <c:v>Нолинский</c:v>
                </c:pt>
                <c:pt idx="31">
                  <c:v>г. Слободской</c:v>
                </c:pt>
                <c:pt idx="32">
                  <c:v>Арбажский</c:v>
                </c:pt>
                <c:pt idx="33">
                  <c:v>г. Вятские Поляны</c:v>
                </c:pt>
                <c:pt idx="34">
                  <c:v>Малмыжский</c:v>
                </c:pt>
                <c:pt idx="35">
                  <c:v>Верхнекамский</c:v>
                </c:pt>
                <c:pt idx="36">
                  <c:v>Опаринский</c:v>
                </c:pt>
                <c:pt idx="37">
                  <c:v>Нагорский</c:v>
                </c:pt>
                <c:pt idx="38">
                  <c:v>Куменский</c:v>
                </c:pt>
                <c:pt idx="39">
                  <c:v>г. Кирово-Чепецк</c:v>
                </c:pt>
                <c:pt idx="40">
                  <c:v>г. Котельнич</c:v>
                </c:pt>
                <c:pt idx="41">
                  <c:v>г. Киров</c:v>
                </c:pt>
                <c:pt idx="42">
                  <c:v>Советский</c:v>
                </c:pt>
                <c:pt idx="43">
                  <c:v>ЗАТО Первомайский</c:v>
                </c:pt>
                <c:pt idx="44">
                  <c:v>Даровской</c:v>
                </c:pt>
              </c:strCache>
            </c:strRef>
          </c:cat>
          <c:val>
            <c:numRef>
              <c:f>'10'!$B$2:$B$46</c:f>
              <c:numCache>
                <c:formatCode>General</c:formatCode>
                <c:ptCount val="45"/>
                <c:pt idx="0">
                  <c:v>0.95415189471308715</c:v>
                </c:pt>
                <c:pt idx="1">
                  <c:v>0.92594188286546963</c:v>
                </c:pt>
                <c:pt idx="2">
                  <c:v>0.92504437886122137</c:v>
                </c:pt>
                <c:pt idx="3">
                  <c:v>0.87390575027249284</c:v>
                </c:pt>
                <c:pt idx="4">
                  <c:v>0.86277037135763768</c:v>
                </c:pt>
                <c:pt idx="5">
                  <c:v>0.83905979980432011</c:v>
                </c:pt>
                <c:pt idx="6">
                  <c:v>0.82728764552494449</c:v>
                </c:pt>
                <c:pt idx="7">
                  <c:v>0.82696669214451379</c:v>
                </c:pt>
                <c:pt idx="8">
                  <c:v>0.81300302649011713</c:v>
                </c:pt>
                <c:pt idx="9">
                  <c:v>0.80952830362852712</c:v>
                </c:pt>
                <c:pt idx="10">
                  <c:v>0.80631508997435386</c:v>
                </c:pt>
                <c:pt idx="11">
                  <c:v>0.80319275859918948</c:v>
                </c:pt>
                <c:pt idx="12">
                  <c:v>0.79818329115668252</c:v>
                </c:pt>
                <c:pt idx="13">
                  <c:v>0.79116974635089965</c:v>
                </c:pt>
                <c:pt idx="14">
                  <c:v>0.77651524907398972</c:v>
                </c:pt>
                <c:pt idx="15">
                  <c:v>0.76520034484610711</c:v>
                </c:pt>
                <c:pt idx="16">
                  <c:v>0.76514883254938415</c:v>
                </c:pt>
                <c:pt idx="17">
                  <c:v>0.7525422257729486</c:v>
                </c:pt>
                <c:pt idx="18">
                  <c:v>0.74706510097532952</c:v>
                </c:pt>
                <c:pt idx="19">
                  <c:v>0.743755045534916</c:v>
                </c:pt>
                <c:pt idx="20">
                  <c:v>0.74264375207467992</c:v>
                </c:pt>
                <c:pt idx="21">
                  <c:v>0.74027263192935089</c:v>
                </c:pt>
                <c:pt idx="22">
                  <c:v>0.73440880873249281</c:v>
                </c:pt>
                <c:pt idx="23">
                  <c:v>0.73271327916464091</c:v>
                </c:pt>
                <c:pt idx="24">
                  <c:v>0.71524447021872906</c:v>
                </c:pt>
                <c:pt idx="25">
                  <c:v>0.71103186503966476</c:v>
                </c:pt>
                <c:pt idx="26">
                  <c:v>0.70022789147792941</c:v>
                </c:pt>
                <c:pt idx="27">
                  <c:v>0.688571089986731</c:v>
                </c:pt>
                <c:pt idx="28">
                  <c:v>0.68685605743520994</c:v>
                </c:pt>
                <c:pt idx="29">
                  <c:v>0.67450323276880453</c:v>
                </c:pt>
                <c:pt idx="30">
                  <c:v>0.66755011467229963</c:v>
                </c:pt>
                <c:pt idx="31">
                  <c:v>0.66742366497812422</c:v>
                </c:pt>
                <c:pt idx="32">
                  <c:v>0.66389629407172768</c:v>
                </c:pt>
                <c:pt idx="33">
                  <c:v>0.6434401740977278</c:v>
                </c:pt>
                <c:pt idx="34">
                  <c:v>0.6413333225188258</c:v>
                </c:pt>
                <c:pt idx="35">
                  <c:v>0.63767981280595165</c:v>
                </c:pt>
                <c:pt idx="36">
                  <c:v>0.63676179691316193</c:v>
                </c:pt>
                <c:pt idx="37">
                  <c:v>0.63260784959408911</c:v>
                </c:pt>
                <c:pt idx="38">
                  <c:v>0.61882358207416965</c:v>
                </c:pt>
                <c:pt idx="39">
                  <c:v>0.61803561285093755</c:v>
                </c:pt>
                <c:pt idx="40">
                  <c:v>0.57539658768972335</c:v>
                </c:pt>
                <c:pt idx="41">
                  <c:v>0.56146300175871156</c:v>
                </c:pt>
                <c:pt idx="42">
                  <c:v>0.53549563527421462</c:v>
                </c:pt>
                <c:pt idx="43">
                  <c:v>0.47343076511099974</c:v>
                </c:pt>
                <c:pt idx="44">
                  <c:v>0.33855338873649532</c:v>
                </c:pt>
              </c:numCache>
            </c:numRef>
          </c:val>
        </c:ser>
        <c:marker val="1"/>
        <c:axId val="71077248"/>
        <c:axId val="71083904"/>
      </c:lineChart>
      <c:catAx>
        <c:axId val="71077248"/>
        <c:scaling>
          <c:orientation val="minMax"/>
        </c:scaling>
        <c:axPos val="b"/>
        <c:tickLblPos val="nextTo"/>
        <c:txPr>
          <a:bodyPr/>
          <a:lstStyle/>
          <a:p>
            <a:pPr>
              <a:defRPr sz="75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083904"/>
        <c:crosses val="autoZero"/>
        <c:auto val="1"/>
        <c:lblAlgn val="ctr"/>
        <c:lblOffset val="100"/>
      </c:catAx>
      <c:valAx>
        <c:axId val="71083904"/>
        <c:scaling>
          <c:orientation val="minMax"/>
          <c:max val="1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077248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4684943207071016E-2"/>
          <c:y val="7.9279279279279274E-2"/>
          <c:w val="0.69509187546135864"/>
          <c:h val="0.77331006597148333"/>
        </c:manualLayout>
      </c:layout>
      <c:barChart>
        <c:barDir val="col"/>
        <c:grouping val="clustered"/>
        <c:ser>
          <c:idx val="0"/>
          <c:order val="0"/>
          <c:tx>
            <c:strRef>
              <c:f>'11'!$A$21</c:f>
              <c:strCache>
                <c:ptCount val="1"/>
                <c:pt idx="0">
                  <c:v>Среднее значение показателя в целом по области, процентов</c:v>
                </c:pt>
              </c:strCache>
            </c:strRef>
          </c:tx>
          <c:spPr>
            <a:solidFill>
              <a:srgbClr val="FF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3.0676684174116031E-3"/>
                  <c:y val="7.9279279279279274E-2"/>
                </c:manualLayout>
              </c:layout>
              <c:showVal val="1"/>
            </c:dLbl>
            <c:dLbl>
              <c:idx val="1"/>
              <c:layout>
                <c:manualLayout>
                  <c:x val="-3.0676684174116031E-3"/>
                  <c:y val="0.10810810810810811"/>
                </c:manualLayout>
              </c:layout>
              <c:showVal val="1"/>
            </c:dLbl>
            <c:dLbl>
              <c:idx val="2"/>
              <c:layout>
                <c:manualLayout>
                  <c:x val="-3.0676684174116031E-3"/>
                  <c:y val="0.1153153153153153"/>
                </c:manualLayout>
              </c:layout>
              <c:showVal val="1"/>
            </c:dLbl>
            <c:dLbl>
              <c:idx val="3"/>
              <c:layout>
                <c:manualLayout>
                  <c:x val="-3.0676684174116031E-3"/>
                  <c:y val="0.10810810810810811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'11'!$B$20:$E$20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</c:strCache>
            </c:strRef>
          </c:cat>
          <c:val>
            <c:numRef>
              <c:f>'11'!$B$21:$E$21</c:f>
              <c:numCache>
                <c:formatCode>General</c:formatCode>
                <c:ptCount val="4"/>
                <c:pt idx="0">
                  <c:v>6.7</c:v>
                </c:pt>
                <c:pt idx="1">
                  <c:v>4.9000000000000004</c:v>
                </c:pt>
                <c:pt idx="2">
                  <c:v>3.9</c:v>
                </c:pt>
                <c:pt idx="3">
                  <c:v>1.6</c:v>
                </c:pt>
              </c:numCache>
            </c:numRef>
          </c:val>
        </c:ser>
        <c:axId val="71120000"/>
        <c:axId val="71121536"/>
      </c:barChart>
      <c:catAx>
        <c:axId val="71120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121536"/>
        <c:crosses val="autoZero"/>
        <c:auto val="1"/>
        <c:lblAlgn val="ctr"/>
        <c:lblOffset val="100"/>
      </c:catAx>
      <c:valAx>
        <c:axId val="71121536"/>
        <c:scaling>
          <c:orientation val="minMax"/>
          <c:max val="7"/>
        </c:scaling>
        <c:delete val="1"/>
        <c:axPos val="l"/>
        <c:numFmt formatCode="General" sourceLinked="1"/>
        <c:tickLblPos val="none"/>
        <c:crossAx val="71120000"/>
        <c:crosses val="autoZero"/>
        <c:crossBetween val="between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plotArea>
      <c:layout>
        <c:manualLayout>
          <c:layoutTarget val="inner"/>
          <c:xMode val="edge"/>
          <c:yMode val="edge"/>
          <c:x val="4.5673011640681903E-2"/>
          <c:y val="5.0925925925925923E-2"/>
          <c:w val="0.93277074152254691"/>
          <c:h val="0.44588764946048431"/>
        </c:manualLayout>
      </c:layout>
      <c:lineChart>
        <c:grouping val="standard"/>
        <c:ser>
          <c:idx val="0"/>
          <c:order val="0"/>
          <c:spPr>
            <a:ln>
              <a:noFill/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'12'!$A$8:$A$52</c:f>
              <c:strCache>
                <c:ptCount val="45"/>
                <c:pt idx="0">
                  <c:v>Немский</c:v>
                </c:pt>
                <c:pt idx="1">
                  <c:v>Опаринский</c:v>
                </c:pt>
                <c:pt idx="2">
                  <c:v>Уржумский</c:v>
                </c:pt>
                <c:pt idx="3">
                  <c:v>ЗАТО Первомайский</c:v>
                </c:pt>
                <c:pt idx="4">
                  <c:v>Арбажский</c:v>
                </c:pt>
                <c:pt idx="5">
                  <c:v>Богородский</c:v>
                </c:pt>
                <c:pt idx="6">
                  <c:v>Вятскополянский</c:v>
                </c:pt>
                <c:pt idx="7">
                  <c:v>Кильмезский</c:v>
                </c:pt>
                <c:pt idx="8">
                  <c:v>Нолинский</c:v>
                </c:pt>
                <c:pt idx="9">
                  <c:v>Свечинский</c:v>
                </c:pt>
                <c:pt idx="10">
                  <c:v>Унинский</c:v>
                </c:pt>
                <c:pt idx="11">
                  <c:v>Фаленский</c:v>
                </c:pt>
                <c:pt idx="12">
                  <c:v>Оричевский</c:v>
                </c:pt>
                <c:pt idx="13">
                  <c:v>г. Слободской</c:v>
                </c:pt>
                <c:pt idx="14">
                  <c:v>г. Вятские Поляны</c:v>
                </c:pt>
                <c:pt idx="15">
                  <c:v>Яранский</c:v>
                </c:pt>
                <c:pt idx="16">
                  <c:v>Верхнекамский</c:v>
                </c:pt>
                <c:pt idx="17">
                  <c:v>г. Котельнич</c:v>
                </c:pt>
                <c:pt idx="18">
                  <c:v>Слободской</c:v>
                </c:pt>
                <c:pt idx="19">
                  <c:v>Афанасьевский</c:v>
                </c:pt>
                <c:pt idx="20">
                  <c:v>Подосиновский</c:v>
                </c:pt>
                <c:pt idx="21">
                  <c:v>Лебяжский</c:v>
                </c:pt>
                <c:pt idx="22">
                  <c:v>Малмыжский</c:v>
                </c:pt>
                <c:pt idx="23">
                  <c:v>Даровской</c:v>
                </c:pt>
                <c:pt idx="24">
                  <c:v>г. Кирово-Чепецк</c:v>
                </c:pt>
                <c:pt idx="25">
                  <c:v>Нагорский</c:v>
                </c:pt>
                <c:pt idx="26">
                  <c:v>г. Киров</c:v>
                </c:pt>
                <c:pt idx="27">
                  <c:v>Тужинский</c:v>
                </c:pt>
                <c:pt idx="28">
                  <c:v>Лузский</c:v>
                </c:pt>
                <c:pt idx="29">
                  <c:v>Куменский</c:v>
                </c:pt>
                <c:pt idx="30">
                  <c:v>Кирово-Чепецкий</c:v>
                </c:pt>
                <c:pt idx="31">
                  <c:v>Сунский</c:v>
                </c:pt>
                <c:pt idx="32">
                  <c:v>Санчурский</c:v>
                </c:pt>
                <c:pt idx="33">
                  <c:v>Котельничский</c:v>
                </c:pt>
                <c:pt idx="34">
                  <c:v>Пижанский</c:v>
                </c:pt>
                <c:pt idx="35">
                  <c:v>Зуевский</c:v>
                </c:pt>
                <c:pt idx="36">
                  <c:v>Юрьянский</c:v>
                </c:pt>
                <c:pt idx="37">
                  <c:v>Верхошижемский</c:v>
                </c:pt>
                <c:pt idx="38">
                  <c:v>Советский</c:v>
                </c:pt>
                <c:pt idx="39">
                  <c:v>Кикнурский</c:v>
                </c:pt>
                <c:pt idx="40">
                  <c:v>Омутнинский</c:v>
                </c:pt>
                <c:pt idx="41">
                  <c:v>Орловский</c:v>
                </c:pt>
                <c:pt idx="42">
                  <c:v>Мурашинский</c:v>
                </c:pt>
                <c:pt idx="43">
                  <c:v>Шабалинский</c:v>
                </c:pt>
                <c:pt idx="44">
                  <c:v>Белохолуницкий</c:v>
                </c:pt>
              </c:strCache>
            </c:strRef>
          </c:cat>
          <c:val>
            <c:numRef>
              <c:f>'12'!$B$8:$B$52</c:f>
              <c:numCache>
                <c:formatCode>General</c:formatCode>
                <c:ptCount val="45"/>
                <c:pt idx="0">
                  <c:v>1</c:v>
                </c:pt>
                <c:pt idx="1">
                  <c:v>0.53631338953223728</c:v>
                </c:pt>
                <c:pt idx="2">
                  <c:v>0.5055677784532554</c:v>
                </c:pt>
                <c:pt idx="3">
                  <c:v>0.48159155486450372</c:v>
                </c:pt>
                <c:pt idx="4">
                  <c:v>0.48159155486450372</c:v>
                </c:pt>
                <c:pt idx="5">
                  <c:v>0.48159155486450372</c:v>
                </c:pt>
                <c:pt idx="6">
                  <c:v>0.48159155486450372</c:v>
                </c:pt>
                <c:pt idx="7">
                  <c:v>0.48159155486450372</c:v>
                </c:pt>
                <c:pt idx="8">
                  <c:v>0.48159155486450372</c:v>
                </c:pt>
                <c:pt idx="9">
                  <c:v>0.48159155486450372</c:v>
                </c:pt>
                <c:pt idx="10">
                  <c:v>0.48159155486450372</c:v>
                </c:pt>
                <c:pt idx="11">
                  <c:v>0.48159155486450372</c:v>
                </c:pt>
                <c:pt idx="12">
                  <c:v>0.48146042579606402</c:v>
                </c:pt>
                <c:pt idx="13">
                  <c:v>0.47252655276118005</c:v>
                </c:pt>
                <c:pt idx="14">
                  <c:v>0.46750385895748342</c:v>
                </c:pt>
                <c:pt idx="15">
                  <c:v>0.46276207681789688</c:v>
                </c:pt>
                <c:pt idx="16">
                  <c:v>0.45100800990396339</c:v>
                </c:pt>
                <c:pt idx="17">
                  <c:v>0.44964267307536532</c:v>
                </c:pt>
                <c:pt idx="18">
                  <c:v>0.44667919841860027</c:v>
                </c:pt>
                <c:pt idx="19">
                  <c:v>0.43664387454797532</c:v>
                </c:pt>
                <c:pt idx="20">
                  <c:v>0.43664387454797532</c:v>
                </c:pt>
                <c:pt idx="21">
                  <c:v>0.43571623742369081</c:v>
                </c:pt>
                <c:pt idx="22">
                  <c:v>0.43349648483675546</c:v>
                </c:pt>
                <c:pt idx="23">
                  <c:v>0.41931253463021317</c:v>
                </c:pt>
                <c:pt idx="24">
                  <c:v>0.40448190871688228</c:v>
                </c:pt>
                <c:pt idx="25">
                  <c:v>0.40086112694414217</c:v>
                </c:pt>
                <c:pt idx="26">
                  <c:v>0.39753165595625983</c:v>
                </c:pt>
                <c:pt idx="27">
                  <c:v>0.3921346858549225</c:v>
                </c:pt>
                <c:pt idx="28">
                  <c:v>0.38488142620549615</c:v>
                </c:pt>
                <c:pt idx="29">
                  <c:v>0.38353899065714414</c:v>
                </c:pt>
                <c:pt idx="30">
                  <c:v>0.37693183763302535</c:v>
                </c:pt>
                <c:pt idx="31">
                  <c:v>0.37634817955911187</c:v>
                </c:pt>
                <c:pt idx="32">
                  <c:v>0.37584656062113386</c:v>
                </c:pt>
                <c:pt idx="33">
                  <c:v>0.36293545066674943</c:v>
                </c:pt>
                <c:pt idx="34">
                  <c:v>0.36086775528462839</c:v>
                </c:pt>
                <c:pt idx="35">
                  <c:v>0.35457352340750692</c:v>
                </c:pt>
                <c:pt idx="36">
                  <c:v>0.33859714991546525</c:v>
                </c:pt>
                <c:pt idx="37">
                  <c:v>0.31894270211980741</c:v>
                </c:pt>
                <c:pt idx="38">
                  <c:v>0.31854687904227347</c:v>
                </c:pt>
                <c:pt idx="39">
                  <c:v>0.30132957243920483</c:v>
                </c:pt>
                <c:pt idx="40">
                  <c:v>0.28133728532935465</c:v>
                </c:pt>
                <c:pt idx="41">
                  <c:v>0.27579640831554808</c:v>
                </c:pt>
                <c:pt idx="42">
                  <c:v>0.26300319488817803</c:v>
                </c:pt>
                <c:pt idx="43">
                  <c:v>0.25718821626341182</c:v>
                </c:pt>
                <c:pt idx="44">
                  <c:v>1.4571868080195925E-2</c:v>
                </c:pt>
              </c:numCache>
            </c:numRef>
          </c:val>
        </c:ser>
        <c:marker val="1"/>
        <c:axId val="70918144"/>
        <c:axId val="70919680"/>
      </c:lineChart>
      <c:catAx>
        <c:axId val="70918144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919680"/>
        <c:crosses val="autoZero"/>
        <c:auto val="1"/>
        <c:lblAlgn val="ctr"/>
        <c:lblOffset val="100"/>
      </c:catAx>
      <c:valAx>
        <c:axId val="70919680"/>
        <c:scaling>
          <c:orientation val="minMax"/>
          <c:max val="1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9181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705312915022312"/>
          <c:y val="5.1400554097404488E-2"/>
          <c:w val="0.85462165528616962"/>
          <c:h val="0.59770235739572453"/>
        </c:manualLayout>
      </c:layout>
      <c:barChart>
        <c:barDir val="col"/>
        <c:grouping val="clustered"/>
        <c:ser>
          <c:idx val="0"/>
          <c:order val="0"/>
          <c:tx>
            <c:strRef>
              <c:f>'12'!$A$3</c:f>
              <c:strCache>
                <c:ptCount val="1"/>
                <c:pt idx="0">
                  <c:v>Среднее значение показателя в целом по области, процентов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2"/>
              <c:layout>
                <c:manualLayout>
                  <c:x val="0"/>
                  <c:y val="3.040849867256129E-2"/>
                </c:manualLayout>
              </c:layout>
              <c:showVal val="1"/>
            </c:dLbl>
            <c:dLbl>
              <c:idx val="3"/>
              <c:layout>
                <c:manualLayout>
                  <c:x val="-3.8341150500186012E-3"/>
                  <c:y val="2.4326798938049028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'12'!$B$2:$E$2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</c:strCache>
            </c:strRef>
          </c:cat>
          <c:val>
            <c:numRef>
              <c:f>'12'!$B$3:$E$3</c:f>
              <c:numCache>
                <c:formatCode>General</c:formatCode>
                <c:ptCount val="4"/>
                <c:pt idx="0">
                  <c:v>99.3</c:v>
                </c:pt>
                <c:pt idx="1">
                  <c:v>98.8</c:v>
                </c:pt>
                <c:pt idx="2">
                  <c:v>97</c:v>
                </c:pt>
                <c:pt idx="3">
                  <c:v>99.5</c:v>
                </c:pt>
              </c:numCache>
            </c:numRef>
          </c:val>
        </c:ser>
        <c:axId val="70937216"/>
        <c:axId val="70955392"/>
      </c:barChart>
      <c:catAx>
        <c:axId val="7093721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955392"/>
        <c:crosses val="autoZero"/>
        <c:auto val="1"/>
        <c:lblAlgn val="ctr"/>
        <c:lblOffset val="100"/>
      </c:catAx>
      <c:valAx>
        <c:axId val="709553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937216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9.8770823709647348E-2"/>
          <c:y val="0.7686031680240657"/>
          <c:w val="0.83234290392854904"/>
          <c:h val="0.19625022507077758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3447050729490672E-2"/>
          <c:y val="3.5545600038434176E-2"/>
          <c:w val="0.78926540694677572"/>
          <c:h val="0.58407736978173574"/>
        </c:manualLayout>
      </c:layout>
      <c:lineChart>
        <c:grouping val="standard"/>
        <c:ser>
          <c:idx val="0"/>
          <c:order val="0"/>
          <c:tx>
            <c:strRef>
              <c:f>'13'!$B$2</c:f>
              <c:strCache>
                <c:ptCount val="1"/>
                <c:pt idx="0">
                  <c:v>2013 год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'13'!$A$3:$A$47</c:f>
              <c:strCache>
                <c:ptCount val="45"/>
                <c:pt idx="0">
                  <c:v>г. Вятские Поляны</c:v>
                </c:pt>
                <c:pt idx="1">
                  <c:v>г. Котельнич</c:v>
                </c:pt>
                <c:pt idx="2">
                  <c:v>г. Слободской</c:v>
                </c:pt>
                <c:pt idx="3">
                  <c:v>ЗАТО Первомайский</c:v>
                </c:pt>
                <c:pt idx="4">
                  <c:v>Арбажский</c:v>
                </c:pt>
                <c:pt idx="5">
                  <c:v>Афанасьевский</c:v>
                </c:pt>
                <c:pt idx="6">
                  <c:v>Богородский</c:v>
                </c:pt>
                <c:pt idx="7">
                  <c:v>Верхнекамский</c:v>
                </c:pt>
                <c:pt idx="8">
                  <c:v>Верхошижемский</c:v>
                </c:pt>
                <c:pt idx="9">
                  <c:v>Вятскополянский</c:v>
                </c:pt>
                <c:pt idx="10">
                  <c:v>Даровской</c:v>
                </c:pt>
                <c:pt idx="11">
                  <c:v>Кильмезский</c:v>
                </c:pt>
                <c:pt idx="12">
                  <c:v>Кирово-Чепецкий</c:v>
                </c:pt>
                <c:pt idx="13">
                  <c:v>Лузский</c:v>
                </c:pt>
                <c:pt idx="14">
                  <c:v>Малмыжский</c:v>
                </c:pt>
                <c:pt idx="15">
                  <c:v>Мурашинский</c:v>
                </c:pt>
                <c:pt idx="16">
                  <c:v>Немский</c:v>
                </c:pt>
                <c:pt idx="17">
                  <c:v>Нолинский</c:v>
                </c:pt>
                <c:pt idx="18">
                  <c:v>Оричевский</c:v>
                </c:pt>
                <c:pt idx="19">
                  <c:v>Санчурский</c:v>
                </c:pt>
                <c:pt idx="20">
                  <c:v>Свечинский</c:v>
                </c:pt>
                <c:pt idx="21">
                  <c:v>Слободской</c:v>
                </c:pt>
                <c:pt idx="22">
                  <c:v>Сунский</c:v>
                </c:pt>
                <c:pt idx="23">
                  <c:v>Тужинский</c:v>
                </c:pt>
                <c:pt idx="24">
                  <c:v>Унинский</c:v>
                </c:pt>
                <c:pt idx="25">
                  <c:v>Уржумский</c:v>
                </c:pt>
                <c:pt idx="26">
                  <c:v>Фаленский</c:v>
                </c:pt>
                <c:pt idx="27">
                  <c:v>Яранский</c:v>
                </c:pt>
                <c:pt idx="28">
                  <c:v>г. Киров</c:v>
                </c:pt>
                <c:pt idx="29">
                  <c:v>г. Кирово-Чепецк</c:v>
                </c:pt>
                <c:pt idx="30">
                  <c:v>Подосиновский</c:v>
                </c:pt>
                <c:pt idx="31">
                  <c:v>Нагорский</c:v>
                </c:pt>
                <c:pt idx="32">
                  <c:v>Куменский</c:v>
                </c:pt>
                <c:pt idx="33">
                  <c:v>Омутнинский</c:v>
                </c:pt>
                <c:pt idx="34">
                  <c:v>Котельничский</c:v>
                </c:pt>
                <c:pt idx="35">
                  <c:v>Кикнурский</c:v>
                </c:pt>
                <c:pt idx="36">
                  <c:v>Опаринский</c:v>
                </c:pt>
                <c:pt idx="37">
                  <c:v>Зуевский</c:v>
                </c:pt>
                <c:pt idx="38">
                  <c:v>Пижанский</c:v>
                </c:pt>
                <c:pt idx="39">
                  <c:v>Советский</c:v>
                </c:pt>
                <c:pt idx="40">
                  <c:v>Лебяжский</c:v>
                </c:pt>
                <c:pt idx="41">
                  <c:v>Белохолуницкий</c:v>
                </c:pt>
                <c:pt idx="42">
                  <c:v>Шабалинский</c:v>
                </c:pt>
                <c:pt idx="43">
                  <c:v>Юрьянский</c:v>
                </c:pt>
                <c:pt idx="44">
                  <c:v>Орловский</c:v>
                </c:pt>
              </c:strCache>
            </c:strRef>
          </c:cat>
          <c:val>
            <c:numRef>
              <c:f>'13'!$B$3:$B$47</c:f>
              <c:numCache>
                <c:formatCode>0.00</c:formatCode>
                <c:ptCount val="45"/>
                <c:pt idx="0">
                  <c:v>0.78740157480314998</c:v>
                </c:pt>
                <c:pt idx="1">
                  <c:v>1.76991150442478</c:v>
                </c:pt>
                <c:pt idx="2">
                  <c:v>1.1494252873563198</c:v>
                </c:pt>
                <c:pt idx="3" formatCode="0">
                  <c:v>0</c:v>
                </c:pt>
                <c:pt idx="4" formatCode="0">
                  <c:v>0</c:v>
                </c:pt>
                <c:pt idx="5" formatCode="0">
                  <c:v>0</c:v>
                </c:pt>
                <c:pt idx="6" formatCode="0">
                  <c:v>0</c:v>
                </c:pt>
                <c:pt idx="7">
                  <c:v>1.6949152542372901</c:v>
                </c:pt>
                <c:pt idx="8">
                  <c:v>9.0909090909091006</c:v>
                </c:pt>
                <c:pt idx="9" formatCode="0">
                  <c:v>0</c:v>
                </c:pt>
                <c:pt idx="10">
                  <c:v>2.38095238095238</c:v>
                </c:pt>
                <c:pt idx="11" formatCode="0">
                  <c:v>0</c:v>
                </c:pt>
                <c:pt idx="12">
                  <c:v>7.5</c:v>
                </c:pt>
                <c:pt idx="13">
                  <c:v>5.4054054054054097</c:v>
                </c:pt>
                <c:pt idx="14">
                  <c:v>3.1413612565445193</c:v>
                </c:pt>
                <c:pt idx="15">
                  <c:v>2.8571428571428599</c:v>
                </c:pt>
                <c:pt idx="16" formatCode="0">
                  <c:v>0</c:v>
                </c:pt>
                <c:pt idx="17" formatCode="0">
                  <c:v>0</c:v>
                </c:pt>
                <c:pt idx="18" formatCode="0">
                  <c:v>0</c:v>
                </c:pt>
                <c:pt idx="19">
                  <c:v>7.8947368421052042</c:v>
                </c:pt>
                <c:pt idx="20" formatCode="0">
                  <c:v>0</c:v>
                </c:pt>
                <c:pt idx="21">
                  <c:v>1.31578947368421</c:v>
                </c:pt>
                <c:pt idx="22">
                  <c:v>5.8823529411764675</c:v>
                </c:pt>
                <c:pt idx="23">
                  <c:v>6.0606060606060455</c:v>
                </c:pt>
                <c:pt idx="24" formatCode="0">
                  <c:v>0</c:v>
                </c:pt>
                <c:pt idx="25">
                  <c:v>0.85470085470085821</c:v>
                </c:pt>
                <c:pt idx="26" formatCode="0">
                  <c:v>0</c:v>
                </c:pt>
                <c:pt idx="27">
                  <c:v>2.7027027027027137</c:v>
                </c:pt>
                <c:pt idx="28">
                  <c:v>3.8482682792743277</c:v>
                </c:pt>
                <c:pt idx="29">
                  <c:v>2.1739130434782599</c:v>
                </c:pt>
                <c:pt idx="30" formatCode="0">
                  <c:v>0</c:v>
                </c:pt>
                <c:pt idx="31" formatCode="0">
                  <c:v>0</c:v>
                </c:pt>
                <c:pt idx="32">
                  <c:v>1.5384615384615401</c:v>
                </c:pt>
                <c:pt idx="33">
                  <c:v>10.948905109489099</c:v>
                </c:pt>
                <c:pt idx="34">
                  <c:v>2.4390243902438864</c:v>
                </c:pt>
                <c:pt idx="35">
                  <c:v>5.7971014492753445</c:v>
                </c:pt>
                <c:pt idx="36">
                  <c:v>3.3333333333333277</c:v>
                </c:pt>
                <c:pt idx="37">
                  <c:v>5.1546391752577296</c:v>
                </c:pt>
                <c:pt idx="38">
                  <c:v>1.9230769230769276</c:v>
                </c:pt>
                <c:pt idx="39">
                  <c:v>4.9180327868852496</c:v>
                </c:pt>
                <c:pt idx="40">
                  <c:v>2.5641025641025612</c:v>
                </c:pt>
                <c:pt idx="41">
                  <c:v>14.084507042253501</c:v>
                </c:pt>
                <c:pt idx="42">
                  <c:v>4.7619047619047601</c:v>
                </c:pt>
                <c:pt idx="43">
                  <c:v>3.3333333333333277</c:v>
                </c:pt>
                <c:pt idx="44">
                  <c:v>3.6363636363636367</c:v>
                </c:pt>
              </c:numCache>
            </c:numRef>
          </c:val>
        </c:ser>
        <c:ser>
          <c:idx val="1"/>
          <c:order val="1"/>
          <c:tx>
            <c:strRef>
              <c:f>'13'!$C$2</c:f>
              <c:strCache>
                <c:ptCount val="1"/>
                <c:pt idx="0">
                  <c:v>2014 год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'13'!$A$3:$A$47</c:f>
              <c:strCache>
                <c:ptCount val="45"/>
                <c:pt idx="0">
                  <c:v>г. Вятские Поляны</c:v>
                </c:pt>
                <c:pt idx="1">
                  <c:v>г. Котельнич</c:v>
                </c:pt>
                <c:pt idx="2">
                  <c:v>г. Слободской</c:v>
                </c:pt>
                <c:pt idx="3">
                  <c:v>ЗАТО Первомайский</c:v>
                </c:pt>
                <c:pt idx="4">
                  <c:v>Арбажский</c:v>
                </c:pt>
                <c:pt idx="5">
                  <c:v>Афанасьевский</c:v>
                </c:pt>
                <c:pt idx="6">
                  <c:v>Богородский</c:v>
                </c:pt>
                <c:pt idx="7">
                  <c:v>Верхнекамский</c:v>
                </c:pt>
                <c:pt idx="8">
                  <c:v>Верхошижемский</c:v>
                </c:pt>
                <c:pt idx="9">
                  <c:v>Вятскополянский</c:v>
                </c:pt>
                <c:pt idx="10">
                  <c:v>Даровской</c:v>
                </c:pt>
                <c:pt idx="11">
                  <c:v>Кильмезский</c:v>
                </c:pt>
                <c:pt idx="12">
                  <c:v>Кирово-Чепецкий</c:v>
                </c:pt>
                <c:pt idx="13">
                  <c:v>Лузский</c:v>
                </c:pt>
                <c:pt idx="14">
                  <c:v>Малмыжский</c:v>
                </c:pt>
                <c:pt idx="15">
                  <c:v>Мурашинский</c:v>
                </c:pt>
                <c:pt idx="16">
                  <c:v>Немский</c:v>
                </c:pt>
                <c:pt idx="17">
                  <c:v>Нолинский</c:v>
                </c:pt>
                <c:pt idx="18">
                  <c:v>Оричевский</c:v>
                </c:pt>
                <c:pt idx="19">
                  <c:v>Санчурский</c:v>
                </c:pt>
                <c:pt idx="20">
                  <c:v>Свечинский</c:v>
                </c:pt>
                <c:pt idx="21">
                  <c:v>Слободской</c:v>
                </c:pt>
                <c:pt idx="22">
                  <c:v>Сунский</c:v>
                </c:pt>
                <c:pt idx="23">
                  <c:v>Тужинский</c:v>
                </c:pt>
                <c:pt idx="24">
                  <c:v>Унинский</c:v>
                </c:pt>
                <c:pt idx="25">
                  <c:v>Уржумский</c:v>
                </c:pt>
                <c:pt idx="26">
                  <c:v>Фаленский</c:v>
                </c:pt>
                <c:pt idx="27">
                  <c:v>Яранский</c:v>
                </c:pt>
                <c:pt idx="28">
                  <c:v>г. Киров</c:v>
                </c:pt>
                <c:pt idx="29">
                  <c:v>г. Кирово-Чепецк</c:v>
                </c:pt>
                <c:pt idx="30">
                  <c:v>Подосиновский</c:v>
                </c:pt>
                <c:pt idx="31">
                  <c:v>Нагорский</c:v>
                </c:pt>
                <c:pt idx="32">
                  <c:v>Куменский</c:v>
                </c:pt>
                <c:pt idx="33">
                  <c:v>Омутнинский</c:v>
                </c:pt>
                <c:pt idx="34">
                  <c:v>Котельничский</c:v>
                </c:pt>
                <c:pt idx="35">
                  <c:v>Кикнурский</c:v>
                </c:pt>
                <c:pt idx="36">
                  <c:v>Опаринский</c:v>
                </c:pt>
                <c:pt idx="37">
                  <c:v>Зуевский</c:v>
                </c:pt>
                <c:pt idx="38">
                  <c:v>Пижанский</c:v>
                </c:pt>
                <c:pt idx="39">
                  <c:v>Советский</c:v>
                </c:pt>
                <c:pt idx="40">
                  <c:v>Лебяжский</c:v>
                </c:pt>
                <c:pt idx="41">
                  <c:v>Белохолуницкий</c:v>
                </c:pt>
                <c:pt idx="42">
                  <c:v>Шабалинский</c:v>
                </c:pt>
                <c:pt idx="43">
                  <c:v>Юрьянский</c:v>
                </c:pt>
                <c:pt idx="44">
                  <c:v>Орловский</c:v>
                </c:pt>
              </c:strCache>
            </c:strRef>
          </c:cat>
          <c:val>
            <c:numRef>
              <c:f>'13'!$C$3:$C$47</c:f>
              <c:numCache>
                <c:formatCode>0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 formatCode="0.00">
                  <c:v>0.22471910112359644</c:v>
                </c:pt>
                <c:pt idx="29" formatCode="0.00">
                  <c:v>0.69204152249135065</c:v>
                </c:pt>
                <c:pt idx="30" formatCode="0.00">
                  <c:v>1.1627906976744085</c:v>
                </c:pt>
                <c:pt idx="31" formatCode="0.00">
                  <c:v>1.19047619047619</c:v>
                </c:pt>
                <c:pt idx="32" formatCode="0.00">
                  <c:v>1.4925373134328399</c:v>
                </c:pt>
                <c:pt idx="33" formatCode="0.00">
                  <c:v>1.73913043478261</c:v>
                </c:pt>
                <c:pt idx="34" formatCode="0.00">
                  <c:v>2</c:v>
                </c:pt>
                <c:pt idx="35" formatCode="0.00">
                  <c:v>2.0408163265306101</c:v>
                </c:pt>
                <c:pt idx="36" formatCode="0.00">
                  <c:v>2.0833333333333299</c:v>
                </c:pt>
                <c:pt idx="37" formatCode="0.00">
                  <c:v>2.2471910112359907</c:v>
                </c:pt>
                <c:pt idx="38" formatCode="0.00">
                  <c:v>2.2727272727272876</c:v>
                </c:pt>
                <c:pt idx="39" formatCode="0.00">
                  <c:v>2.5</c:v>
                </c:pt>
                <c:pt idx="40" formatCode="0.00">
                  <c:v>2.7027027027027137</c:v>
                </c:pt>
                <c:pt idx="41" formatCode="0.00">
                  <c:v>3.3898305084745801</c:v>
                </c:pt>
                <c:pt idx="42" formatCode="0.00">
                  <c:v>3.7037037037037002</c:v>
                </c:pt>
                <c:pt idx="43" formatCode="0.00">
                  <c:v>3.8461538461538467</c:v>
                </c:pt>
                <c:pt idx="44" formatCode="0.00">
                  <c:v>4.3478260869565055</c:v>
                </c:pt>
              </c:numCache>
            </c:numRef>
          </c:val>
        </c:ser>
        <c:marker val="1"/>
        <c:axId val="71210112"/>
        <c:axId val="71212416"/>
      </c:lineChart>
      <c:catAx>
        <c:axId val="7121011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212416"/>
        <c:crosses val="autoZero"/>
        <c:auto val="1"/>
        <c:lblAlgn val="ctr"/>
        <c:lblOffset val="100"/>
      </c:catAx>
      <c:valAx>
        <c:axId val="71212416"/>
        <c:scaling>
          <c:orientation val="minMax"/>
          <c:max val="14.5"/>
          <c:min val="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210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886778345949599"/>
          <c:y val="8.4878707170674736E-2"/>
          <c:w val="0.13211094663155537"/>
          <c:h val="0.21372550197125245"/>
        </c:manualLayout>
      </c:layout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8244986668147846E-2"/>
          <c:y val="2.1296296296296278E-2"/>
          <c:w val="0.93558782820427355"/>
          <c:h val="0.37047280548265277"/>
        </c:manualLayout>
      </c:layout>
      <c:lineChart>
        <c:grouping val="standard"/>
        <c:ser>
          <c:idx val="0"/>
          <c:order val="0"/>
          <c:spPr>
            <a:ln>
              <a:noFill/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'13'!$A$50:$A$94</c:f>
              <c:strCache>
                <c:ptCount val="45"/>
                <c:pt idx="0">
                  <c:v>Оричевский</c:v>
                </c:pt>
                <c:pt idx="1">
                  <c:v>Уржумский</c:v>
                </c:pt>
                <c:pt idx="2">
                  <c:v>Яранский</c:v>
                </c:pt>
                <c:pt idx="3">
                  <c:v>г. Слободской</c:v>
                </c:pt>
                <c:pt idx="4">
                  <c:v>Верхнекамский</c:v>
                </c:pt>
                <c:pt idx="5">
                  <c:v>Мурашинский</c:v>
                </c:pt>
                <c:pt idx="6">
                  <c:v>Малмыжский</c:v>
                </c:pt>
                <c:pt idx="7">
                  <c:v>Санчурский</c:v>
                </c:pt>
                <c:pt idx="8">
                  <c:v>Кирово-Чепецкий</c:v>
                </c:pt>
                <c:pt idx="9">
                  <c:v>ЗАТО Первомайский</c:v>
                </c:pt>
                <c:pt idx="10">
                  <c:v>Арбажский</c:v>
                </c:pt>
                <c:pt idx="11">
                  <c:v>Афанасьевский</c:v>
                </c:pt>
                <c:pt idx="12">
                  <c:v>Богородский</c:v>
                </c:pt>
                <c:pt idx="13">
                  <c:v>Вятскополянский</c:v>
                </c:pt>
                <c:pt idx="14">
                  <c:v>Кильмезский</c:v>
                </c:pt>
                <c:pt idx="15">
                  <c:v>Немский</c:v>
                </c:pt>
                <c:pt idx="16">
                  <c:v>Нолинский</c:v>
                </c:pt>
                <c:pt idx="17">
                  <c:v>Свечинский</c:v>
                </c:pt>
                <c:pt idx="18">
                  <c:v>Унинский</c:v>
                </c:pt>
                <c:pt idx="19">
                  <c:v>Фаленский</c:v>
                </c:pt>
                <c:pt idx="20">
                  <c:v>Нагорский</c:v>
                </c:pt>
                <c:pt idx="21">
                  <c:v>г. Вятские Поляны</c:v>
                </c:pt>
                <c:pt idx="22">
                  <c:v>г. Киров</c:v>
                </c:pt>
                <c:pt idx="23">
                  <c:v>Слободской</c:v>
                </c:pt>
                <c:pt idx="24">
                  <c:v>г. Котельнич</c:v>
                </c:pt>
                <c:pt idx="25">
                  <c:v>Даровской</c:v>
                </c:pt>
                <c:pt idx="26">
                  <c:v>Лузский</c:v>
                </c:pt>
                <c:pt idx="27">
                  <c:v>г. Кирово-Чепецк</c:v>
                </c:pt>
                <c:pt idx="28">
                  <c:v>Сунский</c:v>
                </c:pt>
                <c:pt idx="29">
                  <c:v>Тужинский</c:v>
                </c:pt>
                <c:pt idx="30">
                  <c:v>Верхошижемский</c:v>
                </c:pt>
                <c:pt idx="31">
                  <c:v>Опаринский</c:v>
                </c:pt>
                <c:pt idx="32">
                  <c:v>Советский</c:v>
                </c:pt>
                <c:pt idx="33">
                  <c:v>Омутнинский</c:v>
                </c:pt>
                <c:pt idx="34">
                  <c:v>Орловский</c:v>
                </c:pt>
                <c:pt idx="35">
                  <c:v>Подосиновский</c:v>
                </c:pt>
                <c:pt idx="36">
                  <c:v>Куменский</c:v>
                </c:pt>
                <c:pt idx="37">
                  <c:v>Котельничский</c:v>
                </c:pt>
                <c:pt idx="38">
                  <c:v>Пижанский</c:v>
                </c:pt>
                <c:pt idx="39">
                  <c:v>Кикнурский</c:v>
                </c:pt>
                <c:pt idx="40">
                  <c:v>Лебяжский</c:v>
                </c:pt>
                <c:pt idx="41">
                  <c:v>Зуевский</c:v>
                </c:pt>
                <c:pt idx="42">
                  <c:v>Юрьянский</c:v>
                </c:pt>
                <c:pt idx="43">
                  <c:v>Шабалинский</c:v>
                </c:pt>
                <c:pt idx="44">
                  <c:v>Белохолуницкий</c:v>
                </c:pt>
              </c:strCache>
            </c:strRef>
          </c:cat>
          <c:val>
            <c:numRef>
              <c:f>'13'!$B$50:$B$94</c:f>
              <c:numCache>
                <c:formatCode>General</c:formatCode>
                <c:ptCount val="45"/>
                <c:pt idx="0">
                  <c:v>0.97089787327364474</c:v>
                </c:pt>
                <c:pt idx="1">
                  <c:v>0.97071974365784364</c:v>
                </c:pt>
                <c:pt idx="2">
                  <c:v>0.94640487690522601</c:v>
                </c:pt>
                <c:pt idx="3">
                  <c:v>0.94494212622785845</c:v>
                </c:pt>
                <c:pt idx="4">
                  <c:v>0.93377910087539084</c:v>
                </c:pt>
                <c:pt idx="5">
                  <c:v>0.93303287402921686</c:v>
                </c:pt>
                <c:pt idx="6">
                  <c:v>0.91148563137536553</c:v>
                </c:pt>
                <c:pt idx="7">
                  <c:v>0.87968213949480956</c:v>
                </c:pt>
                <c:pt idx="8">
                  <c:v>0.86647581629062065</c:v>
                </c:pt>
                <c:pt idx="9">
                  <c:v>0.86399025594383616</c:v>
                </c:pt>
                <c:pt idx="10">
                  <c:v>0.86399025594383616</c:v>
                </c:pt>
                <c:pt idx="11">
                  <c:v>0.86399025594383616</c:v>
                </c:pt>
                <c:pt idx="12">
                  <c:v>0.86399025594383616</c:v>
                </c:pt>
                <c:pt idx="13">
                  <c:v>0.86399025594383616</c:v>
                </c:pt>
                <c:pt idx="14">
                  <c:v>0.86399025594383616</c:v>
                </c:pt>
                <c:pt idx="15">
                  <c:v>0.86399025594383616</c:v>
                </c:pt>
                <c:pt idx="16">
                  <c:v>0.86399025594383616</c:v>
                </c:pt>
                <c:pt idx="17">
                  <c:v>0.86399025594383616</c:v>
                </c:pt>
                <c:pt idx="18">
                  <c:v>0.86399025594383616</c:v>
                </c:pt>
                <c:pt idx="19">
                  <c:v>0.86399025594383616</c:v>
                </c:pt>
                <c:pt idx="20">
                  <c:v>0.85562986364180782</c:v>
                </c:pt>
                <c:pt idx="21">
                  <c:v>0.85199004938425893</c:v>
                </c:pt>
                <c:pt idx="22">
                  <c:v>0.84995035813226627</c:v>
                </c:pt>
                <c:pt idx="23">
                  <c:v>0.82557551734880574</c:v>
                </c:pt>
                <c:pt idx="24">
                  <c:v>0.82529306159845861</c:v>
                </c:pt>
                <c:pt idx="25">
                  <c:v>0.79306695721890896</c:v>
                </c:pt>
                <c:pt idx="26">
                  <c:v>0.78161045956190001</c:v>
                </c:pt>
                <c:pt idx="27">
                  <c:v>0.78006500149018065</c:v>
                </c:pt>
                <c:pt idx="28">
                  <c:v>0.77434165399879384</c:v>
                </c:pt>
                <c:pt idx="29">
                  <c:v>0.7716250296974263</c:v>
                </c:pt>
                <c:pt idx="30">
                  <c:v>0.72544241657421882</c:v>
                </c:pt>
                <c:pt idx="31">
                  <c:v>0.71568685572786217</c:v>
                </c:pt>
                <c:pt idx="32">
                  <c:v>0.67100317399535681</c:v>
                </c:pt>
                <c:pt idx="33">
                  <c:v>0.62462584536047561</c:v>
                </c:pt>
                <c:pt idx="34">
                  <c:v>0.62350868945397464</c:v>
                </c:pt>
                <c:pt idx="35">
                  <c:v>0.59908765870970637</c:v>
                </c:pt>
                <c:pt idx="36">
                  <c:v>0.50912451830450256</c:v>
                </c:pt>
                <c:pt idx="37">
                  <c:v>0.46147732641355727</c:v>
                </c:pt>
                <c:pt idx="38">
                  <c:v>0.44210419429672371</c:v>
                </c:pt>
                <c:pt idx="39">
                  <c:v>0.40609488275488415</c:v>
                </c:pt>
                <c:pt idx="40">
                  <c:v>0.39288616269860444</c:v>
                </c:pt>
                <c:pt idx="41">
                  <c:v>0.35573837020450022</c:v>
                </c:pt>
                <c:pt idx="42">
                  <c:v>0.29058273198502305</c:v>
                </c:pt>
                <c:pt idx="43">
                  <c:v>0.27922415561977082</c:v>
                </c:pt>
                <c:pt idx="44">
                  <c:v>2.7179493139597447E-2</c:v>
                </c:pt>
              </c:numCache>
            </c:numRef>
          </c:val>
        </c:ser>
        <c:marker val="1"/>
        <c:axId val="71216512"/>
        <c:axId val="71320320"/>
      </c:lineChart>
      <c:catAx>
        <c:axId val="7121651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320320"/>
        <c:crosses val="autoZero"/>
        <c:auto val="1"/>
        <c:lblAlgn val="ctr"/>
        <c:lblOffset val="100"/>
      </c:catAx>
      <c:valAx>
        <c:axId val="71320320"/>
        <c:scaling>
          <c:orientation val="minMax"/>
          <c:max val="1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21651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plotArea>
      <c:layout>
        <c:manualLayout>
          <c:layoutTarget val="inner"/>
          <c:xMode val="edge"/>
          <c:yMode val="edge"/>
          <c:x val="0.21908206780443348"/>
          <c:y val="1.6992802820508243E-2"/>
          <c:w val="0.75845119773016678"/>
          <c:h val="0.96120033142162908"/>
        </c:manualLayout>
      </c:layout>
      <c:barChart>
        <c:barDir val="bar"/>
        <c:grouping val="clustered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Pt>
            <c:idx val="35"/>
            <c:spPr>
              <a:solidFill>
                <a:srgbClr val="00CCFF"/>
              </a:solidFill>
            </c:spPr>
          </c:dPt>
          <c:dPt>
            <c:idx val="36"/>
            <c:spPr>
              <a:solidFill>
                <a:srgbClr val="00CCFF"/>
              </a:solidFill>
            </c:spPr>
          </c:dPt>
          <c:dPt>
            <c:idx val="37"/>
            <c:spPr>
              <a:solidFill>
                <a:srgbClr val="00CCFF"/>
              </a:solidFill>
            </c:spPr>
          </c:dPt>
          <c:dPt>
            <c:idx val="38"/>
            <c:spPr>
              <a:solidFill>
                <a:srgbClr val="00CCFF"/>
              </a:solidFill>
            </c:spPr>
          </c:dPt>
          <c:dPt>
            <c:idx val="39"/>
            <c:spPr>
              <a:solidFill>
                <a:srgbClr val="00CCFF"/>
              </a:solidFill>
            </c:spPr>
          </c:dPt>
          <c:dPt>
            <c:idx val="40"/>
            <c:spPr>
              <a:solidFill>
                <a:srgbClr val="00CCFF"/>
              </a:solidFill>
            </c:spPr>
          </c:dPt>
          <c:dPt>
            <c:idx val="41"/>
            <c:spPr>
              <a:solidFill>
                <a:srgbClr val="00CCFF"/>
              </a:solidFill>
            </c:spPr>
          </c:dPt>
          <c:dPt>
            <c:idx val="42"/>
            <c:spPr>
              <a:solidFill>
                <a:srgbClr val="00CCFF"/>
              </a:solidFill>
            </c:spPr>
          </c:dPt>
          <c:dPt>
            <c:idx val="43"/>
            <c:spPr>
              <a:solidFill>
                <a:srgbClr val="00CCFF"/>
              </a:solidFill>
            </c:spPr>
          </c:dPt>
          <c:dPt>
            <c:idx val="44"/>
            <c:spPr>
              <a:solidFill>
                <a:srgbClr val="00CCFF"/>
              </a:solidFill>
            </c:spPr>
          </c:dPt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'1'!$A$3:$A$47</c:f>
              <c:strCache>
                <c:ptCount val="45"/>
                <c:pt idx="0">
                  <c:v>ЗАТО Первомайский</c:v>
                </c:pt>
                <c:pt idx="1">
                  <c:v>Опаринский</c:v>
                </c:pt>
                <c:pt idx="2">
                  <c:v>Верхнекамский</c:v>
                </c:pt>
                <c:pt idx="3">
                  <c:v>Вятскополянский</c:v>
                </c:pt>
                <c:pt idx="4">
                  <c:v>Зуевский</c:v>
                </c:pt>
                <c:pt idx="5">
                  <c:v>Санчурский</c:v>
                </c:pt>
                <c:pt idx="6">
                  <c:v>Сунский</c:v>
                </c:pt>
                <c:pt idx="7">
                  <c:v>Кикнурский</c:v>
                </c:pt>
                <c:pt idx="8">
                  <c:v>Малмыжский</c:v>
                </c:pt>
                <c:pt idx="9">
                  <c:v>Лебяжский</c:v>
                </c:pt>
                <c:pt idx="10">
                  <c:v>Пижанский</c:v>
                </c:pt>
                <c:pt idx="11">
                  <c:v>Богородский</c:v>
                </c:pt>
                <c:pt idx="12">
                  <c:v>Орловский</c:v>
                </c:pt>
                <c:pt idx="13">
                  <c:v>Арбажский</c:v>
                </c:pt>
                <c:pt idx="14">
                  <c:v>Фаленский</c:v>
                </c:pt>
                <c:pt idx="15">
                  <c:v>Оричевский</c:v>
                </c:pt>
                <c:pt idx="16">
                  <c:v>Мурашинский</c:v>
                </c:pt>
                <c:pt idx="17">
                  <c:v>Куменский</c:v>
                </c:pt>
                <c:pt idx="18">
                  <c:v>Уржумский</c:v>
                </c:pt>
                <c:pt idx="19">
                  <c:v>Яранский</c:v>
                </c:pt>
                <c:pt idx="20">
                  <c:v>Нолинский</c:v>
                </c:pt>
                <c:pt idx="21">
                  <c:v>Свечинский</c:v>
                </c:pt>
                <c:pt idx="22">
                  <c:v>Тужинский</c:v>
                </c:pt>
                <c:pt idx="23">
                  <c:v>Омутнинский</c:v>
                </c:pt>
                <c:pt idx="24">
                  <c:v>Немский</c:v>
                </c:pt>
                <c:pt idx="25">
                  <c:v>Юрьянский</c:v>
                </c:pt>
                <c:pt idx="26">
                  <c:v>Унинский</c:v>
                </c:pt>
                <c:pt idx="27">
                  <c:v>Слободской</c:v>
                </c:pt>
                <c:pt idx="28">
                  <c:v>Кильмезский</c:v>
                </c:pt>
                <c:pt idx="29">
                  <c:v>Подосиновский</c:v>
                </c:pt>
                <c:pt idx="30">
                  <c:v>Верхошижемский</c:v>
                </c:pt>
                <c:pt idx="31">
                  <c:v>Шабалинский</c:v>
                </c:pt>
                <c:pt idx="32">
                  <c:v>Нагорский</c:v>
                </c:pt>
                <c:pt idx="33">
                  <c:v>Афанасьевский</c:v>
                </c:pt>
                <c:pt idx="34">
                  <c:v>Котельничский</c:v>
                </c:pt>
                <c:pt idx="35">
                  <c:v>Кирово-Чепецкий</c:v>
                </c:pt>
                <c:pt idx="36">
                  <c:v>Лузский</c:v>
                </c:pt>
                <c:pt idx="37">
                  <c:v>Даровской</c:v>
                </c:pt>
                <c:pt idx="38">
                  <c:v>Белохолуницкий</c:v>
                </c:pt>
                <c:pt idx="39">
                  <c:v>Советский</c:v>
                </c:pt>
                <c:pt idx="40">
                  <c:v>г. Слободской</c:v>
                </c:pt>
                <c:pt idx="41">
                  <c:v>г. Котельнич</c:v>
                </c:pt>
                <c:pt idx="42">
                  <c:v>г. Кирово-Чепецк</c:v>
                </c:pt>
                <c:pt idx="43">
                  <c:v>г. Вятские Поляны</c:v>
                </c:pt>
                <c:pt idx="44">
                  <c:v>г. Киров</c:v>
                </c:pt>
              </c:strCache>
            </c:strRef>
          </c:cat>
          <c:val>
            <c:numRef>
              <c:f>'1'!$B$3:$B$47</c:f>
              <c:numCache>
                <c:formatCode>0.00</c:formatCode>
                <c:ptCount val="45"/>
                <c:pt idx="0">
                  <c:v>120.8</c:v>
                </c:pt>
                <c:pt idx="1">
                  <c:v>188.6</c:v>
                </c:pt>
                <c:pt idx="2">
                  <c:v>198.2</c:v>
                </c:pt>
                <c:pt idx="3">
                  <c:v>199.4</c:v>
                </c:pt>
                <c:pt idx="4">
                  <c:v>202.7</c:v>
                </c:pt>
                <c:pt idx="5">
                  <c:v>206.4</c:v>
                </c:pt>
                <c:pt idx="6">
                  <c:v>213</c:v>
                </c:pt>
                <c:pt idx="7">
                  <c:v>220</c:v>
                </c:pt>
                <c:pt idx="8">
                  <c:v>226.4</c:v>
                </c:pt>
                <c:pt idx="9">
                  <c:v>232.6</c:v>
                </c:pt>
                <c:pt idx="10">
                  <c:v>234.8</c:v>
                </c:pt>
                <c:pt idx="11">
                  <c:v>236.9</c:v>
                </c:pt>
                <c:pt idx="12">
                  <c:v>240</c:v>
                </c:pt>
                <c:pt idx="13">
                  <c:v>242</c:v>
                </c:pt>
                <c:pt idx="14">
                  <c:v>243</c:v>
                </c:pt>
                <c:pt idx="15">
                  <c:v>248</c:v>
                </c:pt>
                <c:pt idx="16">
                  <c:v>251.4</c:v>
                </c:pt>
                <c:pt idx="17">
                  <c:v>253</c:v>
                </c:pt>
                <c:pt idx="18">
                  <c:v>253.6</c:v>
                </c:pt>
                <c:pt idx="19">
                  <c:v>257.89999999999969</c:v>
                </c:pt>
                <c:pt idx="20">
                  <c:v>261.3</c:v>
                </c:pt>
                <c:pt idx="21">
                  <c:v>268.5</c:v>
                </c:pt>
                <c:pt idx="22">
                  <c:v>279.39999999999969</c:v>
                </c:pt>
                <c:pt idx="23">
                  <c:v>280.7</c:v>
                </c:pt>
                <c:pt idx="24">
                  <c:v>282.10000000000002</c:v>
                </c:pt>
                <c:pt idx="25">
                  <c:v>284.3</c:v>
                </c:pt>
                <c:pt idx="26">
                  <c:v>284.5</c:v>
                </c:pt>
                <c:pt idx="27">
                  <c:v>285.39999999999969</c:v>
                </c:pt>
                <c:pt idx="28">
                  <c:v>289.3</c:v>
                </c:pt>
                <c:pt idx="29">
                  <c:v>294.7</c:v>
                </c:pt>
                <c:pt idx="30">
                  <c:v>299.7</c:v>
                </c:pt>
                <c:pt idx="31">
                  <c:v>301</c:v>
                </c:pt>
                <c:pt idx="32">
                  <c:v>302.5</c:v>
                </c:pt>
                <c:pt idx="33">
                  <c:v>304.5</c:v>
                </c:pt>
                <c:pt idx="34">
                  <c:v>307.3</c:v>
                </c:pt>
                <c:pt idx="35">
                  <c:v>308.60000000000002</c:v>
                </c:pt>
                <c:pt idx="36">
                  <c:v>309.5</c:v>
                </c:pt>
                <c:pt idx="37">
                  <c:v>317.5</c:v>
                </c:pt>
                <c:pt idx="38">
                  <c:v>318</c:v>
                </c:pt>
                <c:pt idx="39">
                  <c:v>327</c:v>
                </c:pt>
                <c:pt idx="40">
                  <c:v>336</c:v>
                </c:pt>
                <c:pt idx="41">
                  <c:v>384.3</c:v>
                </c:pt>
                <c:pt idx="42">
                  <c:v>387.1</c:v>
                </c:pt>
                <c:pt idx="43">
                  <c:v>415.1</c:v>
                </c:pt>
                <c:pt idx="44">
                  <c:v>578.1</c:v>
                </c:pt>
              </c:numCache>
            </c:numRef>
          </c:val>
        </c:ser>
        <c:axId val="62255488"/>
        <c:axId val="62257024"/>
      </c:barChart>
      <c:catAx>
        <c:axId val="62255488"/>
        <c:scaling>
          <c:orientation val="minMax"/>
        </c:scaling>
        <c:axPos val="l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257024"/>
        <c:crosses val="autoZero"/>
        <c:auto val="1"/>
        <c:lblAlgn val="ctr"/>
        <c:lblOffset val="100"/>
      </c:catAx>
      <c:valAx>
        <c:axId val="62257024"/>
        <c:scaling>
          <c:orientation val="minMax"/>
        </c:scaling>
        <c:delete val="1"/>
        <c:axPos val="b"/>
        <c:majorGridlines/>
        <c:numFmt formatCode="0.00" sourceLinked="1"/>
        <c:tickLblPos val="none"/>
        <c:crossAx val="622554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plotArea>
      <c:layout>
        <c:manualLayout>
          <c:layoutTarget val="inner"/>
          <c:xMode val="edge"/>
          <c:yMode val="edge"/>
          <c:x val="3.7919242961614849E-2"/>
          <c:y val="3.6788278594557654E-2"/>
          <c:w val="0.96063777031480846"/>
          <c:h val="0.46321172140544237"/>
        </c:manualLayout>
      </c:layout>
      <c:lineChart>
        <c:grouping val="standard"/>
        <c:ser>
          <c:idx val="0"/>
          <c:order val="0"/>
          <c:spPr>
            <a:ln>
              <a:noFill/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'14'!$A$2:$A$46</c:f>
              <c:strCache>
                <c:ptCount val="45"/>
                <c:pt idx="0">
                  <c:v>Нагорский</c:v>
                </c:pt>
                <c:pt idx="1">
                  <c:v>Белохолуницкий</c:v>
                </c:pt>
                <c:pt idx="2">
                  <c:v>ЗАТО Первомайский </c:v>
                </c:pt>
                <c:pt idx="3">
                  <c:v>Фаленский</c:v>
                </c:pt>
                <c:pt idx="4">
                  <c:v>г. Котельнич</c:v>
                </c:pt>
                <c:pt idx="5">
                  <c:v>Санчурский</c:v>
                </c:pt>
                <c:pt idx="6">
                  <c:v>Афанасьевский</c:v>
                </c:pt>
                <c:pt idx="7">
                  <c:v>Кикнурский</c:v>
                </c:pt>
                <c:pt idx="8">
                  <c:v>Лузский</c:v>
                </c:pt>
                <c:pt idx="9">
                  <c:v>Орловский</c:v>
                </c:pt>
                <c:pt idx="10">
                  <c:v>Слободской</c:v>
                </c:pt>
                <c:pt idx="11">
                  <c:v>Вятскополянский</c:v>
                </c:pt>
                <c:pt idx="12">
                  <c:v>Верхошижемский</c:v>
                </c:pt>
                <c:pt idx="13">
                  <c:v>г. Слободской</c:v>
                </c:pt>
                <c:pt idx="14">
                  <c:v>г. Киров</c:v>
                </c:pt>
                <c:pt idx="15">
                  <c:v>г. Кирово-Чепецк</c:v>
                </c:pt>
                <c:pt idx="16">
                  <c:v>г. Вятские Поляны</c:v>
                </c:pt>
                <c:pt idx="17">
                  <c:v>Уржумский</c:v>
                </c:pt>
                <c:pt idx="18">
                  <c:v>Оричевский</c:v>
                </c:pt>
                <c:pt idx="19">
                  <c:v>Зуевский</c:v>
                </c:pt>
                <c:pt idx="20">
                  <c:v>Арбажский</c:v>
                </c:pt>
                <c:pt idx="21">
                  <c:v>Верхнекамский</c:v>
                </c:pt>
                <c:pt idx="22">
                  <c:v>Кирово-Чепецкий</c:v>
                </c:pt>
                <c:pt idx="23">
                  <c:v>Шабалинский</c:v>
                </c:pt>
                <c:pt idx="24">
                  <c:v>Советский</c:v>
                </c:pt>
                <c:pt idx="25">
                  <c:v>Лебяжский</c:v>
                </c:pt>
                <c:pt idx="26">
                  <c:v>Даровской</c:v>
                </c:pt>
                <c:pt idx="27">
                  <c:v>Мурашинский</c:v>
                </c:pt>
                <c:pt idx="28">
                  <c:v>Омутнинский</c:v>
                </c:pt>
                <c:pt idx="29">
                  <c:v>Пижанский</c:v>
                </c:pt>
                <c:pt idx="30">
                  <c:v>Яранский</c:v>
                </c:pt>
                <c:pt idx="31">
                  <c:v>Нолинский</c:v>
                </c:pt>
                <c:pt idx="32">
                  <c:v>Подосиновский</c:v>
                </c:pt>
                <c:pt idx="33">
                  <c:v>Опаринский</c:v>
                </c:pt>
                <c:pt idx="34">
                  <c:v>Юрьянский</c:v>
                </c:pt>
                <c:pt idx="35">
                  <c:v>Куменский</c:v>
                </c:pt>
                <c:pt idx="36">
                  <c:v>Тужинский</c:v>
                </c:pt>
                <c:pt idx="37">
                  <c:v>Немский</c:v>
                </c:pt>
                <c:pt idx="38">
                  <c:v>Котельничский</c:v>
                </c:pt>
                <c:pt idx="39">
                  <c:v>Богородский</c:v>
                </c:pt>
                <c:pt idx="40">
                  <c:v>Кильмезский</c:v>
                </c:pt>
                <c:pt idx="41">
                  <c:v>Малмыжский</c:v>
                </c:pt>
                <c:pt idx="42">
                  <c:v>Сунский</c:v>
                </c:pt>
                <c:pt idx="43">
                  <c:v>Унинский</c:v>
                </c:pt>
                <c:pt idx="44">
                  <c:v>Свечинский</c:v>
                </c:pt>
              </c:strCache>
            </c:strRef>
          </c:cat>
          <c:val>
            <c:numRef>
              <c:f>'14'!$B$2:$B$46</c:f>
              <c:numCache>
                <c:formatCode>General</c:formatCode>
                <c:ptCount val="45"/>
                <c:pt idx="0">
                  <c:v>0.85453840186190522</c:v>
                </c:pt>
                <c:pt idx="1">
                  <c:v>0.42363498530912486</c:v>
                </c:pt>
                <c:pt idx="2">
                  <c:v>0.4</c:v>
                </c:pt>
                <c:pt idx="3">
                  <c:v>0.38720787770601733</c:v>
                </c:pt>
                <c:pt idx="4">
                  <c:v>0.38127536405949791</c:v>
                </c:pt>
                <c:pt idx="5">
                  <c:v>0.37335308979838538</c:v>
                </c:pt>
                <c:pt idx="6">
                  <c:v>0.34832716009678782</c:v>
                </c:pt>
                <c:pt idx="7">
                  <c:v>0.34455033722698231</c:v>
                </c:pt>
                <c:pt idx="8">
                  <c:v>0.33933645891481029</c:v>
                </c:pt>
                <c:pt idx="9">
                  <c:v>0.33710231686951747</c:v>
                </c:pt>
                <c:pt idx="10">
                  <c:v>0.32866969750274244</c:v>
                </c:pt>
                <c:pt idx="11">
                  <c:v>0.32800643541861962</c:v>
                </c:pt>
                <c:pt idx="12">
                  <c:v>0.32781075750587085</c:v>
                </c:pt>
                <c:pt idx="13">
                  <c:v>0.32622601533874457</c:v>
                </c:pt>
                <c:pt idx="14">
                  <c:v>0.32604378279449392</c:v>
                </c:pt>
                <c:pt idx="15">
                  <c:v>0.31942155090993674</c:v>
                </c:pt>
                <c:pt idx="16">
                  <c:v>0.3142159044926065</c:v>
                </c:pt>
                <c:pt idx="17">
                  <c:v>0.29258568253464529</c:v>
                </c:pt>
                <c:pt idx="18">
                  <c:v>0.2741230962764078</c:v>
                </c:pt>
                <c:pt idx="19">
                  <c:v>0.27403854556834817</c:v>
                </c:pt>
                <c:pt idx="20">
                  <c:v>0.27384005059612765</c:v>
                </c:pt>
                <c:pt idx="21">
                  <c:v>0.27303022398596238</c:v>
                </c:pt>
                <c:pt idx="22">
                  <c:v>0.27277600418182385</c:v>
                </c:pt>
                <c:pt idx="23">
                  <c:v>0.27094441958857135</c:v>
                </c:pt>
                <c:pt idx="24">
                  <c:v>0.26576411598270788</c:v>
                </c:pt>
                <c:pt idx="25">
                  <c:v>0.2617149203323928</c:v>
                </c:pt>
                <c:pt idx="26">
                  <c:v>0.2577779298415549</c:v>
                </c:pt>
                <c:pt idx="27">
                  <c:v>0.25467407792459823</c:v>
                </c:pt>
                <c:pt idx="28">
                  <c:v>0.25006278649730884</c:v>
                </c:pt>
                <c:pt idx="29">
                  <c:v>0.24794348545423239</c:v>
                </c:pt>
                <c:pt idx="30">
                  <c:v>0.24284528480905063</c:v>
                </c:pt>
                <c:pt idx="31">
                  <c:v>0.23447551993405655</c:v>
                </c:pt>
                <c:pt idx="32">
                  <c:v>0.23425851396106251</c:v>
                </c:pt>
                <c:pt idx="33">
                  <c:v>0.21395290328766728</c:v>
                </c:pt>
                <c:pt idx="34">
                  <c:v>0.21348959428710318</c:v>
                </c:pt>
                <c:pt idx="35">
                  <c:v>0.20839167081887505</c:v>
                </c:pt>
                <c:pt idx="36">
                  <c:v>0.20292954715927641</c:v>
                </c:pt>
                <c:pt idx="37">
                  <c:v>0.19452522725913318</c:v>
                </c:pt>
                <c:pt idx="38">
                  <c:v>0.17269991255651831</c:v>
                </c:pt>
                <c:pt idx="39">
                  <c:v>0.15355403447625923</c:v>
                </c:pt>
                <c:pt idx="40">
                  <c:v>0.11760087165883602</c:v>
                </c:pt>
                <c:pt idx="41">
                  <c:v>0.11374856999854048</c:v>
                </c:pt>
                <c:pt idx="42">
                  <c:v>6.6525357865249976E-2</c:v>
                </c:pt>
                <c:pt idx="43">
                  <c:v>4.6200145187943346E-2</c:v>
                </c:pt>
                <c:pt idx="44">
                  <c:v>2.243207089297505E-2</c:v>
                </c:pt>
              </c:numCache>
            </c:numRef>
          </c:val>
        </c:ser>
        <c:marker val="1"/>
        <c:axId val="71215360"/>
        <c:axId val="71412736"/>
      </c:lineChart>
      <c:catAx>
        <c:axId val="7121536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412736"/>
        <c:crosses val="autoZero"/>
        <c:auto val="1"/>
        <c:lblAlgn val="ctr"/>
        <c:lblOffset val="100"/>
      </c:catAx>
      <c:valAx>
        <c:axId val="714127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215360"/>
        <c:crosses val="autoZero"/>
        <c:crossBetween val="between"/>
      </c:valAx>
    </c:plotArea>
    <c:plotVisOnly val="1"/>
  </c:chart>
  <c:txPr>
    <a:bodyPr/>
    <a:lstStyle/>
    <a:p>
      <a:pPr>
        <a:defRPr sz="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261274540924028"/>
          <c:y val="5.0925925925925923E-2"/>
          <c:w val="0.75109412446236135"/>
          <c:h val="0.77819989146966373"/>
        </c:manualLayout>
      </c:layout>
      <c:barChart>
        <c:barDir val="col"/>
        <c:grouping val="clustered"/>
        <c:ser>
          <c:idx val="0"/>
          <c:order val="0"/>
          <c:tx>
            <c:strRef>
              <c:f>'17'!$A$3</c:f>
              <c:strCache>
                <c:ptCount val="1"/>
                <c:pt idx="0">
                  <c:v>Среднее значение показателя в целом по области, процентов</c:v>
                </c:pt>
              </c:strCache>
            </c:strRef>
          </c:tx>
          <c:spPr>
            <a:solidFill>
              <a:srgbClr val="00CC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'17'!$B$2:$E$2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</c:strCache>
            </c:strRef>
          </c:cat>
          <c:val>
            <c:numRef>
              <c:f>'17'!$B$3:$E$3</c:f>
              <c:numCache>
                <c:formatCode>General</c:formatCode>
                <c:ptCount val="4"/>
                <c:pt idx="0">
                  <c:v>12.8</c:v>
                </c:pt>
                <c:pt idx="1">
                  <c:v>14</c:v>
                </c:pt>
                <c:pt idx="2">
                  <c:v>14.3</c:v>
                </c:pt>
                <c:pt idx="3">
                  <c:v>14.7</c:v>
                </c:pt>
              </c:numCache>
            </c:numRef>
          </c:val>
        </c:ser>
        <c:axId val="71272704"/>
        <c:axId val="71278592"/>
      </c:barChart>
      <c:catAx>
        <c:axId val="7127270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71278592"/>
        <c:crosses val="autoZero"/>
        <c:auto val="1"/>
        <c:lblAlgn val="ctr"/>
        <c:lblOffset val="100"/>
      </c:catAx>
      <c:valAx>
        <c:axId val="712785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71272704"/>
        <c:crosses val="autoZero"/>
        <c:crossBetween val="between"/>
      </c:valAx>
    </c:plotArea>
    <c:plotVisOnly val="1"/>
  </c:chart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10.8</c:v>
                </c:pt>
                <c:pt idx="1">
                  <c:v>5.5</c:v>
                </c:pt>
                <c:pt idx="2">
                  <c:v>8.3000000000000007</c:v>
                </c:pt>
                <c:pt idx="3">
                  <c:v>7.35</c:v>
                </c:pt>
              </c:numCache>
            </c:numRef>
          </c:val>
        </c:ser>
        <c:axId val="72356224"/>
        <c:axId val="72357760"/>
      </c:barChart>
      <c:catAx>
        <c:axId val="7235622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357760"/>
        <c:crosses val="autoZero"/>
        <c:auto val="1"/>
        <c:lblAlgn val="ctr"/>
        <c:lblOffset val="100"/>
      </c:catAx>
      <c:valAx>
        <c:axId val="723577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3562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plotArea>
      <c:layout/>
      <c:lineChart>
        <c:grouping val="standard"/>
        <c:ser>
          <c:idx val="0"/>
          <c:order val="0"/>
          <c:spPr>
            <a:ln>
              <a:noFill/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'16'!$A$2:$A$46</c:f>
              <c:strCache>
                <c:ptCount val="45"/>
                <c:pt idx="0">
                  <c:v>Яранский</c:v>
                </c:pt>
                <c:pt idx="1">
                  <c:v>Нолинский</c:v>
                </c:pt>
                <c:pt idx="2">
                  <c:v>Малмыжский</c:v>
                </c:pt>
                <c:pt idx="3">
                  <c:v>Нагорский</c:v>
                </c:pt>
                <c:pt idx="4">
                  <c:v>г. Котельнич</c:v>
                </c:pt>
                <c:pt idx="5">
                  <c:v>Котельничский</c:v>
                </c:pt>
                <c:pt idx="6">
                  <c:v>Афанасьевский</c:v>
                </c:pt>
                <c:pt idx="7">
                  <c:v>Лебяжский</c:v>
                </c:pt>
                <c:pt idx="8">
                  <c:v>Омутнинский</c:v>
                </c:pt>
                <c:pt idx="9">
                  <c:v>г. Слободской</c:v>
                </c:pt>
                <c:pt idx="10">
                  <c:v>Слободской</c:v>
                </c:pt>
                <c:pt idx="11">
                  <c:v>Опаринский</c:v>
                </c:pt>
                <c:pt idx="12">
                  <c:v>Свечинский</c:v>
                </c:pt>
                <c:pt idx="13">
                  <c:v>Пижанский</c:v>
                </c:pt>
                <c:pt idx="14">
                  <c:v>Лузский</c:v>
                </c:pt>
                <c:pt idx="15">
                  <c:v>Верхнекамский</c:v>
                </c:pt>
                <c:pt idx="16">
                  <c:v>Белохолуницкий</c:v>
                </c:pt>
                <c:pt idx="17">
                  <c:v>Уржумский</c:v>
                </c:pt>
                <c:pt idx="18">
                  <c:v>Тужинский</c:v>
                </c:pt>
                <c:pt idx="19">
                  <c:v>Мурашинский</c:v>
                </c:pt>
                <c:pt idx="20">
                  <c:v>Советский</c:v>
                </c:pt>
                <c:pt idx="21">
                  <c:v>ЗАТО Первомайский</c:v>
                </c:pt>
                <c:pt idx="22">
                  <c:v>Подосиновский</c:v>
                </c:pt>
                <c:pt idx="23">
                  <c:v>Юрьянский</c:v>
                </c:pt>
                <c:pt idx="24">
                  <c:v>Сунский</c:v>
                </c:pt>
                <c:pt idx="25">
                  <c:v>Санчурский</c:v>
                </c:pt>
                <c:pt idx="26">
                  <c:v>Фаленский</c:v>
                </c:pt>
                <c:pt idx="27">
                  <c:v>Верхошижемский</c:v>
                </c:pt>
                <c:pt idx="28">
                  <c:v>Кикнурский</c:v>
                </c:pt>
                <c:pt idx="29">
                  <c:v>г. Кирово-Чепецк</c:v>
                </c:pt>
                <c:pt idx="30">
                  <c:v>Кирово-Чепецкий</c:v>
                </c:pt>
                <c:pt idx="31">
                  <c:v>Зуевский</c:v>
                </c:pt>
                <c:pt idx="32">
                  <c:v>г. Киров</c:v>
                </c:pt>
                <c:pt idx="33">
                  <c:v>Даровской</c:v>
                </c:pt>
                <c:pt idx="34">
                  <c:v>Немский</c:v>
                </c:pt>
                <c:pt idx="35">
                  <c:v>г. Вятские Поляны</c:v>
                </c:pt>
                <c:pt idx="36">
                  <c:v>Вятскополянский</c:v>
                </c:pt>
                <c:pt idx="37">
                  <c:v>Оричевский</c:v>
                </c:pt>
                <c:pt idx="38">
                  <c:v>Богородский</c:v>
                </c:pt>
                <c:pt idx="39">
                  <c:v>Шабалинский</c:v>
                </c:pt>
                <c:pt idx="40">
                  <c:v>Орловский</c:v>
                </c:pt>
                <c:pt idx="41">
                  <c:v>Куменский</c:v>
                </c:pt>
                <c:pt idx="42">
                  <c:v>Арбажский</c:v>
                </c:pt>
                <c:pt idx="43">
                  <c:v>Унинский</c:v>
                </c:pt>
                <c:pt idx="44">
                  <c:v>Кильмезский</c:v>
                </c:pt>
              </c:strCache>
            </c:strRef>
          </c:cat>
          <c:val>
            <c:numRef>
              <c:f>'16'!$B$2:$B$46</c:f>
              <c:numCache>
                <c:formatCode>General</c:formatCode>
                <c:ptCount val="45"/>
                <c:pt idx="0">
                  <c:v>0.80805730391941211</c:v>
                </c:pt>
                <c:pt idx="1">
                  <c:v>0.7915353233235376</c:v>
                </c:pt>
                <c:pt idx="2">
                  <c:v>0.7785289794280974</c:v>
                </c:pt>
                <c:pt idx="3">
                  <c:v>0.76130507345752119</c:v>
                </c:pt>
                <c:pt idx="4">
                  <c:v>0.73362194324133589</c:v>
                </c:pt>
                <c:pt idx="5">
                  <c:v>0.73362194324133589</c:v>
                </c:pt>
                <c:pt idx="6">
                  <c:v>0.7263528324869869</c:v>
                </c:pt>
                <c:pt idx="7">
                  <c:v>0.71503138149369061</c:v>
                </c:pt>
                <c:pt idx="8">
                  <c:v>0.71030613703557577</c:v>
                </c:pt>
                <c:pt idx="9">
                  <c:v>0.70466777534659975</c:v>
                </c:pt>
                <c:pt idx="10">
                  <c:v>0.70466777534659975</c:v>
                </c:pt>
                <c:pt idx="11">
                  <c:v>0.69878885969545623</c:v>
                </c:pt>
                <c:pt idx="12">
                  <c:v>0.69481337167019863</c:v>
                </c:pt>
                <c:pt idx="13">
                  <c:v>0.68997040242206864</c:v>
                </c:pt>
                <c:pt idx="14">
                  <c:v>0.68884188129295687</c:v>
                </c:pt>
                <c:pt idx="15">
                  <c:v>0.67833088456088353</c:v>
                </c:pt>
                <c:pt idx="16">
                  <c:v>0.66892738882695857</c:v>
                </c:pt>
                <c:pt idx="17">
                  <c:v>0.66421729090260917</c:v>
                </c:pt>
                <c:pt idx="18">
                  <c:v>0.65488652463990382</c:v>
                </c:pt>
                <c:pt idx="19">
                  <c:v>0.65426972844167364</c:v>
                </c:pt>
                <c:pt idx="20">
                  <c:v>0.652185237003306</c:v>
                </c:pt>
                <c:pt idx="21">
                  <c:v>0.63424831501821288</c:v>
                </c:pt>
                <c:pt idx="22">
                  <c:v>0.62601848794940063</c:v>
                </c:pt>
                <c:pt idx="23">
                  <c:v>0.60990913080992892</c:v>
                </c:pt>
                <c:pt idx="24">
                  <c:v>0.5679304987543623</c:v>
                </c:pt>
                <c:pt idx="25">
                  <c:v>0.55132400190665243</c:v>
                </c:pt>
                <c:pt idx="26">
                  <c:v>0.54758413979152687</c:v>
                </c:pt>
                <c:pt idx="27">
                  <c:v>0.54684897866754023</c:v>
                </c:pt>
                <c:pt idx="28">
                  <c:v>0.54122102063424604</c:v>
                </c:pt>
                <c:pt idx="29">
                  <c:v>0.5299908317159665</c:v>
                </c:pt>
                <c:pt idx="30">
                  <c:v>0.5299908317159665</c:v>
                </c:pt>
                <c:pt idx="31">
                  <c:v>0.51260196866253205</c:v>
                </c:pt>
                <c:pt idx="32">
                  <c:v>0.49646584544110017</c:v>
                </c:pt>
                <c:pt idx="33">
                  <c:v>0.47118931552142068</c:v>
                </c:pt>
                <c:pt idx="34">
                  <c:v>0.46557098058040641</c:v>
                </c:pt>
                <c:pt idx="35">
                  <c:v>0.4594332802046775</c:v>
                </c:pt>
                <c:pt idx="36">
                  <c:v>0.4594332802046775</c:v>
                </c:pt>
                <c:pt idx="37">
                  <c:v>0.45618217043185438</c:v>
                </c:pt>
                <c:pt idx="38">
                  <c:v>0.45356097132438844</c:v>
                </c:pt>
                <c:pt idx="39">
                  <c:v>0.44308777119304804</c:v>
                </c:pt>
                <c:pt idx="40">
                  <c:v>0.43053649799532612</c:v>
                </c:pt>
                <c:pt idx="41">
                  <c:v>0.35130607578339662</c:v>
                </c:pt>
                <c:pt idx="42">
                  <c:v>0.33425740744973298</c:v>
                </c:pt>
                <c:pt idx="43">
                  <c:v>0.30147070675145854</c:v>
                </c:pt>
                <c:pt idx="44">
                  <c:v>0.21989999797846851</c:v>
                </c:pt>
              </c:numCache>
            </c:numRef>
          </c:val>
        </c:ser>
        <c:marker val="1"/>
        <c:axId val="72365952"/>
        <c:axId val="72416256"/>
      </c:lineChart>
      <c:catAx>
        <c:axId val="7236595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416256"/>
        <c:crosses val="autoZero"/>
        <c:auto val="1"/>
        <c:lblAlgn val="ctr"/>
        <c:lblOffset val="100"/>
      </c:catAx>
      <c:valAx>
        <c:axId val="724162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365952"/>
        <c:crosses val="autoZero"/>
        <c:crossBetween val="between"/>
      </c:valAx>
    </c:plotArea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4.0921774274403105E-2"/>
          <c:y val="3.7037088471651602E-2"/>
          <c:w val="0.95093973298360268"/>
          <c:h val="0.43254082879680195"/>
        </c:manualLayout>
      </c:layout>
      <c:lineChart>
        <c:grouping val="standard"/>
        <c:ser>
          <c:idx val="0"/>
          <c:order val="0"/>
          <c:spPr>
            <a:ln>
              <a:noFill/>
            </a:ln>
          </c:spPr>
          <c:marker>
            <c:spPr>
              <a:solidFill>
                <a:srgbClr val="FF000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'19'!$A$2:$A$46</c:f>
              <c:strCache>
                <c:ptCount val="45"/>
                <c:pt idx="0">
                  <c:v>Сунский</c:v>
                </c:pt>
                <c:pt idx="1">
                  <c:v>Юрьянский</c:v>
                </c:pt>
                <c:pt idx="2">
                  <c:v>Тужинский</c:v>
                </c:pt>
                <c:pt idx="3">
                  <c:v>Мурашинский</c:v>
                </c:pt>
                <c:pt idx="4">
                  <c:v>Опаринский</c:v>
                </c:pt>
                <c:pt idx="5">
                  <c:v>Богородский</c:v>
                </c:pt>
                <c:pt idx="6">
                  <c:v>Котельничский</c:v>
                </c:pt>
                <c:pt idx="7">
                  <c:v>Яранский</c:v>
                </c:pt>
                <c:pt idx="8">
                  <c:v>Подосиновский</c:v>
                </c:pt>
                <c:pt idx="9">
                  <c:v>Фаленский</c:v>
                </c:pt>
                <c:pt idx="10">
                  <c:v>г. Котельнич</c:v>
                </c:pt>
                <c:pt idx="11">
                  <c:v>Шабалинский</c:v>
                </c:pt>
                <c:pt idx="12">
                  <c:v>Куменский</c:v>
                </c:pt>
                <c:pt idx="13">
                  <c:v>Афанасьевский</c:v>
                </c:pt>
                <c:pt idx="14">
                  <c:v>Кикнурский</c:v>
                </c:pt>
                <c:pt idx="15">
                  <c:v>Нагорский</c:v>
                </c:pt>
                <c:pt idx="16">
                  <c:v>Кильмезский</c:v>
                </c:pt>
                <c:pt idx="17">
                  <c:v>Верхошижемский</c:v>
                </c:pt>
                <c:pt idx="18">
                  <c:v>Оричевский</c:v>
                </c:pt>
                <c:pt idx="19">
                  <c:v>Верхнекамский</c:v>
                </c:pt>
                <c:pt idx="20">
                  <c:v>Пижанский</c:v>
                </c:pt>
                <c:pt idx="21">
                  <c:v>Унинский</c:v>
                </c:pt>
                <c:pt idx="22">
                  <c:v>Орловский</c:v>
                </c:pt>
                <c:pt idx="23">
                  <c:v>г. Кирово-Чепецк</c:v>
                </c:pt>
                <c:pt idx="24">
                  <c:v>г. Вятские Поляны</c:v>
                </c:pt>
                <c:pt idx="25">
                  <c:v>Советский</c:v>
                </c:pt>
                <c:pt idx="26">
                  <c:v>г. Слободской</c:v>
                </c:pt>
                <c:pt idx="27">
                  <c:v>Зуевский</c:v>
                </c:pt>
                <c:pt idx="28">
                  <c:v>Немский</c:v>
                </c:pt>
                <c:pt idx="29">
                  <c:v>г. Киров</c:v>
                </c:pt>
                <c:pt idx="30">
                  <c:v>Малмыжский</c:v>
                </c:pt>
                <c:pt idx="31">
                  <c:v>Санчурский</c:v>
                </c:pt>
                <c:pt idx="32">
                  <c:v>Лузский</c:v>
                </c:pt>
                <c:pt idx="33">
                  <c:v>Вятскополянский</c:v>
                </c:pt>
                <c:pt idx="34">
                  <c:v>Белохолуницкий</c:v>
                </c:pt>
                <c:pt idx="35">
                  <c:v>Лебяжский</c:v>
                </c:pt>
                <c:pt idx="36">
                  <c:v>Даровской</c:v>
                </c:pt>
                <c:pt idx="37">
                  <c:v>Уржумский</c:v>
                </c:pt>
                <c:pt idx="38">
                  <c:v>Омутнинский</c:v>
                </c:pt>
                <c:pt idx="39">
                  <c:v>Нолинский</c:v>
                </c:pt>
                <c:pt idx="40">
                  <c:v>Слободской</c:v>
                </c:pt>
                <c:pt idx="41">
                  <c:v>Свечинский</c:v>
                </c:pt>
                <c:pt idx="42">
                  <c:v>Арбажский</c:v>
                </c:pt>
                <c:pt idx="43">
                  <c:v>Кирово-Чепецкий</c:v>
                </c:pt>
                <c:pt idx="44">
                  <c:v>ЗАТО Первомайский</c:v>
                </c:pt>
              </c:strCache>
            </c:strRef>
          </c:cat>
          <c:val>
            <c:numRef>
              <c:f>'19'!$B$2:$B$46</c:f>
              <c:numCache>
                <c:formatCode>General</c:formatCode>
                <c:ptCount val="45"/>
                <c:pt idx="0">
                  <c:v>0.83647369753843515</c:v>
                </c:pt>
                <c:pt idx="1">
                  <c:v>0.76133724810065051</c:v>
                </c:pt>
                <c:pt idx="2">
                  <c:v>0.63513666772293775</c:v>
                </c:pt>
                <c:pt idx="3">
                  <c:v>0.63156280006673959</c:v>
                </c:pt>
                <c:pt idx="4">
                  <c:v>0.61083736424290558</c:v>
                </c:pt>
                <c:pt idx="5">
                  <c:v>0.57448026182848377</c:v>
                </c:pt>
                <c:pt idx="6">
                  <c:v>0.53673377035164149</c:v>
                </c:pt>
                <c:pt idx="7">
                  <c:v>0.5195635446719129</c:v>
                </c:pt>
                <c:pt idx="8">
                  <c:v>0.4867333637536978</c:v>
                </c:pt>
                <c:pt idx="9">
                  <c:v>0.48381275569966448</c:v>
                </c:pt>
                <c:pt idx="10">
                  <c:v>0.47910019780459745</c:v>
                </c:pt>
                <c:pt idx="11">
                  <c:v>0.4102762905268118</c:v>
                </c:pt>
                <c:pt idx="12">
                  <c:v>0.39052648765117998</c:v>
                </c:pt>
                <c:pt idx="13">
                  <c:v>0.38393302308142208</c:v>
                </c:pt>
                <c:pt idx="14">
                  <c:v>0.38354382927328423</c:v>
                </c:pt>
                <c:pt idx="15">
                  <c:v>0.38332305401919137</c:v>
                </c:pt>
                <c:pt idx="16">
                  <c:v>0.38285222215150161</c:v>
                </c:pt>
                <c:pt idx="17">
                  <c:v>0.37557967473721604</c:v>
                </c:pt>
                <c:pt idx="18">
                  <c:v>0.36865196350890589</c:v>
                </c:pt>
                <c:pt idx="19">
                  <c:v>0.36655951451084384</c:v>
                </c:pt>
                <c:pt idx="20">
                  <c:v>0.32974329589072698</c:v>
                </c:pt>
                <c:pt idx="21">
                  <c:v>0.31714452029451012</c:v>
                </c:pt>
                <c:pt idx="22">
                  <c:v>0.30989428233763427</c:v>
                </c:pt>
                <c:pt idx="23">
                  <c:v>0.30733387891490377</c:v>
                </c:pt>
                <c:pt idx="24">
                  <c:v>0.29263914670364616</c:v>
                </c:pt>
                <c:pt idx="25">
                  <c:v>0.29239686934947667</c:v>
                </c:pt>
                <c:pt idx="26">
                  <c:v>0.27642153619625431</c:v>
                </c:pt>
                <c:pt idx="27">
                  <c:v>0.26937809121754697</c:v>
                </c:pt>
                <c:pt idx="28">
                  <c:v>0.26114166328018285</c:v>
                </c:pt>
                <c:pt idx="29">
                  <c:v>0.25317059127682706</c:v>
                </c:pt>
                <c:pt idx="30">
                  <c:v>0.24086477324875888</c:v>
                </c:pt>
                <c:pt idx="31">
                  <c:v>0.22532245856131108</c:v>
                </c:pt>
                <c:pt idx="32">
                  <c:v>0.21956656182959991</c:v>
                </c:pt>
                <c:pt idx="33">
                  <c:v>0.21842612575274395</c:v>
                </c:pt>
                <c:pt idx="34">
                  <c:v>0.20923421291412544</c:v>
                </c:pt>
                <c:pt idx="35">
                  <c:v>0.19934428944043475</c:v>
                </c:pt>
                <c:pt idx="36">
                  <c:v>0.18671574399435231</c:v>
                </c:pt>
                <c:pt idx="37">
                  <c:v>0.18319332711865388</c:v>
                </c:pt>
                <c:pt idx="38">
                  <c:v>0.17030256995605667</c:v>
                </c:pt>
                <c:pt idx="39">
                  <c:v>0.16576587565079942</c:v>
                </c:pt>
                <c:pt idx="40">
                  <c:v>0.14624629861885124</c:v>
                </c:pt>
                <c:pt idx="41">
                  <c:v>0.14523579304775841</c:v>
                </c:pt>
                <c:pt idx="42">
                  <c:v>8.8712263802702293E-2</c:v>
                </c:pt>
                <c:pt idx="43">
                  <c:v>7.2162798996829133E-2</c:v>
                </c:pt>
                <c:pt idx="44">
                  <c:v>2.6890813202698746E-2</c:v>
                </c:pt>
              </c:numCache>
            </c:numRef>
          </c:val>
        </c:ser>
        <c:marker val="1"/>
        <c:axId val="72637056"/>
        <c:axId val="72639616"/>
      </c:lineChart>
      <c:catAx>
        <c:axId val="7263705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639616"/>
        <c:crosses val="autoZero"/>
        <c:auto val="1"/>
        <c:lblAlgn val="ctr"/>
        <c:lblOffset val="100"/>
      </c:catAx>
      <c:valAx>
        <c:axId val="726396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637056"/>
        <c:crosses val="autoZero"/>
        <c:crossBetween val="between"/>
      </c:valAx>
    </c:plotArea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plotArea>
      <c:layout/>
      <c:lineChart>
        <c:grouping val="standard"/>
        <c:ser>
          <c:idx val="0"/>
          <c:order val="0"/>
          <c:spPr>
            <a:ln>
              <a:noFill/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'23'!$A$2:$A$46</c:f>
              <c:strCache>
                <c:ptCount val="45"/>
                <c:pt idx="0">
                  <c:v>Свечинский</c:v>
                </c:pt>
                <c:pt idx="1">
                  <c:v>Нолинский</c:v>
                </c:pt>
                <c:pt idx="2">
                  <c:v>г. Вятские Поляны</c:v>
                </c:pt>
                <c:pt idx="3">
                  <c:v>Унинский</c:v>
                </c:pt>
                <c:pt idx="4">
                  <c:v>Мурашинский</c:v>
                </c:pt>
                <c:pt idx="5">
                  <c:v>Даровской</c:v>
                </c:pt>
                <c:pt idx="6">
                  <c:v>Кильмезский</c:v>
                </c:pt>
                <c:pt idx="7">
                  <c:v>Афанасьевский</c:v>
                </c:pt>
                <c:pt idx="8">
                  <c:v>Лузский</c:v>
                </c:pt>
                <c:pt idx="9">
                  <c:v>г. Слободской</c:v>
                </c:pt>
                <c:pt idx="10">
                  <c:v>Шабалинский</c:v>
                </c:pt>
                <c:pt idx="11">
                  <c:v>Белохолуницкий</c:v>
                </c:pt>
                <c:pt idx="12">
                  <c:v>Юрьянский</c:v>
                </c:pt>
                <c:pt idx="13">
                  <c:v>Нагорский</c:v>
                </c:pt>
                <c:pt idx="14">
                  <c:v>Сунский</c:v>
                </c:pt>
                <c:pt idx="15">
                  <c:v>Пижанский</c:v>
                </c:pt>
                <c:pt idx="16">
                  <c:v>Зуевский</c:v>
                </c:pt>
                <c:pt idx="17">
                  <c:v>Слободской</c:v>
                </c:pt>
                <c:pt idx="18">
                  <c:v>Вятскополянский</c:v>
                </c:pt>
                <c:pt idx="19">
                  <c:v>Подосиновский</c:v>
                </c:pt>
                <c:pt idx="20">
                  <c:v>Уржумский</c:v>
                </c:pt>
                <c:pt idx="21">
                  <c:v>ЗАТО Первомайский</c:v>
                </c:pt>
                <c:pt idx="22">
                  <c:v>Фаленский</c:v>
                </c:pt>
                <c:pt idx="23">
                  <c:v>Верхошижемский</c:v>
                </c:pt>
                <c:pt idx="24">
                  <c:v>Кикнурский</c:v>
                </c:pt>
                <c:pt idx="25">
                  <c:v>Малмыжский</c:v>
                </c:pt>
                <c:pt idx="26">
                  <c:v>Богородский</c:v>
                </c:pt>
                <c:pt idx="27">
                  <c:v>Арбажский</c:v>
                </c:pt>
                <c:pt idx="28">
                  <c:v>Куменский</c:v>
                </c:pt>
                <c:pt idx="29">
                  <c:v>Омутнинский</c:v>
                </c:pt>
                <c:pt idx="30">
                  <c:v>г. Киров</c:v>
                </c:pt>
                <c:pt idx="31">
                  <c:v>г. Кирово-Чепецк</c:v>
                </c:pt>
                <c:pt idx="32">
                  <c:v>Тужинский</c:v>
                </c:pt>
                <c:pt idx="33">
                  <c:v>Немский</c:v>
                </c:pt>
                <c:pt idx="34">
                  <c:v>Опаринский</c:v>
                </c:pt>
                <c:pt idx="35">
                  <c:v>Орловский</c:v>
                </c:pt>
                <c:pt idx="36">
                  <c:v>Кирово-Чепецкий</c:v>
                </c:pt>
                <c:pt idx="37">
                  <c:v>Верхнекамский</c:v>
                </c:pt>
                <c:pt idx="38">
                  <c:v>Яранский</c:v>
                </c:pt>
                <c:pt idx="39">
                  <c:v>Советский</c:v>
                </c:pt>
                <c:pt idx="40">
                  <c:v>Санчурский</c:v>
                </c:pt>
                <c:pt idx="41">
                  <c:v>г. Котельнич</c:v>
                </c:pt>
                <c:pt idx="42">
                  <c:v>Оричевский</c:v>
                </c:pt>
                <c:pt idx="43">
                  <c:v>Котельничский</c:v>
                </c:pt>
                <c:pt idx="44">
                  <c:v>Лебяжский</c:v>
                </c:pt>
              </c:strCache>
            </c:strRef>
          </c:cat>
          <c:val>
            <c:numRef>
              <c:f>'23'!$B$2:$B$46</c:f>
              <c:numCache>
                <c:formatCode>General</c:formatCode>
                <c:ptCount val="45"/>
                <c:pt idx="0">
                  <c:v>0.97348356807511727</c:v>
                </c:pt>
                <c:pt idx="1">
                  <c:v>0.66125606324164488</c:v>
                </c:pt>
                <c:pt idx="2">
                  <c:v>0.62123140043100522</c:v>
                </c:pt>
                <c:pt idx="3">
                  <c:v>0.62106264311483794</c:v>
                </c:pt>
                <c:pt idx="4">
                  <c:v>0.61140391227818269</c:v>
                </c:pt>
                <c:pt idx="5">
                  <c:v>0.59423865717609292</c:v>
                </c:pt>
                <c:pt idx="6">
                  <c:v>0.5783060053676774</c:v>
                </c:pt>
                <c:pt idx="7">
                  <c:v>0.57147189407433463</c:v>
                </c:pt>
                <c:pt idx="8">
                  <c:v>0.5550740283147606</c:v>
                </c:pt>
                <c:pt idx="9">
                  <c:v>0.55254173282405161</c:v>
                </c:pt>
                <c:pt idx="10">
                  <c:v>0.51539089608202304</c:v>
                </c:pt>
                <c:pt idx="11">
                  <c:v>0.50139683586377792</c:v>
                </c:pt>
                <c:pt idx="12">
                  <c:v>0.4795496543733494</c:v>
                </c:pt>
                <c:pt idx="13">
                  <c:v>0.47823047274392394</c:v>
                </c:pt>
                <c:pt idx="14">
                  <c:v>0.46564185235873873</c:v>
                </c:pt>
                <c:pt idx="15">
                  <c:v>0.46530788293755287</c:v>
                </c:pt>
                <c:pt idx="16">
                  <c:v>0.44132695325067439</c:v>
                </c:pt>
                <c:pt idx="17">
                  <c:v>0.44026307444194279</c:v>
                </c:pt>
                <c:pt idx="18">
                  <c:v>0.43853548289787397</c:v>
                </c:pt>
                <c:pt idx="19">
                  <c:v>0.43345094158805164</c:v>
                </c:pt>
                <c:pt idx="20">
                  <c:v>0.43060613516010432</c:v>
                </c:pt>
                <c:pt idx="21">
                  <c:v>0.41553788762168808</c:v>
                </c:pt>
                <c:pt idx="22">
                  <c:v>0.40770745870694725</c:v>
                </c:pt>
                <c:pt idx="23">
                  <c:v>0.39345443838476918</c:v>
                </c:pt>
                <c:pt idx="24">
                  <c:v>0.37943219176903797</c:v>
                </c:pt>
                <c:pt idx="25">
                  <c:v>0.37778228105032952</c:v>
                </c:pt>
                <c:pt idx="26">
                  <c:v>0.37543661971830988</c:v>
                </c:pt>
                <c:pt idx="27">
                  <c:v>0.36026440786400776</c:v>
                </c:pt>
                <c:pt idx="28">
                  <c:v>0.35769563422666639</c:v>
                </c:pt>
                <c:pt idx="29">
                  <c:v>0.34959195039074958</c:v>
                </c:pt>
                <c:pt idx="30">
                  <c:v>0.33862177176659475</c:v>
                </c:pt>
                <c:pt idx="31">
                  <c:v>0.3336695212126955</c:v>
                </c:pt>
                <c:pt idx="32">
                  <c:v>0.33320041925056137</c:v>
                </c:pt>
                <c:pt idx="33">
                  <c:v>0.32830463689440742</c:v>
                </c:pt>
                <c:pt idx="34">
                  <c:v>0.32138080078023518</c:v>
                </c:pt>
                <c:pt idx="35">
                  <c:v>0.30491619616404048</c:v>
                </c:pt>
                <c:pt idx="36">
                  <c:v>0.30165618715385006</c:v>
                </c:pt>
                <c:pt idx="37">
                  <c:v>0.29075001498117015</c:v>
                </c:pt>
                <c:pt idx="38">
                  <c:v>0.27552913376242832</c:v>
                </c:pt>
                <c:pt idx="39">
                  <c:v>0.25050117060724481</c:v>
                </c:pt>
                <c:pt idx="40">
                  <c:v>0.20193689083337327</c:v>
                </c:pt>
                <c:pt idx="41">
                  <c:v>0.19356842530362611</c:v>
                </c:pt>
                <c:pt idx="42">
                  <c:v>0.18777261184975907</c:v>
                </c:pt>
                <c:pt idx="43">
                  <c:v>0.1851922302464947</c:v>
                </c:pt>
                <c:pt idx="44">
                  <c:v>4.5378256465216468E-2</c:v>
                </c:pt>
              </c:numCache>
            </c:numRef>
          </c:val>
        </c:ser>
        <c:marker val="1"/>
        <c:axId val="72646016"/>
        <c:axId val="72467200"/>
      </c:lineChart>
      <c:catAx>
        <c:axId val="7264601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467200"/>
        <c:crosses val="autoZero"/>
        <c:auto val="1"/>
        <c:lblAlgn val="ctr"/>
        <c:lblOffset val="100"/>
      </c:catAx>
      <c:valAx>
        <c:axId val="72467200"/>
        <c:scaling>
          <c:orientation val="minMax"/>
          <c:max val="1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646016"/>
        <c:crosses val="autoZero"/>
        <c:crossBetween val="between"/>
        <c:majorUnit val="0.1"/>
      </c:valAx>
    </c:plotArea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plotArea>
      <c:layout>
        <c:manualLayout>
          <c:layoutTarget val="inner"/>
          <c:xMode val="edge"/>
          <c:yMode val="edge"/>
          <c:x val="0.21908228145590802"/>
          <c:y val="1.7100604071026922E-2"/>
          <c:w val="0.74021711262851686"/>
          <c:h val="0.9473279354574906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CC3300"/>
            </a:solidFill>
          </c:spPr>
          <c:dPt>
            <c:idx val="10"/>
            <c:spPr>
              <a:solidFill>
                <a:srgbClr val="7030A0"/>
              </a:solidFill>
            </c:spPr>
          </c:dPt>
          <c:dPt>
            <c:idx val="11"/>
            <c:spPr>
              <a:solidFill>
                <a:srgbClr val="7030A0"/>
              </a:solidFill>
            </c:spPr>
          </c:dPt>
          <c:dPt>
            <c:idx val="12"/>
            <c:spPr>
              <a:solidFill>
                <a:srgbClr val="7030A0"/>
              </a:solidFill>
            </c:spPr>
          </c:dPt>
          <c:dPt>
            <c:idx val="13"/>
            <c:spPr>
              <a:solidFill>
                <a:srgbClr val="7030A0"/>
              </a:solidFill>
            </c:spPr>
          </c:dPt>
          <c:dPt>
            <c:idx val="14"/>
            <c:spPr>
              <a:solidFill>
                <a:srgbClr val="7030A0"/>
              </a:solidFill>
            </c:spPr>
          </c:dPt>
          <c:dPt>
            <c:idx val="15"/>
            <c:spPr>
              <a:solidFill>
                <a:srgbClr val="7030A0"/>
              </a:solidFill>
            </c:spPr>
          </c:dPt>
          <c:dPt>
            <c:idx val="16"/>
            <c:spPr>
              <a:solidFill>
                <a:srgbClr val="7030A0"/>
              </a:solidFill>
            </c:spPr>
          </c:dPt>
          <c:dPt>
            <c:idx val="17"/>
            <c:spPr>
              <a:solidFill>
                <a:srgbClr val="7030A0"/>
              </a:solidFill>
            </c:spPr>
          </c:dPt>
          <c:dPt>
            <c:idx val="18"/>
            <c:spPr>
              <a:solidFill>
                <a:srgbClr val="7030A0"/>
              </a:solidFill>
            </c:spPr>
          </c:dPt>
          <c:dPt>
            <c:idx val="19"/>
            <c:spPr>
              <a:solidFill>
                <a:srgbClr val="7030A0"/>
              </a:solidFill>
            </c:spPr>
          </c:dPt>
          <c:dPt>
            <c:idx val="20"/>
            <c:spPr>
              <a:solidFill>
                <a:srgbClr val="7030A0"/>
              </a:solidFill>
            </c:spPr>
          </c:dPt>
          <c:dPt>
            <c:idx val="21"/>
            <c:spPr>
              <a:solidFill>
                <a:srgbClr val="7030A0"/>
              </a:solidFill>
            </c:spPr>
          </c:dPt>
          <c:dPt>
            <c:idx val="22"/>
            <c:spPr>
              <a:solidFill>
                <a:srgbClr val="7030A0"/>
              </a:solidFill>
            </c:spPr>
          </c:dPt>
          <c:dPt>
            <c:idx val="23"/>
            <c:spPr>
              <a:solidFill>
                <a:srgbClr val="7030A0"/>
              </a:solidFill>
            </c:spPr>
          </c:dPt>
          <c:dPt>
            <c:idx val="24"/>
            <c:spPr>
              <a:solidFill>
                <a:srgbClr val="7030A0"/>
              </a:solidFill>
            </c:spPr>
          </c:dPt>
          <c:dPt>
            <c:idx val="25"/>
            <c:spPr>
              <a:solidFill>
                <a:srgbClr val="7030A0"/>
              </a:solidFill>
            </c:spPr>
          </c:dPt>
          <c:dPt>
            <c:idx val="26"/>
            <c:spPr>
              <a:solidFill>
                <a:srgbClr val="7030A0"/>
              </a:solidFill>
            </c:spPr>
          </c:dPt>
          <c:dPt>
            <c:idx val="27"/>
            <c:spPr>
              <a:solidFill>
                <a:srgbClr val="7030A0"/>
              </a:solidFill>
            </c:spPr>
          </c:dPt>
          <c:dPt>
            <c:idx val="28"/>
            <c:spPr>
              <a:solidFill>
                <a:srgbClr val="7030A0"/>
              </a:solidFill>
            </c:spPr>
          </c:dPt>
          <c:dPt>
            <c:idx val="29"/>
            <c:spPr>
              <a:solidFill>
                <a:srgbClr val="7030A0"/>
              </a:solidFill>
            </c:spPr>
          </c:dPt>
          <c:dPt>
            <c:idx val="30"/>
            <c:spPr>
              <a:solidFill>
                <a:srgbClr val="7030A0"/>
              </a:solidFill>
            </c:spPr>
          </c:dPt>
          <c:dPt>
            <c:idx val="31"/>
            <c:spPr>
              <a:solidFill>
                <a:srgbClr val="7030A0"/>
              </a:solidFill>
            </c:spPr>
          </c:dPt>
          <c:dPt>
            <c:idx val="32"/>
            <c:spPr>
              <a:solidFill>
                <a:srgbClr val="7030A0"/>
              </a:solidFill>
            </c:spPr>
          </c:dPt>
          <c:dPt>
            <c:idx val="33"/>
            <c:spPr>
              <a:solidFill>
                <a:srgbClr val="7030A0"/>
              </a:solidFill>
            </c:spPr>
          </c:dPt>
          <c:dPt>
            <c:idx val="34"/>
            <c:spPr>
              <a:solidFill>
                <a:srgbClr val="7030A0"/>
              </a:solidFill>
            </c:spPr>
          </c:dPt>
          <c:dPt>
            <c:idx val="35"/>
            <c:spPr>
              <a:solidFill>
                <a:srgbClr val="00B050"/>
              </a:solidFill>
            </c:spPr>
          </c:dPt>
          <c:dPt>
            <c:idx val="36"/>
            <c:spPr>
              <a:solidFill>
                <a:srgbClr val="00B050"/>
              </a:solidFill>
            </c:spPr>
          </c:dPt>
          <c:dPt>
            <c:idx val="37"/>
            <c:spPr>
              <a:solidFill>
                <a:srgbClr val="00B050"/>
              </a:solidFill>
            </c:spPr>
          </c:dPt>
          <c:dPt>
            <c:idx val="38"/>
            <c:spPr>
              <a:solidFill>
                <a:srgbClr val="00B050"/>
              </a:solidFill>
            </c:spPr>
          </c:dPt>
          <c:dPt>
            <c:idx val="39"/>
            <c:spPr>
              <a:solidFill>
                <a:srgbClr val="00B050"/>
              </a:solidFill>
            </c:spPr>
          </c:dPt>
          <c:dPt>
            <c:idx val="40"/>
            <c:spPr>
              <a:solidFill>
                <a:srgbClr val="00B050"/>
              </a:solidFill>
            </c:spPr>
          </c:dPt>
          <c:dPt>
            <c:idx val="41"/>
            <c:spPr>
              <a:solidFill>
                <a:srgbClr val="00B050"/>
              </a:solidFill>
            </c:spPr>
          </c:dPt>
          <c:dPt>
            <c:idx val="42"/>
            <c:spPr>
              <a:solidFill>
                <a:srgbClr val="00B050"/>
              </a:solidFill>
            </c:spPr>
          </c:dPt>
          <c:dPt>
            <c:idx val="43"/>
            <c:spPr>
              <a:solidFill>
                <a:srgbClr val="00B050"/>
              </a:solidFill>
            </c:spPr>
          </c:dPt>
          <c:dPt>
            <c:idx val="44"/>
            <c:spPr>
              <a:solidFill>
                <a:srgbClr val="00B050"/>
              </a:solidFill>
            </c:spPr>
          </c:dPt>
          <c:dLbls>
            <c:dLbl>
              <c:idx val="44"/>
              <c:layout>
                <c:manualLayout>
                  <c:x val="-7.5216315834188488E-2"/>
                  <c:y val="1.6113152392359067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'25.1'!$A$2:$A$46</c:f>
              <c:strCache>
                <c:ptCount val="45"/>
                <c:pt idx="0">
                  <c:v>ЗАТО Первомайский</c:v>
                </c:pt>
                <c:pt idx="1">
                  <c:v>г. Кирово-Чепецк</c:v>
                </c:pt>
                <c:pt idx="2">
                  <c:v>г. Котельнич</c:v>
                </c:pt>
                <c:pt idx="3">
                  <c:v>Фаленский</c:v>
                </c:pt>
                <c:pt idx="4">
                  <c:v>Немский</c:v>
                </c:pt>
                <c:pt idx="5">
                  <c:v>Нолинский</c:v>
                </c:pt>
                <c:pt idx="6">
                  <c:v>г. Киров</c:v>
                </c:pt>
                <c:pt idx="7">
                  <c:v>Мурашинский</c:v>
                </c:pt>
                <c:pt idx="8">
                  <c:v>Опаринский</c:v>
                </c:pt>
                <c:pt idx="9">
                  <c:v>Орловский</c:v>
                </c:pt>
                <c:pt idx="10">
                  <c:v>Даровской</c:v>
                </c:pt>
                <c:pt idx="11">
                  <c:v>Арбажский</c:v>
                </c:pt>
                <c:pt idx="12">
                  <c:v>Сунский</c:v>
                </c:pt>
                <c:pt idx="13">
                  <c:v>Кикнурский</c:v>
                </c:pt>
                <c:pt idx="14">
                  <c:v>Яранский</c:v>
                </c:pt>
                <c:pt idx="15">
                  <c:v>Советский</c:v>
                </c:pt>
                <c:pt idx="16">
                  <c:v>Малмыжский</c:v>
                </c:pt>
                <c:pt idx="17">
                  <c:v>Зуевский</c:v>
                </c:pt>
                <c:pt idx="18">
                  <c:v>Уржумский</c:v>
                </c:pt>
                <c:pt idx="19">
                  <c:v>Подосиновский</c:v>
                </c:pt>
                <c:pt idx="20">
                  <c:v>г. Вятские Поляны</c:v>
                </c:pt>
                <c:pt idx="21">
                  <c:v>Унинский</c:v>
                </c:pt>
                <c:pt idx="22">
                  <c:v>г. Слободской</c:v>
                </c:pt>
                <c:pt idx="23">
                  <c:v>Тужинский</c:v>
                </c:pt>
                <c:pt idx="24">
                  <c:v>Богородский</c:v>
                </c:pt>
                <c:pt idx="25">
                  <c:v>Куменский</c:v>
                </c:pt>
                <c:pt idx="26">
                  <c:v>Свечинский</c:v>
                </c:pt>
                <c:pt idx="27">
                  <c:v>Лузский</c:v>
                </c:pt>
                <c:pt idx="28">
                  <c:v>Верхнекамский</c:v>
                </c:pt>
                <c:pt idx="29">
                  <c:v>Нагорский</c:v>
                </c:pt>
                <c:pt idx="30">
                  <c:v>Пижанский</c:v>
                </c:pt>
                <c:pt idx="31">
                  <c:v>Шабалинский</c:v>
                </c:pt>
                <c:pt idx="32">
                  <c:v>Санчурский</c:v>
                </c:pt>
                <c:pt idx="33">
                  <c:v>Котельничский</c:v>
                </c:pt>
                <c:pt idx="34">
                  <c:v>Омутнинский</c:v>
                </c:pt>
                <c:pt idx="35">
                  <c:v>Кильмезский</c:v>
                </c:pt>
                <c:pt idx="36">
                  <c:v>Слободской</c:v>
                </c:pt>
                <c:pt idx="37">
                  <c:v>Белохолуницкий</c:v>
                </c:pt>
                <c:pt idx="38">
                  <c:v>Вятскополянский</c:v>
                </c:pt>
                <c:pt idx="39">
                  <c:v>Оричевский</c:v>
                </c:pt>
                <c:pt idx="40">
                  <c:v>Афанасьевский</c:v>
                </c:pt>
                <c:pt idx="41">
                  <c:v>Юрьянский</c:v>
                </c:pt>
                <c:pt idx="42">
                  <c:v>Лебяжский</c:v>
                </c:pt>
                <c:pt idx="43">
                  <c:v>Верхошижемский</c:v>
                </c:pt>
                <c:pt idx="44">
                  <c:v>Кирово-Чепецкий</c:v>
                </c:pt>
              </c:strCache>
            </c:strRef>
          </c:cat>
          <c:val>
            <c:numRef>
              <c:f>'25.1'!$B$2:$B$46</c:f>
              <c:numCache>
                <c:formatCode>0.00</c:formatCode>
                <c:ptCount val="45"/>
                <c:pt idx="0">
                  <c:v>0.63000000000000345</c:v>
                </c:pt>
                <c:pt idx="1">
                  <c:v>0.71000000000000063</c:v>
                </c:pt>
                <c:pt idx="2">
                  <c:v>0.79</c:v>
                </c:pt>
                <c:pt idx="3">
                  <c:v>0.99</c:v>
                </c:pt>
                <c:pt idx="4">
                  <c:v>1.1000000000000001</c:v>
                </c:pt>
                <c:pt idx="5">
                  <c:v>1.33</c:v>
                </c:pt>
                <c:pt idx="6">
                  <c:v>1.46</c:v>
                </c:pt>
                <c:pt idx="7">
                  <c:v>1.47</c:v>
                </c:pt>
                <c:pt idx="8">
                  <c:v>1.57</c:v>
                </c:pt>
                <c:pt idx="9">
                  <c:v>1.7</c:v>
                </c:pt>
                <c:pt idx="10">
                  <c:v>2.19</c:v>
                </c:pt>
                <c:pt idx="11">
                  <c:v>2.48</c:v>
                </c:pt>
                <c:pt idx="12">
                  <c:v>3</c:v>
                </c:pt>
                <c:pt idx="13">
                  <c:v>3.25</c:v>
                </c:pt>
                <c:pt idx="14">
                  <c:v>3.3699999999999997</c:v>
                </c:pt>
                <c:pt idx="15">
                  <c:v>3.4</c:v>
                </c:pt>
                <c:pt idx="16">
                  <c:v>3.48</c:v>
                </c:pt>
                <c:pt idx="17">
                  <c:v>3.63</c:v>
                </c:pt>
                <c:pt idx="18">
                  <c:v>3.63</c:v>
                </c:pt>
                <c:pt idx="19">
                  <c:v>3.9</c:v>
                </c:pt>
                <c:pt idx="20">
                  <c:v>3.92</c:v>
                </c:pt>
                <c:pt idx="21">
                  <c:v>4.2</c:v>
                </c:pt>
                <c:pt idx="22">
                  <c:v>4.25</c:v>
                </c:pt>
                <c:pt idx="23">
                  <c:v>4.5199999999999996</c:v>
                </c:pt>
                <c:pt idx="24">
                  <c:v>4.5599999999999996</c:v>
                </c:pt>
                <c:pt idx="25">
                  <c:v>4.6199999999999966</c:v>
                </c:pt>
                <c:pt idx="26">
                  <c:v>5.0999999999999996</c:v>
                </c:pt>
                <c:pt idx="27">
                  <c:v>5.9</c:v>
                </c:pt>
                <c:pt idx="28">
                  <c:v>6.09</c:v>
                </c:pt>
                <c:pt idx="29">
                  <c:v>6.3</c:v>
                </c:pt>
                <c:pt idx="30">
                  <c:v>6.41</c:v>
                </c:pt>
                <c:pt idx="31">
                  <c:v>6.9</c:v>
                </c:pt>
                <c:pt idx="32">
                  <c:v>7.22</c:v>
                </c:pt>
                <c:pt idx="33">
                  <c:v>8.3000000000000007</c:v>
                </c:pt>
                <c:pt idx="34">
                  <c:v>8.3700000000000028</c:v>
                </c:pt>
                <c:pt idx="35">
                  <c:v>8.5400000000000009</c:v>
                </c:pt>
                <c:pt idx="36">
                  <c:v>8.81</c:v>
                </c:pt>
                <c:pt idx="37">
                  <c:v>11</c:v>
                </c:pt>
                <c:pt idx="38">
                  <c:v>11.3</c:v>
                </c:pt>
                <c:pt idx="39">
                  <c:v>12.65</c:v>
                </c:pt>
                <c:pt idx="40">
                  <c:v>16.279999999999987</c:v>
                </c:pt>
                <c:pt idx="41">
                  <c:v>16.3</c:v>
                </c:pt>
                <c:pt idx="42">
                  <c:v>19.38</c:v>
                </c:pt>
                <c:pt idx="43">
                  <c:v>19.75</c:v>
                </c:pt>
                <c:pt idx="44">
                  <c:v>60.1</c:v>
                </c:pt>
              </c:numCache>
            </c:numRef>
          </c:val>
        </c:ser>
        <c:axId val="79091968"/>
        <c:axId val="79093760"/>
      </c:barChart>
      <c:catAx>
        <c:axId val="79091968"/>
        <c:scaling>
          <c:orientation val="minMax"/>
        </c:scaling>
        <c:axPos val="l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093760"/>
        <c:crosses val="autoZero"/>
        <c:auto val="1"/>
        <c:lblAlgn val="ctr"/>
        <c:lblOffset val="100"/>
      </c:catAx>
      <c:valAx>
        <c:axId val="79093760"/>
        <c:scaling>
          <c:orientation val="minMax"/>
          <c:max val="65"/>
          <c:min val="0"/>
        </c:scaling>
        <c:axPos val="b"/>
        <c:majorGridlines/>
        <c:numFmt formatCode="0.00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091968"/>
        <c:crosses val="autoZero"/>
        <c:crossBetween val="between"/>
      </c:valAx>
    </c:plotArea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plotArea>
      <c:layout>
        <c:manualLayout>
          <c:layoutTarget val="inner"/>
          <c:xMode val="edge"/>
          <c:yMode val="edge"/>
          <c:x val="5.0747799412513894E-2"/>
          <c:y val="2.7043278967485818E-2"/>
          <c:w val="0.93618780632532705"/>
          <c:h val="0.40869143766829724"/>
        </c:manualLayout>
      </c:layout>
      <c:lineChart>
        <c:grouping val="standard"/>
        <c:ser>
          <c:idx val="0"/>
          <c:order val="0"/>
          <c:spPr>
            <a:ln>
              <a:noFill/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'25.2'!$A$2:$A$46</c:f>
              <c:strCache>
                <c:ptCount val="45"/>
                <c:pt idx="0">
                  <c:v>Вятскополянский</c:v>
                </c:pt>
                <c:pt idx="1">
                  <c:v>г. Слободской</c:v>
                </c:pt>
                <c:pt idx="2">
                  <c:v>Свечинский</c:v>
                </c:pt>
                <c:pt idx="3">
                  <c:v>Малмыжский</c:v>
                </c:pt>
                <c:pt idx="4">
                  <c:v>Кильмезский</c:v>
                </c:pt>
                <c:pt idx="5">
                  <c:v>Лебяжский</c:v>
                </c:pt>
                <c:pt idx="6">
                  <c:v>Оричевский</c:v>
                </c:pt>
                <c:pt idx="7">
                  <c:v>Кирово-Чепецкий</c:v>
                </c:pt>
                <c:pt idx="8">
                  <c:v>Верхошижемский</c:v>
                </c:pt>
                <c:pt idx="9">
                  <c:v>Арбажский</c:v>
                </c:pt>
                <c:pt idx="10">
                  <c:v>Белохолуницкий</c:v>
                </c:pt>
                <c:pt idx="11">
                  <c:v>Афанасьевский</c:v>
                </c:pt>
                <c:pt idx="12">
                  <c:v>Унинский</c:v>
                </c:pt>
                <c:pt idx="13">
                  <c:v>Омутнинский</c:v>
                </c:pt>
                <c:pt idx="14">
                  <c:v>г. Вятские Поляны</c:v>
                </c:pt>
                <c:pt idx="15">
                  <c:v>Шабалинский</c:v>
                </c:pt>
                <c:pt idx="16">
                  <c:v>Пижанский</c:v>
                </c:pt>
                <c:pt idx="17">
                  <c:v>Уржумский</c:v>
                </c:pt>
                <c:pt idx="18">
                  <c:v>Куменский</c:v>
                </c:pt>
                <c:pt idx="19">
                  <c:v>Котельничский</c:v>
                </c:pt>
                <c:pt idx="20">
                  <c:v>Юрьянский</c:v>
                </c:pt>
                <c:pt idx="21">
                  <c:v>Советский</c:v>
                </c:pt>
                <c:pt idx="22">
                  <c:v>Зуевский</c:v>
                </c:pt>
                <c:pt idx="23">
                  <c:v>Лузский</c:v>
                </c:pt>
                <c:pt idx="24">
                  <c:v>Слободской</c:v>
                </c:pt>
                <c:pt idx="25">
                  <c:v>Опаринский</c:v>
                </c:pt>
                <c:pt idx="26">
                  <c:v>г. Кирово-Чепецк</c:v>
                </c:pt>
                <c:pt idx="27">
                  <c:v>Сунский</c:v>
                </c:pt>
                <c:pt idx="28">
                  <c:v>Богородский</c:v>
                </c:pt>
                <c:pt idx="29">
                  <c:v>Санчурский</c:v>
                </c:pt>
                <c:pt idx="30">
                  <c:v>Даровской</c:v>
                </c:pt>
                <c:pt idx="31">
                  <c:v>г.  Киров</c:v>
                </c:pt>
                <c:pt idx="32">
                  <c:v>Тужинский</c:v>
                </c:pt>
                <c:pt idx="33">
                  <c:v>Фаленский</c:v>
                </c:pt>
                <c:pt idx="34">
                  <c:v>Нолинский</c:v>
                </c:pt>
                <c:pt idx="35">
                  <c:v>Подосиновский</c:v>
                </c:pt>
                <c:pt idx="36">
                  <c:v>Яранский</c:v>
                </c:pt>
                <c:pt idx="37">
                  <c:v>Верхнекамский</c:v>
                </c:pt>
                <c:pt idx="38">
                  <c:v>г. Котельнич</c:v>
                </c:pt>
                <c:pt idx="39">
                  <c:v>Мурашинский</c:v>
                </c:pt>
                <c:pt idx="40">
                  <c:v>Нагорский</c:v>
                </c:pt>
                <c:pt idx="41">
                  <c:v>Орловский</c:v>
                </c:pt>
                <c:pt idx="42">
                  <c:v>ЗАТО Первомайский</c:v>
                </c:pt>
                <c:pt idx="43">
                  <c:v>Кикнурский</c:v>
                </c:pt>
                <c:pt idx="44">
                  <c:v>Немский</c:v>
                </c:pt>
              </c:strCache>
            </c:strRef>
          </c:cat>
          <c:val>
            <c:numRef>
              <c:f>'25.2'!$B$2:$B$46</c:f>
              <c:numCache>
                <c:formatCode>General</c:formatCode>
                <c:ptCount val="45"/>
                <c:pt idx="0">
                  <c:v>0.92764987095091744</c:v>
                </c:pt>
                <c:pt idx="1">
                  <c:v>0.67844247787610978</c:v>
                </c:pt>
                <c:pt idx="2">
                  <c:v>0.63576864362441299</c:v>
                </c:pt>
                <c:pt idx="3">
                  <c:v>0.62765122872970358</c:v>
                </c:pt>
                <c:pt idx="4">
                  <c:v>0.51756808307333957</c:v>
                </c:pt>
                <c:pt idx="5">
                  <c:v>0.51464982124860215</c:v>
                </c:pt>
                <c:pt idx="6">
                  <c:v>0.48959236430372932</c:v>
                </c:pt>
                <c:pt idx="7">
                  <c:v>0.48665093326398035</c:v>
                </c:pt>
                <c:pt idx="8">
                  <c:v>0.46898662207072439</c:v>
                </c:pt>
                <c:pt idx="9">
                  <c:v>0.42684440200011381</c:v>
                </c:pt>
                <c:pt idx="10">
                  <c:v>0.42350575137761004</c:v>
                </c:pt>
                <c:pt idx="11">
                  <c:v>0.42027563383761807</c:v>
                </c:pt>
                <c:pt idx="12">
                  <c:v>0.41031542856946607</c:v>
                </c:pt>
                <c:pt idx="13">
                  <c:v>0.39217526290927879</c:v>
                </c:pt>
                <c:pt idx="14">
                  <c:v>0.38616093330590862</c:v>
                </c:pt>
                <c:pt idx="15">
                  <c:v>0.37890154289186684</c:v>
                </c:pt>
                <c:pt idx="16">
                  <c:v>0.35745971443697444</c:v>
                </c:pt>
                <c:pt idx="17">
                  <c:v>0.35629695392885924</c:v>
                </c:pt>
                <c:pt idx="18">
                  <c:v>0.32392117729277636</c:v>
                </c:pt>
                <c:pt idx="19">
                  <c:v>0.30975715499677275</c:v>
                </c:pt>
                <c:pt idx="20">
                  <c:v>0.30288744559723307</c:v>
                </c:pt>
                <c:pt idx="21">
                  <c:v>0.30075607166347096</c:v>
                </c:pt>
                <c:pt idx="22">
                  <c:v>0.29309868447438242</c:v>
                </c:pt>
                <c:pt idx="23">
                  <c:v>0.28904997120636938</c:v>
                </c:pt>
                <c:pt idx="24">
                  <c:v>0.27861945997133075</c:v>
                </c:pt>
                <c:pt idx="25">
                  <c:v>0.27436849678624253</c:v>
                </c:pt>
                <c:pt idx="26">
                  <c:v>0.26791514176916981</c:v>
                </c:pt>
                <c:pt idx="27">
                  <c:v>0.26375075830754957</c:v>
                </c:pt>
                <c:pt idx="28">
                  <c:v>0.261103085184822</c:v>
                </c:pt>
                <c:pt idx="29">
                  <c:v>0.25739501874015924</c:v>
                </c:pt>
                <c:pt idx="30">
                  <c:v>0.2536232754030493</c:v>
                </c:pt>
                <c:pt idx="31">
                  <c:v>0.24290541334307494</c:v>
                </c:pt>
                <c:pt idx="32">
                  <c:v>0.24175328856399564</c:v>
                </c:pt>
                <c:pt idx="33">
                  <c:v>0.23342563391582274</c:v>
                </c:pt>
                <c:pt idx="34">
                  <c:v>0.22067600816747576</c:v>
                </c:pt>
                <c:pt idx="35">
                  <c:v>0.20336814812521503</c:v>
                </c:pt>
                <c:pt idx="36">
                  <c:v>0.2006176165607037</c:v>
                </c:pt>
                <c:pt idx="37">
                  <c:v>0.19924236553406607</c:v>
                </c:pt>
                <c:pt idx="38">
                  <c:v>0.18595223320512944</c:v>
                </c:pt>
                <c:pt idx="39">
                  <c:v>0.17218513030323926</c:v>
                </c:pt>
                <c:pt idx="40">
                  <c:v>0.16190812129885288</c:v>
                </c:pt>
                <c:pt idx="41">
                  <c:v>0.14252098800157922</c:v>
                </c:pt>
                <c:pt idx="42">
                  <c:v>0.11857517000023775</c:v>
                </c:pt>
                <c:pt idx="43">
                  <c:v>7.0391950723933533E-2</c:v>
                </c:pt>
                <c:pt idx="44">
                  <c:v>5.7628318584070755E-2</c:v>
                </c:pt>
              </c:numCache>
            </c:numRef>
          </c:val>
        </c:ser>
        <c:marker val="1"/>
        <c:axId val="74386816"/>
        <c:axId val="79095296"/>
      </c:lineChart>
      <c:catAx>
        <c:axId val="7438681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095296"/>
        <c:crosses val="autoZero"/>
        <c:auto val="1"/>
        <c:lblAlgn val="ctr"/>
        <c:lblOffset val="100"/>
      </c:catAx>
      <c:valAx>
        <c:axId val="790952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386816"/>
        <c:crosses val="autoZero"/>
        <c:crossBetween val="between"/>
      </c:valAx>
    </c:plotArea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7.3851747953931251E-3"/>
          <c:y val="0.16358281929560237"/>
          <c:w val="0.41235406714068923"/>
          <c:h val="0.60063219534381362"/>
        </c:manualLayout>
      </c:layout>
      <c:pie3DChart>
        <c:varyColors val="1"/>
        <c:ser>
          <c:idx val="0"/>
          <c:order val="0"/>
          <c:explosion val="9"/>
          <c:dPt>
            <c:idx val="0"/>
            <c:spPr>
              <a:solidFill>
                <a:srgbClr val="00FFCC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66FF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9900"/>
              </a:solidFill>
            </c:spPr>
          </c:dPt>
          <c:dLbls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'27'!$A$3:$A$7</c:f>
              <c:strCache>
                <c:ptCount val="5"/>
                <c:pt idx="0">
                  <c:v>Непосредственное управление собственниками помещений </c:v>
                </c:pt>
                <c:pt idx="1">
                  <c:v>Управление товариществом собственников жилья либо жилищным кооперативом или иным специализированным потребительским кооперативом</c:v>
                </c:pt>
                <c:pt idx="2">
                  <c:v>Управление управляющей организацией частной формы собственности  </c:v>
                </c:pt>
                <c:pt idx="3">
                  <c:v>Управление муниципальным или государственным учреждением, либо предприятием</c:v>
                </c:pt>
                <c:pt idx="4">
                  <c:v>Собственники не выбрали способ управления многоквартирными домами </c:v>
                </c:pt>
              </c:strCache>
            </c:strRef>
          </c:cat>
          <c:val>
            <c:numRef>
              <c:f>'27'!$B$3:$B$7</c:f>
              <c:numCache>
                <c:formatCode>General</c:formatCode>
                <c:ptCount val="5"/>
                <c:pt idx="0">
                  <c:v>60.5</c:v>
                </c:pt>
                <c:pt idx="1">
                  <c:v>7.9</c:v>
                </c:pt>
                <c:pt idx="2">
                  <c:v>29.7</c:v>
                </c:pt>
                <c:pt idx="3">
                  <c:v>0.4</c:v>
                </c:pt>
                <c:pt idx="4">
                  <c:v>1.5</c:v>
                </c:pt>
              </c:numCache>
            </c:numRef>
          </c:val>
        </c:ser>
      </c:pie3DChart>
    </c:plotArea>
    <c:legend>
      <c:legendPos val="r"/>
      <c:legendEntry>
        <c:idx val="2"/>
        <c:txPr>
          <a:bodyPr/>
          <a:lstStyle/>
          <a:p>
            <a:pPr>
              <a:defRPr sz="1300" b="0" kern="100" spc="0" baseline="0"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4887304188423532"/>
          <c:y val="1.0710935501293379E-3"/>
          <c:w val="0.5508521043958079"/>
          <c:h val="0.95347792717246049"/>
        </c:manualLayout>
      </c:layout>
      <c:txPr>
        <a:bodyPr/>
        <a:lstStyle/>
        <a:p>
          <a:pPr>
            <a:defRPr sz="1300" b="0" kern="0" spc="0" baseline="0">
              <a:latin typeface="Times New Roman" pitchFamily="18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plotArea>
      <c:layout/>
      <c:barChart>
        <c:barDir val="col"/>
        <c:grouping val="clustered"/>
        <c:ser>
          <c:idx val="0"/>
          <c:order val="0"/>
          <c:dLbls>
            <c:txPr>
              <a:bodyPr rot="-5400000" vert="horz"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'28'!$A$2:$A$46</c:f>
              <c:strCache>
                <c:ptCount val="45"/>
                <c:pt idx="0">
                  <c:v>Арбажский</c:v>
                </c:pt>
                <c:pt idx="1">
                  <c:v>Вятскополянский</c:v>
                </c:pt>
                <c:pt idx="2">
                  <c:v>Нолинский</c:v>
                </c:pt>
                <c:pt idx="3">
                  <c:v>Пижанский</c:v>
                </c:pt>
                <c:pt idx="4">
                  <c:v>Советский</c:v>
                </c:pt>
                <c:pt idx="5">
                  <c:v>Сунский</c:v>
                </c:pt>
                <c:pt idx="6">
                  <c:v>Зуевский</c:v>
                </c:pt>
                <c:pt idx="7">
                  <c:v>Белохолуницкий</c:v>
                </c:pt>
                <c:pt idx="8">
                  <c:v>г. Вятские Поляны</c:v>
                </c:pt>
                <c:pt idx="9">
                  <c:v>Унинский</c:v>
                </c:pt>
                <c:pt idx="10">
                  <c:v>г. Котельнич</c:v>
                </c:pt>
                <c:pt idx="11">
                  <c:v>Нагорский</c:v>
                </c:pt>
                <c:pt idx="12">
                  <c:v>Слободской</c:v>
                </c:pt>
                <c:pt idx="13">
                  <c:v>Подосиновский</c:v>
                </c:pt>
                <c:pt idx="14">
                  <c:v>г. Киров</c:v>
                </c:pt>
                <c:pt idx="15">
                  <c:v>Верхошижемский</c:v>
                </c:pt>
                <c:pt idx="16">
                  <c:v>Тужинский</c:v>
                </c:pt>
                <c:pt idx="17">
                  <c:v>Кирово-Чепецкий</c:v>
                </c:pt>
                <c:pt idx="18">
                  <c:v>Немский</c:v>
                </c:pt>
                <c:pt idx="19">
                  <c:v>г. Слободской</c:v>
                </c:pt>
                <c:pt idx="20">
                  <c:v>Куменский</c:v>
                </c:pt>
                <c:pt idx="21">
                  <c:v>Мурашинский</c:v>
                </c:pt>
                <c:pt idx="22">
                  <c:v>Опаринский</c:v>
                </c:pt>
                <c:pt idx="23">
                  <c:v>Фаленский</c:v>
                </c:pt>
                <c:pt idx="24">
                  <c:v>Малмыжский</c:v>
                </c:pt>
                <c:pt idx="25">
                  <c:v>Оричевский</c:v>
                </c:pt>
                <c:pt idx="26">
                  <c:v>Свечинский</c:v>
                </c:pt>
                <c:pt idx="27">
                  <c:v>Уржумский</c:v>
                </c:pt>
                <c:pt idx="28">
                  <c:v>Юрьянский</c:v>
                </c:pt>
                <c:pt idx="29">
                  <c:v>Орловский</c:v>
                </c:pt>
                <c:pt idx="30">
                  <c:v>Санчурский</c:v>
                </c:pt>
                <c:pt idx="31">
                  <c:v>Котельничский</c:v>
                </c:pt>
                <c:pt idx="32">
                  <c:v>Кильмезский</c:v>
                </c:pt>
                <c:pt idx="33">
                  <c:v>Богородский</c:v>
                </c:pt>
                <c:pt idx="34">
                  <c:v>Верхнекамский</c:v>
                </c:pt>
                <c:pt idx="35">
                  <c:v>Кикнурский</c:v>
                </c:pt>
                <c:pt idx="36">
                  <c:v>Лузский</c:v>
                </c:pt>
                <c:pt idx="37">
                  <c:v>Яранский</c:v>
                </c:pt>
                <c:pt idx="38">
                  <c:v>Афанасьевский</c:v>
                </c:pt>
                <c:pt idx="39">
                  <c:v>Омутнинский</c:v>
                </c:pt>
                <c:pt idx="40">
                  <c:v>Шабалинский</c:v>
                </c:pt>
                <c:pt idx="41">
                  <c:v>г. Кирово-Чепецк</c:v>
                </c:pt>
                <c:pt idx="42">
                  <c:v>Лебяжский</c:v>
                </c:pt>
                <c:pt idx="43">
                  <c:v>Даровской</c:v>
                </c:pt>
                <c:pt idx="44">
                  <c:v>ЗАТО Первомайский</c:v>
                </c:pt>
              </c:strCache>
            </c:strRef>
          </c:cat>
          <c:val>
            <c:numRef>
              <c:f>'28'!$B$2:$B$46</c:f>
              <c:numCache>
                <c:formatCode>0.0</c:formatCode>
                <c:ptCount val="4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94.1</c:v>
                </c:pt>
                <c:pt idx="7">
                  <c:v>92.9</c:v>
                </c:pt>
                <c:pt idx="8">
                  <c:v>90</c:v>
                </c:pt>
                <c:pt idx="9">
                  <c:v>87.5</c:v>
                </c:pt>
                <c:pt idx="10">
                  <c:v>85.7</c:v>
                </c:pt>
                <c:pt idx="11">
                  <c:v>85.7</c:v>
                </c:pt>
                <c:pt idx="12">
                  <c:v>85.7</c:v>
                </c:pt>
                <c:pt idx="13">
                  <c:v>84.6</c:v>
                </c:pt>
                <c:pt idx="14">
                  <c:v>84</c:v>
                </c:pt>
                <c:pt idx="15">
                  <c:v>83.3</c:v>
                </c:pt>
                <c:pt idx="16">
                  <c:v>83.3</c:v>
                </c:pt>
                <c:pt idx="17">
                  <c:v>81.8</c:v>
                </c:pt>
                <c:pt idx="18">
                  <c:v>81.8</c:v>
                </c:pt>
                <c:pt idx="19">
                  <c:v>81.3</c:v>
                </c:pt>
                <c:pt idx="20">
                  <c:v>81</c:v>
                </c:pt>
                <c:pt idx="21">
                  <c:v>80</c:v>
                </c:pt>
                <c:pt idx="22">
                  <c:v>80</c:v>
                </c:pt>
                <c:pt idx="23">
                  <c:v>80</c:v>
                </c:pt>
                <c:pt idx="24">
                  <c:v>78.599999999999994</c:v>
                </c:pt>
                <c:pt idx="25">
                  <c:v>77.3</c:v>
                </c:pt>
                <c:pt idx="26">
                  <c:v>75</c:v>
                </c:pt>
                <c:pt idx="27">
                  <c:v>75</c:v>
                </c:pt>
                <c:pt idx="28">
                  <c:v>75</c:v>
                </c:pt>
                <c:pt idx="29">
                  <c:v>70</c:v>
                </c:pt>
                <c:pt idx="30">
                  <c:v>70</c:v>
                </c:pt>
                <c:pt idx="31">
                  <c:v>66.7</c:v>
                </c:pt>
                <c:pt idx="32">
                  <c:v>63.6</c:v>
                </c:pt>
                <c:pt idx="33">
                  <c:v>60</c:v>
                </c:pt>
                <c:pt idx="34">
                  <c:v>60</c:v>
                </c:pt>
                <c:pt idx="35">
                  <c:v>60</c:v>
                </c:pt>
                <c:pt idx="36">
                  <c:v>60</c:v>
                </c:pt>
                <c:pt idx="37">
                  <c:v>60</c:v>
                </c:pt>
                <c:pt idx="38">
                  <c:v>57.1</c:v>
                </c:pt>
                <c:pt idx="39">
                  <c:v>50</c:v>
                </c:pt>
                <c:pt idx="40">
                  <c:v>50</c:v>
                </c:pt>
                <c:pt idx="41">
                  <c:v>33.300000000000004</c:v>
                </c:pt>
                <c:pt idx="42">
                  <c:v>33.300000000000004</c:v>
                </c:pt>
                <c:pt idx="43">
                  <c:v>20</c:v>
                </c:pt>
                <c:pt idx="44" formatCode="0">
                  <c:v>0</c:v>
                </c:pt>
              </c:numCache>
            </c:numRef>
          </c:val>
        </c:ser>
        <c:axId val="79322112"/>
        <c:axId val="79328000"/>
      </c:barChart>
      <c:catAx>
        <c:axId val="7932211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328000"/>
        <c:crosses val="autoZero"/>
        <c:auto val="1"/>
        <c:lblAlgn val="ctr"/>
        <c:lblOffset val="100"/>
      </c:catAx>
      <c:valAx>
        <c:axId val="79328000"/>
        <c:scaling>
          <c:orientation val="minMax"/>
        </c:scaling>
        <c:delete val="1"/>
        <c:axPos val="l"/>
        <c:numFmt formatCode="0.0" sourceLinked="1"/>
        <c:tickLblPos val="none"/>
        <c:crossAx val="7932211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8323519608932413E-2"/>
          <c:y val="6.7588325652841813E-2"/>
          <c:w val="0.91752027552494153"/>
          <c:h val="0.47748079877112137"/>
        </c:manualLayout>
      </c:layout>
      <c:barChart>
        <c:barDir val="col"/>
        <c:grouping val="clustered"/>
        <c:axId val="62264832"/>
        <c:axId val="62351232"/>
      </c:barChart>
      <c:catAx>
        <c:axId val="62264832"/>
        <c:scaling>
          <c:orientation val="minMax"/>
        </c:scaling>
        <c:axPos val="b"/>
        <c:tickLblPos val="nextTo"/>
        <c:crossAx val="62351232"/>
        <c:crosses val="autoZero"/>
        <c:auto val="1"/>
        <c:lblAlgn val="ctr"/>
        <c:lblOffset val="100"/>
      </c:catAx>
      <c:valAx>
        <c:axId val="62351232"/>
        <c:scaling>
          <c:orientation val="minMax"/>
        </c:scaling>
        <c:delete val="1"/>
        <c:axPos val="l"/>
        <c:majorGridlines/>
        <c:numFmt formatCode="0" sourceLinked="1"/>
        <c:tickLblPos val="none"/>
        <c:crossAx val="622648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4.8779630277333133E-2"/>
          <c:y val="4.5520306553360076E-2"/>
          <c:w val="0.93527341998489699"/>
          <c:h val="0.4546708862413980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Лист1!$A$2:$A$46</c:f>
              <c:strCache>
                <c:ptCount val="45"/>
                <c:pt idx="0">
                  <c:v>г.Котельнич</c:v>
                </c:pt>
                <c:pt idx="1">
                  <c:v>Оричевский</c:v>
                </c:pt>
                <c:pt idx="2">
                  <c:v>Вятскополянский</c:v>
                </c:pt>
                <c:pt idx="3">
                  <c:v>Арбажский</c:v>
                </c:pt>
                <c:pt idx="4">
                  <c:v>Афанасьевский</c:v>
                </c:pt>
                <c:pt idx="5">
                  <c:v>Юрьянский</c:v>
                </c:pt>
                <c:pt idx="6">
                  <c:v>г.Кирово-Чепецк</c:v>
                </c:pt>
                <c:pt idx="7">
                  <c:v>ЗАТО Первомайский</c:v>
                </c:pt>
                <c:pt idx="8">
                  <c:v>Белохолуницкий</c:v>
                </c:pt>
                <c:pt idx="9">
                  <c:v>Богородский</c:v>
                </c:pt>
                <c:pt idx="10">
                  <c:v>Верхошижемский</c:v>
                </c:pt>
                <c:pt idx="11">
                  <c:v>Кикнурский</c:v>
                </c:pt>
                <c:pt idx="12">
                  <c:v>Кильмезский</c:v>
                </c:pt>
                <c:pt idx="13">
                  <c:v>Котельничский</c:v>
                </c:pt>
                <c:pt idx="14">
                  <c:v>Лебяжский</c:v>
                </c:pt>
                <c:pt idx="15">
                  <c:v>Лузский</c:v>
                </c:pt>
                <c:pt idx="16">
                  <c:v>Мурашинский</c:v>
                </c:pt>
                <c:pt idx="17">
                  <c:v>Нагорский</c:v>
                </c:pt>
                <c:pt idx="18">
                  <c:v>Немский</c:v>
                </c:pt>
                <c:pt idx="19">
                  <c:v>Нолинский</c:v>
                </c:pt>
                <c:pt idx="20">
                  <c:v>Опаринский</c:v>
                </c:pt>
                <c:pt idx="21">
                  <c:v>Орловский</c:v>
                </c:pt>
                <c:pt idx="22">
                  <c:v>Пижанский</c:v>
                </c:pt>
                <c:pt idx="23">
                  <c:v>Санчурский</c:v>
                </c:pt>
                <c:pt idx="24">
                  <c:v>Свечинский</c:v>
                </c:pt>
                <c:pt idx="25">
                  <c:v>Тужинский</c:v>
                </c:pt>
                <c:pt idx="26">
                  <c:v>Унинский</c:v>
                </c:pt>
                <c:pt idx="27">
                  <c:v>Уржумский</c:v>
                </c:pt>
                <c:pt idx="28">
                  <c:v>Фаленский</c:v>
                </c:pt>
                <c:pt idx="29">
                  <c:v>Шабалинский</c:v>
                </c:pt>
                <c:pt idx="30">
                  <c:v>Яранский</c:v>
                </c:pt>
                <c:pt idx="31">
                  <c:v>Подосиновский</c:v>
                </c:pt>
                <c:pt idx="32">
                  <c:v>Зуевский</c:v>
                </c:pt>
                <c:pt idx="33">
                  <c:v>Слободской</c:v>
                </c:pt>
                <c:pt idx="34">
                  <c:v>Омутнинский</c:v>
                </c:pt>
                <c:pt idx="35">
                  <c:v>Кирово-Чепецкий</c:v>
                </c:pt>
                <c:pt idx="36">
                  <c:v>г.Киров</c:v>
                </c:pt>
                <c:pt idx="37">
                  <c:v>Советский</c:v>
                </c:pt>
                <c:pt idx="38">
                  <c:v>Куменский</c:v>
                </c:pt>
                <c:pt idx="39">
                  <c:v>г.Вятские Поляны</c:v>
                </c:pt>
                <c:pt idx="40">
                  <c:v>г.Слободской</c:v>
                </c:pt>
                <c:pt idx="41">
                  <c:v>Даровской</c:v>
                </c:pt>
                <c:pt idx="42">
                  <c:v>Верхнекамский</c:v>
                </c:pt>
                <c:pt idx="43">
                  <c:v>Сунский</c:v>
                </c:pt>
                <c:pt idx="44">
                  <c:v>Малмыжский</c:v>
                </c:pt>
              </c:strCache>
            </c:strRef>
          </c:cat>
          <c:val>
            <c:numRef>
              <c:f>Лист1!$B$2:$B$46</c:f>
              <c:numCache>
                <c:formatCode>0.00</c:formatCode>
                <c:ptCount val="45"/>
                <c:pt idx="0">
                  <c:v>0.75710464727516036</c:v>
                </c:pt>
                <c:pt idx="1">
                  <c:v>0.72125522249396656</c:v>
                </c:pt>
                <c:pt idx="2">
                  <c:v>0.62281789845588142</c:v>
                </c:pt>
                <c:pt idx="3">
                  <c:v>0.44594102940074104</c:v>
                </c:pt>
                <c:pt idx="4">
                  <c:v>0.41155209478290261</c:v>
                </c:pt>
                <c:pt idx="5">
                  <c:v>0.4001889140767243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0.4</c:v>
                </c:pt>
                <c:pt idx="12">
                  <c:v>0.4</c:v>
                </c:pt>
                <c:pt idx="13">
                  <c:v>0.4</c:v>
                </c:pt>
                <c:pt idx="14">
                  <c:v>0.4</c:v>
                </c:pt>
                <c:pt idx="15">
                  <c:v>0.4</c:v>
                </c:pt>
                <c:pt idx="16">
                  <c:v>0.4</c:v>
                </c:pt>
                <c:pt idx="17">
                  <c:v>0.4</c:v>
                </c:pt>
                <c:pt idx="18">
                  <c:v>0.4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</c:v>
                </c:pt>
                <c:pt idx="23">
                  <c:v>0.4</c:v>
                </c:pt>
                <c:pt idx="24">
                  <c:v>0.4</c:v>
                </c:pt>
                <c:pt idx="25">
                  <c:v>0.4</c:v>
                </c:pt>
                <c:pt idx="26">
                  <c:v>0.4</c:v>
                </c:pt>
                <c:pt idx="27">
                  <c:v>0.4</c:v>
                </c:pt>
                <c:pt idx="28">
                  <c:v>0.4</c:v>
                </c:pt>
                <c:pt idx="29">
                  <c:v>0.4</c:v>
                </c:pt>
                <c:pt idx="30">
                  <c:v>0.4</c:v>
                </c:pt>
                <c:pt idx="31">
                  <c:v>0.39916862958993915</c:v>
                </c:pt>
                <c:pt idx="32">
                  <c:v>0.39807869609456437</c:v>
                </c:pt>
                <c:pt idx="33">
                  <c:v>0.3975380385205643</c:v>
                </c:pt>
                <c:pt idx="34">
                  <c:v>0.39640060846689762</c:v>
                </c:pt>
                <c:pt idx="35">
                  <c:v>0.36868527550219282</c:v>
                </c:pt>
                <c:pt idx="36">
                  <c:v>0.34103410584727312</c:v>
                </c:pt>
                <c:pt idx="37">
                  <c:v>0.31755964976995305</c:v>
                </c:pt>
                <c:pt idx="38">
                  <c:v>0.31504287128534769</c:v>
                </c:pt>
                <c:pt idx="39">
                  <c:v>0.29746642450226463</c:v>
                </c:pt>
                <c:pt idx="40">
                  <c:v>0.27626552674449933</c:v>
                </c:pt>
                <c:pt idx="41">
                  <c:v>0.25940456577320314</c:v>
                </c:pt>
                <c:pt idx="42">
                  <c:v>0.23619427376840751</c:v>
                </c:pt>
                <c:pt idx="43">
                  <c:v>0.18537187651722448</c:v>
                </c:pt>
                <c:pt idx="44">
                  <c:v>2.0911691431867003E-3</c:v>
                </c:pt>
              </c:numCache>
            </c:numRef>
          </c:val>
        </c:ser>
        <c:marker val="1"/>
        <c:axId val="146595840"/>
        <c:axId val="146598144"/>
      </c:lineChart>
      <c:catAx>
        <c:axId val="14659584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75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6598144"/>
        <c:crosses val="autoZero"/>
        <c:auto val="1"/>
        <c:lblAlgn val="ctr"/>
        <c:lblOffset val="100"/>
      </c:catAx>
      <c:valAx>
        <c:axId val="146598144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65958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plotArea>
      <c:layout>
        <c:manualLayout>
          <c:layoutTarget val="inner"/>
          <c:xMode val="edge"/>
          <c:yMode val="edge"/>
          <c:x val="0.22428237095363077"/>
          <c:y val="1.6601664694982761E-2"/>
          <c:w val="0.70549540682415046"/>
          <c:h val="0.95011189837134669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0000"/>
            </a:solidFill>
          </c:spPr>
          <c:dPt>
            <c:idx val="10"/>
            <c:spPr>
              <a:solidFill>
                <a:srgbClr val="7030A0"/>
              </a:solidFill>
            </c:spPr>
          </c:dPt>
          <c:dPt>
            <c:idx val="11"/>
            <c:spPr>
              <a:solidFill>
                <a:srgbClr val="7030A0"/>
              </a:solidFill>
            </c:spPr>
          </c:dPt>
          <c:dPt>
            <c:idx val="12"/>
            <c:spPr>
              <a:solidFill>
                <a:srgbClr val="7030A0"/>
              </a:solidFill>
            </c:spPr>
          </c:dPt>
          <c:dPt>
            <c:idx val="13"/>
            <c:spPr>
              <a:solidFill>
                <a:srgbClr val="7030A0"/>
              </a:solidFill>
            </c:spPr>
          </c:dPt>
          <c:dPt>
            <c:idx val="14"/>
            <c:spPr>
              <a:solidFill>
                <a:srgbClr val="7030A0"/>
              </a:solidFill>
            </c:spPr>
          </c:dPt>
          <c:dPt>
            <c:idx val="15"/>
            <c:spPr>
              <a:solidFill>
                <a:srgbClr val="7030A0"/>
              </a:solidFill>
            </c:spPr>
          </c:dPt>
          <c:dPt>
            <c:idx val="16"/>
            <c:spPr>
              <a:solidFill>
                <a:srgbClr val="7030A0"/>
              </a:solidFill>
            </c:spPr>
          </c:dPt>
          <c:dPt>
            <c:idx val="17"/>
            <c:spPr>
              <a:solidFill>
                <a:srgbClr val="7030A0"/>
              </a:solidFill>
            </c:spPr>
          </c:dPt>
          <c:dPt>
            <c:idx val="18"/>
            <c:spPr>
              <a:solidFill>
                <a:srgbClr val="7030A0"/>
              </a:solidFill>
            </c:spPr>
          </c:dPt>
          <c:dPt>
            <c:idx val="19"/>
            <c:spPr>
              <a:solidFill>
                <a:srgbClr val="7030A0"/>
              </a:solidFill>
            </c:spPr>
          </c:dPt>
          <c:dPt>
            <c:idx val="20"/>
            <c:spPr>
              <a:solidFill>
                <a:srgbClr val="7030A0"/>
              </a:solidFill>
            </c:spPr>
          </c:dPt>
          <c:dPt>
            <c:idx val="21"/>
            <c:spPr>
              <a:solidFill>
                <a:srgbClr val="7030A0"/>
              </a:solidFill>
            </c:spPr>
          </c:dPt>
          <c:dPt>
            <c:idx val="22"/>
            <c:spPr>
              <a:solidFill>
                <a:srgbClr val="7030A0"/>
              </a:solidFill>
            </c:spPr>
          </c:dPt>
          <c:dPt>
            <c:idx val="23"/>
            <c:spPr>
              <a:solidFill>
                <a:srgbClr val="7030A0"/>
              </a:solidFill>
            </c:spPr>
          </c:dPt>
          <c:dPt>
            <c:idx val="24"/>
            <c:spPr>
              <a:solidFill>
                <a:srgbClr val="7030A0"/>
              </a:solidFill>
            </c:spPr>
          </c:dPt>
          <c:dPt>
            <c:idx val="25"/>
            <c:spPr>
              <a:solidFill>
                <a:srgbClr val="7030A0"/>
              </a:solidFill>
            </c:spPr>
          </c:dPt>
          <c:dPt>
            <c:idx val="26"/>
            <c:spPr>
              <a:solidFill>
                <a:srgbClr val="7030A0"/>
              </a:solidFill>
            </c:spPr>
          </c:dPt>
          <c:dPt>
            <c:idx val="27"/>
            <c:spPr>
              <a:solidFill>
                <a:srgbClr val="7030A0"/>
              </a:solidFill>
            </c:spPr>
          </c:dPt>
          <c:dPt>
            <c:idx val="28"/>
            <c:spPr>
              <a:solidFill>
                <a:srgbClr val="7030A0"/>
              </a:solidFill>
            </c:spPr>
          </c:dPt>
          <c:dPt>
            <c:idx val="29"/>
            <c:spPr>
              <a:solidFill>
                <a:srgbClr val="7030A0"/>
              </a:solidFill>
            </c:spPr>
          </c:dPt>
          <c:dPt>
            <c:idx val="30"/>
            <c:spPr>
              <a:solidFill>
                <a:srgbClr val="7030A0"/>
              </a:solidFill>
            </c:spPr>
          </c:dPt>
          <c:dPt>
            <c:idx val="31"/>
            <c:spPr>
              <a:solidFill>
                <a:srgbClr val="7030A0"/>
              </a:solidFill>
            </c:spPr>
          </c:dPt>
          <c:dPt>
            <c:idx val="32"/>
            <c:spPr>
              <a:solidFill>
                <a:srgbClr val="7030A0"/>
              </a:solidFill>
            </c:spPr>
          </c:dPt>
          <c:dPt>
            <c:idx val="33"/>
            <c:spPr>
              <a:solidFill>
                <a:srgbClr val="7030A0"/>
              </a:solidFill>
            </c:spPr>
          </c:dPt>
          <c:dPt>
            <c:idx val="34"/>
            <c:spPr>
              <a:solidFill>
                <a:srgbClr val="7030A0"/>
              </a:solidFill>
            </c:spPr>
          </c:dPt>
          <c:dPt>
            <c:idx val="35"/>
            <c:spPr>
              <a:solidFill>
                <a:srgbClr val="00B050"/>
              </a:solidFill>
            </c:spPr>
          </c:dPt>
          <c:dPt>
            <c:idx val="36"/>
            <c:spPr>
              <a:solidFill>
                <a:srgbClr val="00B050"/>
              </a:solidFill>
            </c:spPr>
          </c:dPt>
          <c:dPt>
            <c:idx val="37"/>
            <c:spPr>
              <a:solidFill>
                <a:srgbClr val="00B050"/>
              </a:solidFill>
            </c:spPr>
          </c:dPt>
          <c:dPt>
            <c:idx val="38"/>
            <c:spPr>
              <a:solidFill>
                <a:srgbClr val="00B050"/>
              </a:solidFill>
            </c:spPr>
          </c:dPt>
          <c:dPt>
            <c:idx val="39"/>
            <c:spPr>
              <a:solidFill>
                <a:srgbClr val="00B050"/>
              </a:solidFill>
            </c:spPr>
          </c:dPt>
          <c:dPt>
            <c:idx val="40"/>
            <c:spPr>
              <a:solidFill>
                <a:srgbClr val="00B050"/>
              </a:solidFill>
            </c:spPr>
          </c:dPt>
          <c:dPt>
            <c:idx val="41"/>
            <c:spPr>
              <a:solidFill>
                <a:srgbClr val="00B050"/>
              </a:solidFill>
            </c:spPr>
          </c:dPt>
          <c:dPt>
            <c:idx val="42"/>
            <c:spPr>
              <a:solidFill>
                <a:srgbClr val="00B050"/>
              </a:solidFill>
            </c:spPr>
          </c:dPt>
          <c:dPt>
            <c:idx val="43"/>
            <c:spPr>
              <a:solidFill>
                <a:srgbClr val="00B050"/>
              </a:solidFill>
            </c:spPr>
          </c:dPt>
          <c:dPt>
            <c:idx val="44"/>
            <c:spPr>
              <a:solidFill>
                <a:srgbClr val="00B050"/>
              </a:solidFill>
            </c:spPr>
          </c:dPt>
          <c:dLbls>
            <c:dLbl>
              <c:idx val="44"/>
              <c:layout>
                <c:manualLayout>
                  <c:x val="-5.5495766340974979E-2"/>
                  <c:y val="-1.4374079573169064E-2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'30'!$A$2:$A$46</c:f>
              <c:strCache>
                <c:ptCount val="45"/>
                <c:pt idx="0">
                  <c:v>г. Кирово-Чепецк</c:v>
                </c:pt>
                <c:pt idx="1">
                  <c:v>г. Слободской</c:v>
                </c:pt>
                <c:pt idx="2">
                  <c:v>г. Киров</c:v>
                </c:pt>
                <c:pt idx="3">
                  <c:v>Яранский</c:v>
                </c:pt>
                <c:pt idx="4">
                  <c:v>Омутнинский</c:v>
                </c:pt>
                <c:pt idx="5">
                  <c:v>Кикнурский</c:v>
                </c:pt>
                <c:pt idx="6">
                  <c:v>г. Вятские Поляны</c:v>
                </c:pt>
                <c:pt idx="7">
                  <c:v>Пижанский</c:v>
                </c:pt>
                <c:pt idx="8">
                  <c:v>Белохолуницкий</c:v>
                </c:pt>
                <c:pt idx="9">
                  <c:v>Даровской</c:v>
                </c:pt>
                <c:pt idx="10">
                  <c:v>Нолинский</c:v>
                </c:pt>
                <c:pt idx="11">
                  <c:v>Куменский</c:v>
                </c:pt>
                <c:pt idx="12">
                  <c:v>Слободской</c:v>
                </c:pt>
                <c:pt idx="13">
                  <c:v>Фаленский</c:v>
                </c:pt>
                <c:pt idx="14">
                  <c:v>Орловский</c:v>
                </c:pt>
                <c:pt idx="15">
                  <c:v>Советский</c:v>
                </c:pt>
                <c:pt idx="16">
                  <c:v>Свечинский</c:v>
                </c:pt>
                <c:pt idx="17">
                  <c:v>Зуевский</c:v>
                </c:pt>
                <c:pt idx="18">
                  <c:v>Арбажский</c:v>
                </c:pt>
                <c:pt idx="19">
                  <c:v>Афанасьевский</c:v>
                </c:pt>
                <c:pt idx="20">
                  <c:v>Верхошижемский</c:v>
                </c:pt>
                <c:pt idx="21">
                  <c:v>Тужинский</c:v>
                </c:pt>
                <c:pt idx="22">
                  <c:v>Нагорский</c:v>
                </c:pt>
                <c:pt idx="23">
                  <c:v>Немский</c:v>
                </c:pt>
                <c:pt idx="24">
                  <c:v>Оричевский</c:v>
                </c:pt>
                <c:pt idx="25">
                  <c:v>Лебяжский</c:v>
                </c:pt>
                <c:pt idx="26">
                  <c:v>Юрьянский</c:v>
                </c:pt>
                <c:pt idx="27">
                  <c:v>Малмыжский</c:v>
                </c:pt>
                <c:pt idx="28">
                  <c:v>Уржумский</c:v>
                </c:pt>
                <c:pt idx="29">
                  <c:v>Шабалинский</c:v>
                </c:pt>
                <c:pt idx="30">
                  <c:v>г.Котельнич</c:v>
                </c:pt>
                <c:pt idx="31">
                  <c:v>Котельничский</c:v>
                </c:pt>
                <c:pt idx="32">
                  <c:v>Кильмезский</c:v>
                </c:pt>
                <c:pt idx="33">
                  <c:v>Мурашинский</c:v>
                </c:pt>
                <c:pt idx="34">
                  <c:v>Лузский</c:v>
                </c:pt>
                <c:pt idx="35">
                  <c:v>Опаринский</c:v>
                </c:pt>
                <c:pt idx="36">
                  <c:v>Кирово-Чепецкий</c:v>
                </c:pt>
                <c:pt idx="37">
                  <c:v>Подосиновский</c:v>
                </c:pt>
                <c:pt idx="38">
                  <c:v>Унинский</c:v>
                </c:pt>
                <c:pt idx="39">
                  <c:v>Санчурский</c:v>
                </c:pt>
                <c:pt idx="40">
                  <c:v>Вятскополянский</c:v>
                </c:pt>
                <c:pt idx="41">
                  <c:v>Богородский</c:v>
                </c:pt>
                <c:pt idx="42">
                  <c:v>Верхнекамский</c:v>
                </c:pt>
                <c:pt idx="43">
                  <c:v>Сунский</c:v>
                </c:pt>
                <c:pt idx="44">
                  <c:v>ЗАТО Первомайский</c:v>
                </c:pt>
              </c:strCache>
            </c:strRef>
          </c:cat>
          <c:val>
            <c:numRef>
              <c:f>'30'!$B$2:$B$46</c:f>
              <c:numCache>
                <c:formatCode>0.00</c:formatCode>
                <c:ptCount val="45"/>
                <c:pt idx="0">
                  <c:v>0.4</c:v>
                </c:pt>
                <c:pt idx="1">
                  <c:v>1.3</c:v>
                </c:pt>
                <c:pt idx="2">
                  <c:v>2</c:v>
                </c:pt>
                <c:pt idx="3">
                  <c:v>2.27</c:v>
                </c:pt>
                <c:pt idx="4">
                  <c:v>2.42</c:v>
                </c:pt>
                <c:pt idx="5">
                  <c:v>2.5</c:v>
                </c:pt>
                <c:pt idx="6">
                  <c:v>2.8899999999999997</c:v>
                </c:pt>
                <c:pt idx="7">
                  <c:v>3.8</c:v>
                </c:pt>
                <c:pt idx="8">
                  <c:v>4</c:v>
                </c:pt>
                <c:pt idx="9">
                  <c:v>4</c:v>
                </c:pt>
                <c:pt idx="10">
                  <c:v>4.67</c:v>
                </c:pt>
                <c:pt idx="11">
                  <c:v>4.7</c:v>
                </c:pt>
                <c:pt idx="12">
                  <c:v>4.9000000000000004</c:v>
                </c:pt>
                <c:pt idx="13">
                  <c:v>5.2</c:v>
                </c:pt>
                <c:pt idx="14">
                  <c:v>5.22</c:v>
                </c:pt>
                <c:pt idx="15">
                  <c:v>7.2</c:v>
                </c:pt>
                <c:pt idx="16">
                  <c:v>7.4</c:v>
                </c:pt>
                <c:pt idx="17">
                  <c:v>8.8000000000000007</c:v>
                </c:pt>
                <c:pt idx="18">
                  <c:v>9.4</c:v>
                </c:pt>
                <c:pt idx="19">
                  <c:v>10.030000000000001</c:v>
                </c:pt>
                <c:pt idx="20">
                  <c:v>10.5</c:v>
                </c:pt>
                <c:pt idx="21">
                  <c:v>10.9</c:v>
                </c:pt>
                <c:pt idx="22">
                  <c:v>12.7</c:v>
                </c:pt>
                <c:pt idx="23">
                  <c:v>13.04</c:v>
                </c:pt>
                <c:pt idx="24">
                  <c:v>13.2</c:v>
                </c:pt>
                <c:pt idx="25">
                  <c:v>14.2</c:v>
                </c:pt>
                <c:pt idx="26">
                  <c:v>15</c:v>
                </c:pt>
                <c:pt idx="27">
                  <c:v>16.2</c:v>
                </c:pt>
                <c:pt idx="28">
                  <c:v>18.3</c:v>
                </c:pt>
                <c:pt idx="29">
                  <c:v>21.6</c:v>
                </c:pt>
                <c:pt idx="30">
                  <c:v>22.5</c:v>
                </c:pt>
                <c:pt idx="31">
                  <c:v>23.6</c:v>
                </c:pt>
                <c:pt idx="32">
                  <c:v>23.8</c:v>
                </c:pt>
                <c:pt idx="33">
                  <c:v>24</c:v>
                </c:pt>
                <c:pt idx="34">
                  <c:v>27</c:v>
                </c:pt>
                <c:pt idx="35">
                  <c:v>27</c:v>
                </c:pt>
                <c:pt idx="36">
                  <c:v>29.4</c:v>
                </c:pt>
                <c:pt idx="37">
                  <c:v>30</c:v>
                </c:pt>
                <c:pt idx="38">
                  <c:v>30</c:v>
                </c:pt>
                <c:pt idx="39">
                  <c:v>33.300000000000004</c:v>
                </c:pt>
                <c:pt idx="40">
                  <c:v>44.4</c:v>
                </c:pt>
                <c:pt idx="41">
                  <c:v>46</c:v>
                </c:pt>
                <c:pt idx="42">
                  <c:v>49.7</c:v>
                </c:pt>
                <c:pt idx="43">
                  <c:v>62.5</c:v>
                </c:pt>
                <c:pt idx="44">
                  <c:v>100</c:v>
                </c:pt>
              </c:numCache>
            </c:numRef>
          </c:val>
        </c:ser>
        <c:axId val="81619968"/>
        <c:axId val="81621760"/>
      </c:barChart>
      <c:catAx>
        <c:axId val="81619968"/>
        <c:scaling>
          <c:orientation val="minMax"/>
        </c:scaling>
        <c:axPos val="l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621760"/>
        <c:crosses val="autoZero"/>
        <c:auto val="1"/>
        <c:lblAlgn val="ctr"/>
        <c:lblOffset val="100"/>
      </c:catAx>
      <c:valAx>
        <c:axId val="81621760"/>
        <c:scaling>
          <c:orientation val="minMax"/>
          <c:max val="100"/>
        </c:scaling>
        <c:axPos val="b"/>
        <c:majorGridlines/>
        <c:numFmt formatCode="0.0" sourceLinked="0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619968"/>
        <c:crosses val="autoZero"/>
        <c:crossBetween val="between"/>
      </c:valAx>
    </c:plotArea>
    <c:plotVisOnly val="1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4.8779630277333133E-2"/>
          <c:y val="4.5520306553360076E-2"/>
          <c:w val="0.93527341998489699"/>
          <c:h val="0.4546708862413980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Лист1!$A$2:$A$46</c:f>
              <c:strCache>
                <c:ptCount val="45"/>
                <c:pt idx="0">
                  <c:v>Богородский</c:v>
                </c:pt>
                <c:pt idx="1">
                  <c:v>Подосиновский</c:v>
                </c:pt>
                <c:pt idx="2">
                  <c:v>Сунский</c:v>
                </c:pt>
                <c:pt idx="3">
                  <c:v>ЗАТО Первомайский</c:v>
                </c:pt>
                <c:pt idx="4">
                  <c:v>Верхнекамский</c:v>
                </c:pt>
                <c:pt idx="5">
                  <c:v>Свечинский</c:v>
                </c:pt>
                <c:pt idx="6">
                  <c:v>г.Котельнич</c:v>
                </c:pt>
                <c:pt idx="7">
                  <c:v>Вятскополянский</c:v>
                </c:pt>
                <c:pt idx="8">
                  <c:v>Унинский</c:v>
                </c:pt>
                <c:pt idx="9">
                  <c:v>Опаринский</c:v>
                </c:pt>
                <c:pt idx="10">
                  <c:v>Нагорский</c:v>
                </c:pt>
                <c:pt idx="11">
                  <c:v>Котельничский</c:v>
                </c:pt>
                <c:pt idx="12">
                  <c:v>Кикнурский</c:v>
                </c:pt>
                <c:pt idx="13">
                  <c:v>Кирово-Чепецкий</c:v>
                </c:pt>
                <c:pt idx="14">
                  <c:v>г.Киров</c:v>
                </c:pt>
                <c:pt idx="15">
                  <c:v>Тужинский</c:v>
                </c:pt>
                <c:pt idx="16">
                  <c:v>Лузский</c:v>
                </c:pt>
                <c:pt idx="17">
                  <c:v>Мурашинский</c:v>
                </c:pt>
                <c:pt idx="18">
                  <c:v>Оричевский</c:v>
                </c:pt>
                <c:pt idx="19">
                  <c:v>Уржумский</c:v>
                </c:pt>
                <c:pt idx="20">
                  <c:v>Санчурский</c:v>
                </c:pt>
                <c:pt idx="21">
                  <c:v>Кильмезский</c:v>
                </c:pt>
                <c:pt idx="22">
                  <c:v>Малмыжский</c:v>
                </c:pt>
                <c:pt idx="23">
                  <c:v>Афанасьевский</c:v>
                </c:pt>
                <c:pt idx="24">
                  <c:v>Верхошижемский</c:v>
                </c:pt>
                <c:pt idx="25">
                  <c:v>Лебяжский</c:v>
                </c:pt>
                <c:pt idx="26">
                  <c:v>Немский</c:v>
                </c:pt>
                <c:pt idx="27">
                  <c:v>Фаленский</c:v>
                </c:pt>
                <c:pt idx="28">
                  <c:v>Зуевский</c:v>
                </c:pt>
                <c:pt idx="29">
                  <c:v>г.Вятские Поляны</c:v>
                </c:pt>
                <c:pt idx="30">
                  <c:v>Шабалинский</c:v>
                </c:pt>
                <c:pt idx="31">
                  <c:v>Орловский</c:v>
                </c:pt>
                <c:pt idx="32">
                  <c:v>Белохолуницкий</c:v>
                </c:pt>
                <c:pt idx="33">
                  <c:v>Юрьянский</c:v>
                </c:pt>
                <c:pt idx="34">
                  <c:v>Арбажский</c:v>
                </c:pt>
                <c:pt idx="35">
                  <c:v>Слободской</c:v>
                </c:pt>
                <c:pt idx="36">
                  <c:v>Омутнинский</c:v>
                </c:pt>
                <c:pt idx="37">
                  <c:v>Советский</c:v>
                </c:pt>
                <c:pt idx="38">
                  <c:v>Пижанский</c:v>
                </c:pt>
                <c:pt idx="39">
                  <c:v>Нолинский</c:v>
                </c:pt>
                <c:pt idx="40">
                  <c:v>Куменский</c:v>
                </c:pt>
                <c:pt idx="41">
                  <c:v>г.Слободской</c:v>
                </c:pt>
                <c:pt idx="42">
                  <c:v>г.Кирово-Чепецк</c:v>
                </c:pt>
                <c:pt idx="43">
                  <c:v>Даровской</c:v>
                </c:pt>
                <c:pt idx="44">
                  <c:v>Яранский</c:v>
                </c:pt>
              </c:strCache>
            </c:strRef>
          </c:cat>
          <c:val>
            <c:numRef>
              <c:f>Лист1!$B$2:$B$46</c:f>
              <c:numCache>
                <c:formatCode>0.00</c:formatCode>
                <c:ptCount val="45"/>
                <c:pt idx="0">
                  <c:v>0.67973519647749836</c:v>
                </c:pt>
                <c:pt idx="1">
                  <c:v>0.67218950930626054</c:v>
                </c:pt>
                <c:pt idx="2">
                  <c:v>0.64219709992755514</c:v>
                </c:pt>
                <c:pt idx="3">
                  <c:v>0.51759531962967964</c:v>
                </c:pt>
                <c:pt idx="4">
                  <c:v>0.27338119432881297</c:v>
                </c:pt>
                <c:pt idx="5">
                  <c:v>0.26688139143416106</c:v>
                </c:pt>
                <c:pt idx="6">
                  <c:v>0.25489471176231282</c:v>
                </c:pt>
                <c:pt idx="7">
                  <c:v>0.2475184331163052</c:v>
                </c:pt>
                <c:pt idx="8">
                  <c:v>0.24059872011113301</c:v>
                </c:pt>
                <c:pt idx="9">
                  <c:v>0.22767103839999986</c:v>
                </c:pt>
                <c:pt idx="10">
                  <c:v>0.2205756047270826</c:v>
                </c:pt>
                <c:pt idx="11">
                  <c:v>0.21921182108967521</c:v>
                </c:pt>
                <c:pt idx="12">
                  <c:v>0.21883990682024326</c:v>
                </c:pt>
                <c:pt idx="13">
                  <c:v>0.21034063747871634</c:v>
                </c:pt>
                <c:pt idx="14">
                  <c:v>0.20933398543283249</c:v>
                </c:pt>
                <c:pt idx="15">
                  <c:v>0.20415827672520531</c:v>
                </c:pt>
                <c:pt idx="16">
                  <c:v>0.20119351053506201</c:v>
                </c:pt>
                <c:pt idx="17">
                  <c:v>0.19216347223538238</c:v>
                </c:pt>
                <c:pt idx="18">
                  <c:v>0.18500902632092076</c:v>
                </c:pt>
                <c:pt idx="19">
                  <c:v>0.18499513992852318</c:v>
                </c:pt>
                <c:pt idx="20">
                  <c:v>0.18495294295594267</c:v>
                </c:pt>
                <c:pt idx="21">
                  <c:v>0.17663412111339089</c:v>
                </c:pt>
                <c:pt idx="22">
                  <c:v>0.17216808210481871</c:v>
                </c:pt>
                <c:pt idx="23">
                  <c:v>0.14943209491598541</c:v>
                </c:pt>
                <c:pt idx="24">
                  <c:v>0.13791606458588518</c:v>
                </c:pt>
                <c:pt idx="25">
                  <c:v>0.13478068386772277</c:v>
                </c:pt>
                <c:pt idx="26">
                  <c:v>0.13377339970941141</c:v>
                </c:pt>
                <c:pt idx="27">
                  <c:v>0.12560962916035062</c:v>
                </c:pt>
                <c:pt idx="28">
                  <c:v>0.120628788390897</c:v>
                </c:pt>
                <c:pt idx="29">
                  <c:v>0.11915510025814453</c:v>
                </c:pt>
                <c:pt idx="30">
                  <c:v>0.11826209211124651</c:v>
                </c:pt>
                <c:pt idx="31">
                  <c:v>0.11307297230147342</c:v>
                </c:pt>
                <c:pt idx="32">
                  <c:v>0.11028898828359161</c:v>
                </c:pt>
                <c:pt idx="33">
                  <c:v>0.10359316523125726</c:v>
                </c:pt>
                <c:pt idx="34">
                  <c:v>9.3649585278710645E-2</c:v>
                </c:pt>
                <c:pt idx="35">
                  <c:v>8.8624212005299824E-2</c:v>
                </c:pt>
                <c:pt idx="36">
                  <c:v>8.5724900601262782E-2</c:v>
                </c:pt>
                <c:pt idx="37">
                  <c:v>7.5336666353468529E-2</c:v>
                </c:pt>
                <c:pt idx="38">
                  <c:v>6.5714373165328799E-2</c:v>
                </c:pt>
                <c:pt idx="39">
                  <c:v>6.4716972586024213E-2</c:v>
                </c:pt>
                <c:pt idx="40">
                  <c:v>6.3505524396371998E-2</c:v>
                </c:pt>
                <c:pt idx="41">
                  <c:v>5.8954467249294012E-2</c:v>
                </c:pt>
                <c:pt idx="42">
                  <c:v>4.2961636643657701E-2</c:v>
                </c:pt>
                <c:pt idx="43">
                  <c:v>2.5437738585470462E-2</c:v>
                </c:pt>
                <c:pt idx="44">
                  <c:v>2.0534686971235193E-2</c:v>
                </c:pt>
              </c:numCache>
            </c:numRef>
          </c:val>
        </c:ser>
        <c:marker val="1"/>
        <c:axId val="81539840"/>
        <c:axId val="81540992"/>
      </c:lineChart>
      <c:catAx>
        <c:axId val="8153984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75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540992"/>
        <c:crosses val="autoZero"/>
        <c:auto val="1"/>
        <c:lblAlgn val="ctr"/>
        <c:lblOffset val="100"/>
      </c:catAx>
      <c:valAx>
        <c:axId val="81540992"/>
        <c:scaling>
          <c:orientation val="minMax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5398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1706298775880968E-2"/>
          <c:y val="0.10648148148148213"/>
          <c:w val="0.92388992973215811"/>
          <c:h val="0.36718394575678048"/>
        </c:manualLayout>
      </c:layout>
      <c:lineChart>
        <c:grouping val="standard"/>
        <c:ser>
          <c:idx val="0"/>
          <c:order val="0"/>
          <c:spPr>
            <a:ln>
              <a:noFill/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'31'!$A$50:$A$94</c:f>
              <c:strCache>
                <c:ptCount val="45"/>
                <c:pt idx="0">
                  <c:v>Слободской</c:v>
                </c:pt>
                <c:pt idx="1">
                  <c:v>Вятскополянский</c:v>
                </c:pt>
                <c:pt idx="2">
                  <c:v>Юрьянский</c:v>
                </c:pt>
                <c:pt idx="3">
                  <c:v>Кирово-Чепецкий</c:v>
                </c:pt>
                <c:pt idx="4">
                  <c:v>Шабалинский</c:v>
                </c:pt>
                <c:pt idx="5">
                  <c:v>Сунский</c:v>
                </c:pt>
                <c:pt idx="6">
                  <c:v>г. Вятские Поляны</c:v>
                </c:pt>
                <c:pt idx="7">
                  <c:v>Нолинский</c:v>
                </c:pt>
                <c:pt idx="8">
                  <c:v>Уржумский</c:v>
                </c:pt>
                <c:pt idx="9">
                  <c:v>г. Кирово-Чепецк</c:v>
                </c:pt>
                <c:pt idx="10">
                  <c:v>Свечинский</c:v>
                </c:pt>
                <c:pt idx="11">
                  <c:v>г. Котельнич</c:v>
                </c:pt>
                <c:pt idx="12">
                  <c:v>г. Киров</c:v>
                </c:pt>
                <c:pt idx="13">
                  <c:v>Лебяжский</c:v>
                </c:pt>
                <c:pt idx="14">
                  <c:v>Подосиновский</c:v>
                </c:pt>
                <c:pt idx="15">
                  <c:v>Котельничский</c:v>
                </c:pt>
                <c:pt idx="16">
                  <c:v>ЗАТО Первомайский</c:v>
                </c:pt>
                <c:pt idx="17">
                  <c:v>г. Слободской</c:v>
                </c:pt>
                <c:pt idx="18">
                  <c:v>Омутнинский</c:v>
                </c:pt>
                <c:pt idx="19">
                  <c:v>Санчурский</c:v>
                </c:pt>
                <c:pt idx="20">
                  <c:v>Малмыжский</c:v>
                </c:pt>
                <c:pt idx="21">
                  <c:v>Кильмезский</c:v>
                </c:pt>
                <c:pt idx="22">
                  <c:v>Куменский</c:v>
                </c:pt>
                <c:pt idx="23">
                  <c:v>Даровской</c:v>
                </c:pt>
                <c:pt idx="24">
                  <c:v>Лузский</c:v>
                </c:pt>
                <c:pt idx="25">
                  <c:v>Оричевский</c:v>
                </c:pt>
                <c:pt idx="26">
                  <c:v>Белохолуницкий</c:v>
                </c:pt>
                <c:pt idx="27">
                  <c:v>Арбажский</c:v>
                </c:pt>
                <c:pt idx="28">
                  <c:v>Зуевский</c:v>
                </c:pt>
                <c:pt idx="29">
                  <c:v>Тужинский</c:v>
                </c:pt>
                <c:pt idx="30">
                  <c:v>Опаринский</c:v>
                </c:pt>
                <c:pt idx="31">
                  <c:v>Богородский</c:v>
                </c:pt>
                <c:pt idx="32">
                  <c:v>Яранский</c:v>
                </c:pt>
                <c:pt idx="33">
                  <c:v>Немский</c:v>
                </c:pt>
                <c:pt idx="34">
                  <c:v>Кикнурский</c:v>
                </c:pt>
                <c:pt idx="35">
                  <c:v>Мурашинский</c:v>
                </c:pt>
                <c:pt idx="36">
                  <c:v>Верхнекамский</c:v>
                </c:pt>
                <c:pt idx="37">
                  <c:v>Пижанский</c:v>
                </c:pt>
                <c:pt idx="38">
                  <c:v>Советский</c:v>
                </c:pt>
                <c:pt idx="39">
                  <c:v>Афанасьевский</c:v>
                </c:pt>
                <c:pt idx="40">
                  <c:v>Нагорский</c:v>
                </c:pt>
                <c:pt idx="41">
                  <c:v>Унинский</c:v>
                </c:pt>
                <c:pt idx="42">
                  <c:v>Верхошижемский</c:v>
                </c:pt>
                <c:pt idx="43">
                  <c:v>Орловский</c:v>
                </c:pt>
                <c:pt idx="44">
                  <c:v>Фаленский</c:v>
                </c:pt>
              </c:strCache>
            </c:strRef>
          </c:cat>
          <c:val>
            <c:numRef>
              <c:f>'31'!$B$50:$B$94</c:f>
              <c:numCache>
                <c:formatCode>General</c:formatCode>
                <c:ptCount val="45"/>
                <c:pt idx="0">
                  <c:v>0.67548908278909148</c:v>
                </c:pt>
                <c:pt idx="1">
                  <c:v>0.67095959889150658</c:v>
                </c:pt>
                <c:pt idx="2">
                  <c:v>0.59483280249730019</c:v>
                </c:pt>
                <c:pt idx="3">
                  <c:v>0.58093772177677416</c:v>
                </c:pt>
                <c:pt idx="4">
                  <c:v>0.57981795520995749</c:v>
                </c:pt>
                <c:pt idx="5">
                  <c:v>0.56292271692010865</c:v>
                </c:pt>
                <c:pt idx="6">
                  <c:v>0.55360215338090291</c:v>
                </c:pt>
                <c:pt idx="7">
                  <c:v>0.52834852907098717</c:v>
                </c:pt>
                <c:pt idx="8">
                  <c:v>0.51775086196139053</c:v>
                </c:pt>
                <c:pt idx="9">
                  <c:v>0.50754463394157356</c:v>
                </c:pt>
                <c:pt idx="10">
                  <c:v>0.50128847556915712</c:v>
                </c:pt>
                <c:pt idx="11">
                  <c:v>0.47901607164590304</c:v>
                </c:pt>
                <c:pt idx="12">
                  <c:v>0.45993768852772843</c:v>
                </c:pt>
                <c:pt idx="13">
                  <c:v>0.45226065343863053</c:v>
                </c:pt>
                <c:pt idx="14">
                  <c:v>0.44914580421615719</c:v>
                </c:pt>
                <c:pt idx="15">
                  <c:v>0.44457238123368747</c:v>
                </c:pt>
                <c:pt idx="16">
                  <c:v>0.44171329295445638</c:v>
                </c:pt>
                <c:pt idx="17">
                  <c:v>0.42623778713940996</c:v>
                </c:pt>
                <c:pt idx="18">
                  <c:v>0.42520886035523853</c:v>
                </c:pt>
                <c:pt idx="19">
                  <c:v>0.40552804354389788</c:v>
                </c:pt>
                <c:pt idx="20">
                  <c:v>0.40377193251530624</c:v>
                </c:pt>
                <c:pt idx="21">
                  <c:v>0.38899157165355391</c:v>
                </c:pt>
                <c:pt idx="22">
                  <c:v>0.34617766122196003</c:v>
                </c:pt>
                <c:pt idx="23">
                  <c:v>0.34058969110698872</c:v>
                </c:pt>
                <c:pt idx="24">
                  <c:v>0.33957458522991518</c:v>
                </c:pt>
                <c:pt idx="25">
                  <c:v>0.30810163210257441</c:v>
                </c:pt>
                <c:pt idx="26">
                  <c:v>0.30753546153858785</c:v>
                </c:pt>
                <c:pt idx="27">
                  <c:v>0.30128283123729244</c:v>
                </c:pt>
                <c:pt idx="28">
                  <c:v>0.2919398949043665</c:v>
                </c:pt>
                <c:pt idx="29">
                  <c:v>0.28973345352307373</c:v>
                </c:pt>
                <c:pt idx="30">
                  <c:v>0.2828627186415778</c:v>
                </c:pt>
                <c:pt idx="31">
                  <c:v>0.26677143621258276</c:v>
                </c:pt>
                <c:pt idx="32">
                  <c:v>0.26267178146331183</c:v>
                </c:pt>
                <c:pt idx="33">
                  <c:v>0.2566463945849336</c:v>
                </c:pt>
                <c:pt idx="34">
                  <c:v>0.25495932698321094</c:v>
                </c:pt>
                <c:pt idx="35">
                  <c:v>0.23457518447918546</c:v>
                </c:pt>
                <c:pt idx="36">
                  <c:v>0.23343791199250574</c:v>
                </c:pt>
                <c:pt idx="37">
                  <c:v>0.23128145758346597</c:v>
                </c:pt>
                <c:pt idx="38">
                  <c:v>0.21760447141546807</c:v>
                </c:pt>
                <c:pt idx="39">
                  <c:v>0.19993211001625244</c:v>
                </c:pt>
                <c:pt idx="40">
                  <c:v>0.15994428350497195</c:v>
                </c:pt>
                <c:pt idx="41">
                  <c:v>0.15893599501095845</c:v>
                </c:pt>
                <c:pt idx="42">
                  <c:v>0.13728763093231591</c:v>
                </c:pt>
                <c:pt idx="43">
                  <c:v>5.3393592953638755E-2</c:v>
                </c:pt>
                <c:pt idx="44">
                  <c:v>3.0094647897109486E-2</c:v>
                </c:pt>
              </c:numCache>
            </c:numRef>
          </c:val>
        </c:ser>
        <c:marker val="1"/>
        <c:axId val="81548800"/>
        <c:axId val="82726912"/>
      </c:lineChart>
      <c:catAx>
        <c:axId val="81548800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726912"/>
        <c:crosses val="autoZero"/>
        <c:auto val="1"/>
        <c:lblAlgn val="ctr"/>
        <c:lblOffset val="100"/>
      </c:catAx>
      <c:valAx>
        <c:axId val="82726912"/>
        <c:scaling>
          <c:orientation val="minMax"/>
          <c:max val="0.70000000000000062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548800"/>
        <c:crosses val="autoZero"/>
        <c:crossBetween val="between"/>
      </c:valAx>
    </c:plotArea>
    <c:plotVisOnly val="1"/>
  </c:chart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3.0981408573928303E-2"/>
          <c:y val="2.972944443251677E-2"/>
          <c:w val="0.96783464566929245"/>
          <c:h val="0.49035610626597137"/>
        </c:manualLayout>
      </c:layout>
      <c:bar3DChart>
        <c:barDir val="col"/>
        <c:grouping val="clustered"/>
        <c:ser>
          <c:idx val="0"/>
          <c:order val="0"/>
          <c:tx>
            <c:strRef>
              <c:f>'31'!$B$1</c:f>
              <c:strCache>
                <c:ptCount val="1"/>
                <c:pt idx="0">
                  <c:v>2013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'31'!$A$2:$A$46</c:f>
              <c:strCache>
                <c:ptCount val="45"/>
                <c:pt idx="0">
                  <c:v>г. Вятские Поляны</c:v>
                </c:pt>
                <c:pt idx="1">
                  <c:v>г. Киров</c:v>
                </c:pt>
                <c:pt idx="2">
                  <c:v>г. Кирово-Чепецк</c:v>
                </c:pt>
                <c:pt idx="3">
                  <c:v>г. Котельнич</c:v>
                </c:pt>
                <c:pt idx="4">
                  <c:v>г. Слободской</c:v>
                </c:pt>
                <c:pt idx="5">
                  <c:v>ЗАТО Первомайский</c:v>
                </c:pt>
                <c:pt idx="6">
                  <c:v>Арбажский</c:v>
                </c:pt>
                <c:pt idx="7">
                  <c:v>Афанасьевский</c:v>
                </c:pt>
                <c:pt idx="8">
                  <c:v>Белохолуницкий</c:v>
                </c:pt>
                <c:pt idx="9">
                  <c:v>Богородский</c:v>
                </c:pt>
                <c:pt idx="10">
                  <c:v>Верхнекамский</c:v>
                </c:pt>
                <c:pt idx="11">
                  <c:v>Верхошижемский</c:v>
                </c:pt>
                <c:pt idx="12">
                  <c:v>Вятскополянский</c:v>
                </c:pt>
                <c:pt idx="13">
                  <c:v>Даровской</c:v>
                </c:pt>
                <c:pt idx="14">
                  <c:v>Зуевский</c:v>
                </c:pt>
                <c:pt idx="15">
                  <c:v>Кикнурский</c:v>
                </c:pt>
                <c:pt idx="16">
                  <c:v>Кильмезский</c:v>
                </c:pt>
                <c:pt idx="17">
                  <c:v>Кирово-Чепецкий</c:v>
                </c:pt>
                <c:pt idx="18">
                  <c:v>Котельничский</c:v>
                </c:pt>
                <c:pt idx="19">
                  <c:v>Куменский</c:v>
                </c:pt>
                <c:pt idx="20">
                  <c:v>Лебяжский</c:v>
                </c:pt>
                <c:pt idx="21">
                  <c:v>Лузский</c:v>
                </c:pt>
                <c:pt idx="22">
                  <c:v>Малмыжский</c:v>
                </c:pt>
                <c:pt idx="23">
                  <c:v>Мурашинский</c:v>
                </c:pt>
                <c:pt idx="24">
                  <c:v>Нагорский</c:v>
                </c:pt>
                <c:pt idx="25">
                  <c:v>Немский</c:v>
                </c:pt>
                <c:pt idx="26">
                  <c:v>Нолинский</c:v>
                </c:pt>
                <c:pt idx="27">
                  <c:v>Омутнинский</c:v>
                </c:pt>
                <c:pt idx="28">
                  <c:v>Опаринский</c:v>
                </c:pt>
                <c:pt idx="29">
                  <c:v>Оричевский</c:v>
                </c:pt>
                <c:pt idx="30">
                  <c:v>Орловский</c:v>
                </c:pt>
                <c:pt idx="31">
                  <c:v>Пижанский</c:v>
                </c:pt>
                <c:pt idx="32">
                  <c:v>Подосиновский</c:v>
                </c:pt>
                <c:pt idx="33">
                  <c:v>Санчурский</c:v>
                </c:pt>
                <c:pt idx="34">
                  <c:v>Свечинский</c:v>
                </c:pt>
                <c:pt idx="35">
                  <c:v>Слободской</c:v>
                </c:pt>
                <c:pt idx="36">
                  <c:v>Советский</c:v>
                </c:pt>
                <c:pt idx="37">
                  <c:v>Сунский</c:v>
                </c:pt>
                <c:pt idx="38">
                  <c:v>Тужинский</c:v>
                </c:pt>
                <c:pt idx="39">
                  <c:v>Унинский</c:v>
                </c:pt>
                <c:pt idx="40">
                  <c:v>Уржумский</c:v>
                </c:pt>
                <c:pt idx="41">
                  <c:v>Фаленский</c:v>
                </c:pt>
                <c:pt idx="42">
                  <c:v>Шабалинский</c:v>
                </c:pt>
                <c:pt idx="43">
                  <c:v>Юрьянский</c:v>
                </c:pt>
                <c:pt idx="44">
                  <c:v>Яранский</c:v>
                </c:pt>
              </c:strCache>
            </c:strRef>
          </c:cat>
          <c:val>
            <c:numRef>
              <c:f>'31'!$B$2:$B$46</c:f>
              <c:numCache>
                <c:formatCode>0.00</c:formatCode>
                <c:ptCount val="45"/>
                <c:pt idx="0">
                  <c:v>59.937970987572008</c:v>
                </c:pt>
                <c:pt idx="1">
                  <c:v>86.615861258214181</c:v>
                </c:pt>
                <c:pt idx="2">
                  <c:v>82.821785108045319</c:v>
                </c:pt>
                <c:pt idx="3">
                  <c:v>58.653623347237897</c:v>
                </c:pt>
                <c:pt idx="4">
                  <c:v>58.29539085699404</c:v>
                </c:pt>
                <c:pt idx="5">
                  <c:v>29.967046932757352</c:v>
                </c:pt>
                <c:pt idx="6">
                  <c:v>27.571650306183599</c:v>
                </c:pt>
                <c:pt idx="7">
                  <c:v>18.903558900078988</c:v>
                </c:pt>
                <c:pt idx="8">
                  <c:v>21.943898417290818</c:v>
                </c:pt>
                <c:pt idx="9">
                  <c:v>23.814032745299631</c:v>
                </c:pt>
                <c:pt idx="10">
                  <c:v>33.6958804160844</c:v>
                </c:pt>
                <c:pt idx="11">
                  <c:v>29.638483367455031</c:v>
                </c:pt>
                <c:pt idx="12">
                  <c:v>27.96527832577317</c:v>
                </c:pt>
                <c:pt idx="13">
                  <c:v>30.067008771668299</c:v>
                </c:pt>
                <c:pt idx="14">
                  <c:v>37.30438457365134</c:v>
                </c:pt>
                <c:pt idx="15">
                  <c:v>20.947903146960002</c:v>
                </c:pt>
                <c:pt idx="16">
                  <c:v>28.8302864285792</c:v>
                </c:pt>
                <c:pt idx="17">
                  <c:v>27.169817830914887</c:v>
                </c:pt>
                <c:pt idx="18">
                  <c:v>22.2125452076444</c:v>
                </c:pt>
                <c:pt idx="19">
                  <c:v>17.822663605831689</c:v>
                </c:pt>
                <c:pt idx="20">
                  <c:v>24.17790376598721</c:v>
                </c:pt>
                <c:pt idx="21">
                  <c:v>36.475056052836898</c:v>
                </c:pt>
                <c:pt idx="22">
                  <c:v>27.419743988478977</c:v>
                </c:pt>
                <c:pt idx="23">
                  <c:v>47.852420921479698</c:v>
                </c:pt>
                <c:pt idx="24">
                  <c:v>25.148621674523078</c:v>
                </c:pt>
                <c:pt idx="25">
                  <c:v>22.034550416009644</c:v>
                </c:pt>
                <c:pt idx="26">
                  <c:v>23.814678953615914</c:v>
                </c:pt>
                <c:pt idx="27">
                  <c:v>37.433646895509597</c:v>
                </c:pt>
                <c:pt idx="28">
                  <c:v>31.934360124158552</c:v>
                </c:pt>
                <c:pt idx="29">
                  <c:v>43.775975006737411</c:v>
                </c:pt>
                <c:pt idx="30">
                  <c:v>19.245887474745189</c:v>
                </c:pt>
                <c:pt idx="31">
                  <c:v>19.216696167220601</c:v>
                </c:pt>
                <c:pt idx="32">
                  <c:v>27.633576817193799</c:v>
                </c:pt>
                <c:pt idx="33">
                  <c:v>24.360694773333485</c:v>
                </c:pt>
                <c:pt idx="34">
                  <c:v>27.31515580568821</c:v>
                </c:pt>
                <c:pt idx="35">
                  <c:v>30.963725490437692</c:v>
                </c:pt>
                <c:pt idx="36">
                  <c:v>36.618947429529499</c:v>
                </c:pt>
                <c:pt idx="37">
                  <c:v>28.861139567413787</c:v>
                </c:pt>
                <c:pt idx="38">
                  <c:v>25.314706376085887</c:v>
                </c:pt>
                <c:pt idx="39">
                  <c:v>16.148527480467077</c:v>
                </c:pt>
                <c:pt idx="40">
                  <c:v>45.2540559114289</c:v>
                </c:pt>
                <c:pt idx="41">
                  <c:v>18.511657217618335</c:v>
                </c:pt>
                <c:pt idx="42">
                  <c:v>28.078895603785988</c:v>
                </c:pt>
                <c:pt idx="43">
                  <c:v>28.562506499815889</c:v>
                </c:pt>
                <c:pt idx="44">
                  <c:v>36.328594545855402</c:v>
                </c:pt>
              </c:numCache>
            </c:numRef>
          </c:val>
        </c:ser>
        <c:ser>
          <c:idx val="1"/>
          <c:order val="1"/>
          <c:tx>
            <c:strRef>
              <c:f>'31'!$C$1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'31'!$A$2:$A$46</c:f>
              <c:strCache>
                <c:ptCount val="45"/>
                <c:pt idx="0">
                  <c:v>г. Вятские Поляны</c:v>
                </c:pt>
                <c:pt idx="1">
                  <c:v>г. Киров</c:v>
                </c:pt>
                <c:pt idx="2">
                  <c:v>г. Кирово-Чепецк</c:v>
                </c:pt>
                <c:pt idx="3">
                  <c:v>г. Котельнич</c:v>
                </c:pt>
                <c:pt idx="4">
                  <c:v>г. Слободской</c:v>
                </c:pt>
                <c:pt idx="5">
                  <c:v>ЗАТО Первомайский</c:v>
                </c:pt>
                <c:pt idx="6">
                  <c:v>Арбажский</c:v>
                </c:pt>
                <c:pt idx="7">
                  <c:v>Афанасьевский</c:v>
                </c:pt>
                <c:pt idx="8">
                  <c:v>Белохолуницкий</c:v>
                </c:pt>
                <c:pt idx="9">
                  <c:v>Богородский</c:v>
                </c:pt>
                <c:pt idx="10">
                  <c:v>Верхнекамский</c:v>
                </c:pt>
                <c:pt idx="11">
                  <c:v>Верхошижемский</c:v>
                </c:pt>
                <c:pt idx="12">
                  <c:v>Вятскополянский</c:v>
                </c:pt>
                <c:pt idx="13">
                  <c:v>Даровской</c:v>
                </c:pt>
                <c:pt idx="14">
                  <c:v>Зуевский</c:v>
                </c:pt>
                <c:pt idx="15">
                  <c:v>Кикнурский</c:v>
                </c:pt>
                <c:pt idx="16">
                  <c:v>Кильмезский</c:v>
                </c:pt>
                <c:pt idx="17">
                  <c:v>Кирово-Чепецкий</c:v>
                </c:pt>
                <c:pt idx="18">
                  <c:v>Котельничский</c:v>
                </c:pt>
                <c:pt idx="19">
                  <c:v>Куменский</c:v>
                </c:pt>
                <c:pt idx="20">
                  <c:v>Лебяжский</c:v>
                </c:pt>
                <c:pt idx="21">
                  <c:v>Лузский</c:v>
                </c:pt>
                <c:pt idx="22">
                  <c:v>Малмыжский</c:v>
                </c:pt>
                <c:pt idx="23">
                  <c:v>Мурашинский</c:v>
                </c:pt>
                <c:pt idx="24">
                  <c:v>Нагорский</c:v>
                </c:pt>
                <c:pt idx="25">
                  <c:v>Немский</c:v>
                </c:pt>
                <c:pt idx="26">
                  <c:v>Нолинский</c:v>
                </c:pt>
                <c:pt idx="27">
                  <c:v>Омутнинский</c:v>
                </c:pt>
                <c:pt idx="28">
                  <c:v>Опаринский</c:v>
                </c:pt>
                <c:pt idx="29">
                  <c:v>Оричевский</c:v>
                </c:pt>
                <c:pt idx="30">
                  <c:v>Орловский</c:v>
                </c:pt>
                <c:pt idx="31">
                  <c:v>Пижанский</c:v>
                </c:pt>
                <c:pt idx="32">
                  <c:v>Подосиновский</c:v>
                </c:pt>
                <c:pt idx="33">
                  <c:v>Санчурский</c:v>
                </c:pt>
                <c:pt idx="34">
                  <c:v>Свечинский</c:v>
                </c:pt>
                <c:pt idx="35">
                  <c:v>Слободской</c:v>
                </c:pt>
                <c:pt idx="36">
                  <c:v>Советский</c:v>
                </c:pt>
                <c:pt idx="37">
                  <c:v>Сунский</c:v>
                </c:pt>
                <c:pt idx="38">
                  <c:v>Тужинский</c:v>
                </c:pt>
                <c:pt idx="39">
                  <c:v>Унинский</c:v>
                </c:pt>
                <c:pt idx="40">
                  <c:v>Уржумский</c:v>
                </c:pt>
                <c:pt idx="41">
                  <c:v>Фаленский</c:v>
                </c:pt>
                <c:pt idx="42">
                  <c:v>Шабалинский</c:v>
                </c:pt>
                <c:pt idx="43">
                  <c:v>Юрьянский</c:v>
                </c:pt>
                <c:pt idx="44">
                  <c:v>Яранский</c:v>
                </c:pt>
              </c:strCache>
            </c:strRef>
          </c:cat>
          <c:val>
            <c:numRef>
              <c:f>'31'!$C$2:$C$46</c:f>
              <c:numCache>
                <c:formatCode>0.00</c:formatCode>
                <c:ptCount val="45"/>
                <c:pt idx="0">
                  <c:v>57.220147785310999</c:v>
                </c:pt>
                <c:pt idx="1">
                  <c:v>71.179827078327079</c:v>
                </c:pt>
                <c:pt idx="2">
                  <c:v>71.8443331644756</c:v>
                </c:pt>
                <c:pt idx="3">
                  <c:v>68.409452065755701</c:v>
                </c:pt>
                <c:pt idx="4">
                  <c:v>62.918075800508113</c:v>
                </c:pt>
                <c:pt idx="5">
                  <c:v>27.914837401391505</c:v>
                </c:pt>
                <c:pt idx="6">
                  <c:v>26.776543982206089</c:v>
                </c:pt>
                <c:pt idx="7">
                  <c:v>24.389183539487878</c:v>
                </c:pt>
                <c:pt idx="8">
                  <c:v>25.109350667630231</c:v>
                </c:pt>
                <c:pt idx="9">
                  <c:v>22.968633420188858</c:v>
                </c:pt>
                <c:pt idx="10">
                  <c:v>34.6053520874516</c:v>
                </c:pt>
                <c:pt idx="11">
                  <c:v>16.634526669588698</c:v>
                </c:pt>
                <c:pt idx="12">
                  <c:v>30.810870733997831</c:v>
                </c:pt>
                <c:pt idx="13">
                  <c:v>40.02554091008134</c:v>
                </c:pt>
                <c:pt idx="14">
                  <c:v>34.923838728875388</c:v>
                </c:pt>
                <c:pt idx="15">
                  <c:v>26.4730611803089</c:v>
                </c:pt>
                <c:pt idx="16">
                  <c:v>36.808854426231044</c:v>
                </c:pt>
                <c:pt idx="17">
                  <c:v>37.746996597991703</c:v>
                </c:pt>
                <c:pt idx="18">
                  <c:v>28.838425128752718</c:v>
                </c:pt>
                <c:pt idx="19">
                  <c:v>38.156089583381252</c:v>
                </c:pt>
                <c:pt idx="20">
                  <c:v>25.306467548697501</c:v>
                </c:pt>
                <c:pt idx="21">
                  <c:v>37.349580060531295</c:v>
                </c:pt>
                <c:pt idx="22">
                  <c:v>35.429373189614395</c:v>
                </c:pt>
                <c:pt idx="23">
                  <c:v>34.7383859607665</c:v>
                </c:pt>
                <c:pt idx="24">
                  <c:v>21.802643687506492</c:v>
                </c:pt>
                <c:pt idx="25">
                  <c:v>25.353394047445299</c:v>
                </c:pt>
                <c:pt idx="26">
                  <c:v>46.124881710757997</c:v>
                </c:pt>
                <c:pt idx="27">
                  <c:v>45.344662849444227</c:v>
                </c:pt>
                <c:pt idx="28">
                  <c:v>30.509337342798688</c:v>
                </c:pt>
                <c:pt idx="29">
                  <c:v>44.449842413481363</c:v>
                </c:pt>
                <c:pt idx="30">
                  <c:v>19.756366716658835</c:v>
                </c:pt>
                <c:pt idx="31">
                  <c:v>21.684680599719499</c:v>
                </c:pt>
                <c:pt idx="32">
                  <c:v>38.728140094416013</c:v>
                </c:pt>
                <c:pt idx="33">
                  <c:v>28.145140860851889</c:v>
                </c:pt>
                <c:pt idx="34">
                  <c:v>34.313746752815327</c:v>
                </c:pt>
                <c:pt idx="35">
                  <c:v>33.076452474499597</c:v>
                </c:pt>
                <c:pt idx="36">
                  <c:v>32.494101689441997</c:v>
                </c:pt>
                <c:pt idx="37">
                  <c:v>32.909478857602338</c:v>
                </c:pt>
                <c:pt idx="38">
                  <c:v>27.289708894792486</c:v>
                </c:pt>
                <c:pt idx="39">
                  <c:v>15.165820417536002</c:v>
                </c:pt>
                <c:pt idx="40">
                  <c:v>39.948004371658094</c:v>
                </c:pt>
                <c:pt idx="41">
                  <c:v>17.182891278651599</c:v>
                </c:pt>
                <c:pt idx="42">
                  <c:v>36.593268384750999</c:v>
                </c:pt>
                <c:pt idx="43">
                  <c:v>42.352007178533178</c:v>
                </c:pt>
                <c:pt idx="44">
                  <c:v>36.583354331653297</c:v>
                </c:pt>
              </c:numCache>
            </c:numRef>
          </c:val>
        </c:ser>
        <c:shape val="box"/>
        <c:axId val="82744064"/>
        <c:axId val="82745600"/>
        <c:axId val="0"/>
      </c:bar3DChart>
      <c:catAx>
        <c:axId val="82744064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745600"/>
        <c:crosses val="autoZero"/>
        <c:auto val="1"/>
        <c:lblAlgn val="ctr"/>
        <c:lblOffset val="100"/>
      </c:catAx>
      <c:valAx>
        <c:axId val="82745600"/>
        <c:scaling>
          <c:orientation val="minMax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74406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4430030621172361"/>
          <c:y val="0.81354892859126759"/>
          <c:w val="0.16470155293088365"/>
          <c:h val="0.16743438320210124"/>
        </c:manualLayout>
      </c:layout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6.3467767357375832E-2"/>
          <c:y val="2.1296296296296278E-2"/>
          <c:w val="0.92878422271057903"/>
          <c:h val="0.65273950131233593"/>
        </c:manualLayout>
      </c:layout>
      <c:barChart>
        <c:barDir val="col"/>
        <c:grouping val="clustered"/>
        <c:ser>
          <c:idx val="0"/>
          <c:order val="0"/>
          <c:tx>
            <c:strRef>
              <c:f>'35'!$B$1</c:f>
              <c:strCache>
                <c:ptCount val="1"/>
                <c:pt idx="0">
                  <c:v>2013 год</c:v>
                </c:pt>
              </c:strCache>
            </c:strRef>
          </c:tx>
          <c:spPr>
            <a:solidFill>
              <a:srgbClr val="FF66FF"/>
            </a:solidFill>
          </c:spPr>
          <c:cat>
            <c:strRef>
              <c:f>'35'!$A$2:$A$46</c:f>
              <c:strCache>
                <c:ptCount val="45"/>
                <c:pt idx="0">
                  <c:v>г. Вятские Поляны</c:v>
                </c:pt>
                <c:pt idx="1">
                  <c:v>г. Киров</c:v>
                </c:pt>
                <c:pt idx="2">
                  <c:v>г. Кирово-Чепецк</c:v>
                </c:pt>
                <c:pt idx="3">
                  <c:v>г. Котельнич</c:v>
                </c:pt>
                <c:pt idx="4">
                  <c:v>г. Слободской</c:v>
                </c:pt>
                <c:pt idx="5">
                  <c:v>ЗАТО Первомайский</c:v>
                </c:pt>
                <c:pt idx="6">
                  <c:v>Арбажский</c:v>
                </c:pt>
                <c:pt idx="7">
                  <c:v>Афанасьевский</c:v>
                </c:pt>
                <c:pt idx="8">
                  <c:v>Белохолуницкий</c:v>
                </c:pt>
                <c:pt idx="9">
                  <c:v>Богородский</c:v>
                </c:pt>
                <c:pt idx="10">
                  <c:v>Верхнекамский</c:v>
                </c:pt>
                <c:pt idx="11">
                  <c:v>Верхошижемский</c:v>
                </c:pt>
                <c:pt idx="12">
                  <c:v>Вятскополянский</c:v>
                </c:pt>
                <c:pt idx="13">
                  <c:v>Даровской</c:v>
                </c:pt>
                <c:pt idx="14">
                  <c:v>Зуевский</c:v>
                </c:pt>
                <c:pt idx="15">
                  <c:v>Кикнурский</c:v>
                </c:pt>
                <c:pt idx="16">
                  <c:v>Кильмезский</c:v>
                </c:pt>
                <c:pt idx="17">
                  <c:v>Кирово-Чепецкий</c:v>
                </c:pt>
                <c:pt idx="18">
                  <c:v>Котельничский</c:v>
                </c:pt>
                <c:pt idx="19">
                  <c:v>Куменский</c:v>
                </c:pt>
                <c:pt idx="20">
                  <c:v>Лебяжский</c:v>
                </c:pt>
                <c:pt idx="21">
                  <c:v>Лузский</c:v>
                </c:pt>
                <c:pt idx="22">
                  <c:v>Малмыжский</c:v>
                </c:pt>
                <c:pt idx="23">
                  <c:v>Мурашинский</c:v>
                </c:pt>
                <c:pt idx="24">
                  <c:v>Нагорский</c:v>
                </c:pt>
                <c:pt idx="25">
                  <c:v>Немский</c:v>
                </c:pt>
                <c:pt idx="26">
                  <c:v>Нолинский</c:v>
                </c:pt>
                <c:pt idx="27">
                  <c:v>Омутнинский</c:v>
                </c:pt>
                <c:pt idx="28">
                  <c:v>Опаринский</c:v>
                </c:pt>
                <c:pt idx="29">
                  <c:v>Оричевский</c:v>
                </c:pt>
                <c:pt idx="30">
                  <c:v>Орловский</c:v>
                </c:pt>
                <c:pt idx="31">
                  <c:v>Пижанский</c:v>
                </c:pt>
                <c:pt idx="32">
                  <c:v>Подосиновский</c:v>
                </c:pt>
                <c:pt idx="33">
                  <c:v>Санчурский</c:v>
                </c:pt>
                <c:pt idx="34">
                  <c:v>Свечинский</c:v>
                </c:pt>
                <c:pt idx="35">
                  <c:v>Слободской</c:v>
                </c:pt>
                <c:pt idx="36">
                  <c:v>Советский</c:v>
                </c:pt>
                <c:pt idx="37">
                  <c:v>Сунский</c:v>
                </c:pt>
                <c:pt idx="38">
                  <c:v>Тужинский</c:v>
                </c:pt>
                <c:pt idx="39">
                  <c:v>Унинский</c:v>
                </c:pt>
                <c:pt idx="40">
                  <c:v>Уржумский</c:v>
                </c:pt>
                <c:pt idx="41">
                  <c:v>Фаленский</c:v>
                </c:pt>
                <c:pt idx="42">
                  <c:v>Шабалинский</c:v>
                </c:pt>
                <c:pt idx="43">
                  <c:v>Юрьянский</c:v>
                </c:pt>
                <c:pt idx="44">
                  <c:v>Яранский</c:v>
                </c:pt>
              </c:strCache>
            </c:strRef>
          </c:cat>
          <c:val>
            <c:numRef>
              <c:f>'35'!$B$2:$B$46</c:f>
              <c:numCache>
                <c:formatCode>0.00</c:formatCode>
                <c:ptCount val="45"/>
                <c:pt idx="0">
                  <c:v>685.24308639782305</c:v>
                </c:pt>
                <c:pt idx="1">
                  <c:v>679.85531419476547</c:v>
                </c:pt>
                <c:pt idx="2">
                  <c:v>644.85339254228404</c:v>
                </c:pt>
                <c:pt idx="3">
                  <c:v>713.01286225984995</c:v>
                </c:pt>
                <c:pt idx="4">
                  <c:v>685.37839823659704</c:v>
                </c:pt>
                <c:pt idx="5">
                  <c:v>2412.17820255896</c:v>
                </c:pt>
                <c:pt idx="6">
                  <c:v>2013.49408416954</c:v>
                </c:pt>
                <c:pt idx="7">
                  <c:v>1446.33415308946</c:v>
                </c:pt>
                <c:pt idx="8">
                  <c:v>1076.8356737056608</c:v>
                </c:pt>
                <c:pt idx="9">
                  <c:v>3158.9871767007212</c:v>
                </c:pt>
                <c:pt idx="10">
                  <c:v>861.49139454224303</c:v>
                </c:pt>
                <c:pt idx="11">
                  <c:v>1501.0476918039901</c:v>
                </c:pt>
                <c:pt idx="12">
                  <c:v>506.24744236802638</c:v>
                </c:pt>
                <c:pt idx="13">
                  <c:v>1672.73142648268</c:v>
                </c:pt>
                <c:pt idx="14">
                  <c:v>913.47781120722095</c:v>
                </c:pt>
                <c:pt idx="15">
                  <c:v>1606.88189338235</c:v>
                </c:pt>
                <c:pt idx="16">
                  <c:v>1208.4715153505201</c:v>
                </c:pt>
                <c:pt idx="17">
                  <c:v>988.34596404652791</c:v>
                </c:pt>
                <c:pt idx="18">
                  <c:v>1150.3274593207811</c:v>
                </c:pt>
                <c:pt idx="19">
                  <c:v>1154.8694986154401</c:v>
                </c:pt>
                <c:pt idx="20">
                  <c:v>1833.6461461461499</c:v>
                </c:pt>
                <c:pt idx="21">
                  <c:v>1173.8303163495498</c:v>
                </c:pt>
                <c:pt idx="22">
                  <c:v>712.69511756956774</c:v>
                </c:pt>
                <c:pt idx="23">
                  <c:v>1519.7603305785008</c:v>
                </c:pt>
                <c:pt idx="24">
                  <c:v>1970.2771583306801</c:v>
                </c:pt>
                <c:pt idx="25">
                  <c:v>1991.49564050973</c:v>
                </c:pt>
                <c:pt idx="26">
                  <c:v>889.90673372723302</c:v>
                </c:pt>
                <c:pt idx="27">
                  <c:v>624.32134910411048</c:v>
                </c:pt>
                <c:pt idx="28">
                  <c:v>1741.02871917998</c:v>
                </c:pt>
                <c:pt idx="29">
                  <c:v>653.23789827441306</c:v>
                </c:pt>
                <c:pt idx="30">
                  <c:v>1337.8726393007601</c:v>
                </c:pt>
                <c:pt idx="31">
                  <c:v>1436.0842508377198</c:v>
                </c:pt>
                <c:pt idx="32">
                  <c:v>1179.7436383153324</c:v>
                </c:pt>
                <c:pt idx="33">
                  <c:v>1634.4650093089501</c:v>
                </c:pt>
                <c:pt idx="34">
                  <c:v>2252.0584498093999</c:v>
                </c:pt>
                <c:pt idx="35">
                  <c:v>727.78923928349195</c:v>
                </c:pt>
                <c:pt idx="36">
                  <c:v>722.51723743857406</c:v>
                </c:pt>
                <c:pt idx="37">
                  <c:v>2267.0752789564722</c:v>
                </c:pt>
                <c:pt idx="38">
                  <c:v>1628.1084939329098</c:v>
                </c:pt>
                <c:pt idx="39">
                  <c:v>2025.55322618216</c:v>
                </c:pt>
                <c:pt idx="40">
                  <c:v>745.81831007995004</c:v>
                </c:pt>
                <c:pt idx="41">
                  <c:v>1619.6609835419299</c:v>
                </c:pt>
                <c:pt idx="42">
                  <c:v>1578.0700883550098</c:v>
                </c:pt>
                <c:pt idx="43">
                  <c:v>933.59857179290998</c:v>
                </c:pt>
                <c:pt idx="44">
                  <c:v>722.41365715186896</c:v>
                </c:pt>
              </c:numCache>
            </c:numRef>
          </c:val>
        </c:ser>
        <c:ser>
          <c:idx val="1"/>
          <c:order val="1"/>
          <c:tx>
            <c:strRef>
              <c:f>'35'!$C$1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rgbClr val="00FFCC"/>
            </a:solidFill>
          </c:spPr>
          <c:cat>
            <c:strRef>
              <c:f>'35'!$A$2:$A$46</c:f>
              <c:strCache>
                <c:ptCount val="45"/>
                <c:pt idx="0">
                  <c:v>г. Вятские Поляны</c:v>
                </c:pt>
                <c:pt idx="1">
                  <c:v>г. Киров</c:v>
                </c:pt>
                <c:pt idx="2">
                  <c:v>г. Кирово-Чепецк</c:v>
                </c:pt>
                <c:pt idx="3">
                  <c:v>г. Котельнич</c:v>
                </c:pt>
                <c:pt idx="4">
                  <c:v>г. Слободской</c:v>
                </c:pt>
                <c:pt idx="5">
                  <c:v>ЗАТО Первомайский</c:v>
                </c:pt>
                <c:pt idx="6">
                  <c:v>Арбажский</c:v>
                </c:pt>
                <c:pt idx="7">
                  <c:v>Афанасьевский</c:v>
                </c:pt>
                <c:pt idx="8">
                  <c:v>Белохолуницкий</c:v>
                </c:pt>
                <c:pt idx="9">
                  <c:v>Богородский</c:v>
                </c:pt>
                <c:pt idx="10">
                  <c:v>Верхнекамский</c:v>
                </c:pt>
                <c:pt idx="11">
                  <c:v>Верхошижемский</c:v>
                </c:pt>
                <c:pt idx="12">
                  <c:v>Вятскополянский</c:v>
                </c:pt>
                <c:pt idx="13">
                  <c:v>Даровской</c:v>
                </c:pt>
                <c:pt idx="14">
                  <c:v>Зуевский</c:v>
                </c:pt>
                <c:pt idx="15">
                  <c:v>Кикнурский</c:v>
                </c:pt>
                <c:pt idx="16">
                  <c:v>Кильмезский</c:v>
                </c:pt>
                <c:pt idx="17">
                  <c:v>Кирово-Чепецкий</c:v>
                </c:pt>
                <c:pt idx="18">
                  <c:v>Котельничский</c:v>
                </c:pt>
                <c:pt idx="19">
                  <c:v>Куменский</c:v>
                </c:pt>
                <c:pt idx="20">
                  <c:v>Лебяжский</c:v>
                </c:pt>
                <c:pt idx="21">
                  <c:v>Лузский</c:v>
                </c:pt>
                <c:pt idx="22">
                  <c:v>Малмыжский</c:v>
                </c:pt>
                <c:pt idx="23">
                  <c:v>Мурашинский</c:v>
                </c:pt>
                <c:pt idx="24">
                  <c:v>Нагорский</c:v>
                </c:pt>
                <c:pt idx="25">
                  <c:v>Немский</c:v>
                </c:pt>
                <c:pt idx="26">
                  <c:v>Нолинский</c:v>
                </c:pt>
                <c:pt idx="27">
                  <c:v>Омутнинский</c:v>
                </c:pt>
                <c:pt idx="28">
                  <c:v>Опаринский</c:v>
                </c:pt>
                <c:pt idx="29">
                  <c:v>Оричевский</c:v>
                </c:pt>
                <c:pt idx="30">
                  <c:v>Орловский</c:v>
                </c:pt>
                <c:pt idx="31">
                  <c:v>Пижанский</c:v>
                </c:pt>
                <c:pt idx="32">
                  <c:v>Подосиновский</c:v>
                </c:pt>
                <c:pt idx="33">
                  <c:v>Санчурский</c:v>
                </c:pt>
                <c:pt idx="34">
                  <c:v>Свечинский</c:v>
                </c:pt>
                <c:pt idx="35">
                  <c:v>Слободской</c:v>
                </c:pt>
                <c:pt idx="36">
                  <c:v>Советский</c:v>
                </c:pt>
                <c:pt idx="37">
                  <c:v>Сунский</c:v>
                </c:pt>
                <c:pt idx="38">
                  <c:v>Тужинский</c:v>
                </c:pt>
                <c:pt idx="39">
                  <c:v>Унинский</c:v>
                </c:pt>
                <c:pt idx="40">
                  <c:v>Уржумский</c:v>
                </c:pt>
                <c:pt idx="41">
                  <c:v>Фаленский</c:v>
                </c:pt>
                <c:pt idx="42">
                  <c:v>Шабалинский</c:v>
                </c:pt>
                <c:pt idx="43">
                  <c:v>Юрьянский</c:v>
                </c:pt>
                <c:pt idx="44">
                  <c:v>Яранский</c:v>
                </c:pt>
              </c:strCache>
            </c:strRef>
          </c:cat>
          <c:val>
            <c:numRef>
              <c:f>'35'!$C$2:$C$46</c:f>
              <c:numCache>
                <c:formatCode>0.00</c:formatCode>
                <c:ptCount val="45"/>
                <c:pt idx="0">
                  <c:v>781.9</c:v>
                </c:pt>
                <c:pt idx="1">
                  <c:v>749.5</c:v>
                </c:pt>
                <c:pt idx="2">
                  <c:v>786.6</c:v>
                </c:pt>
                <c:pt idx="3">
                  <c:v>828.9</c:v>
                </c:pt>
                <c:pt idx="4">
                  <c:v>783.3</c:v>
                </c:pt>
                <c:pt idx="5">
                  <c:v>2782.9</c:v>
                </c:pt>
                <c:pt idx="6">
                  <c:v>2281.1999999999998</c:v>
                </c:pt>
                <c:pt idx="7">
                  <c:v>1737.7</c:v>
                </c:pt>
                <c:pt idx="8">
                  <c:v>1270.3</c:v>
                </c:pt>
                <c:pt idx="9">
                  <c:v>3877.9</c:v>
                </c:pt>
                <c:pt idx="10">
                  <c:v>1002</c:v>
                </c:pt>
                <c:pt idx="11">
                  <c:v>1832</c:v>
                </c:pt>
                <c:pt idx="12">
                  <c:v>705.8</c:v>
                </c:pt>
                <c:pt idx="13">
                  <c:v>2044.6</c:v>
                </c:pt>
                <c:pt idx="14">
                  <c:v>1134.5</c:v>
                </c:pt>
                <c:pt idx="15">
                  <c:v>1922.4</c:v>
                </c:pt>
                <c:pt idx="16">
                  <c:v>1402.3</c:v>
                </c:pt>
                <c:pt idx="17">
                  <c:v>1137.3</c:v>
                </c:pt>
                <c:pt idx="18">
                  <c:v>1368.2</c:v>
                </c:pt>
                <c:pt idx="19">
                  <c:v>1291.9000000000001</c:v>
                </c:pt>
                <c:pt idx="20">
                  <c:v>2135.6</c:v>
                </c:pt>
                <c:pt idx="21">
                  <c:v>1440.2</c:v>
                </c:pt>
                <c:pt idx="22">
                  <c:v>862.3</c:v>
                </c:pt>
                <c:pt idx="23">
                  <c:v>1814.1</c:v>
                </c:pt>
                <c:pt idx="24">
                  <c:v>2456.8000000000002</c:v>
                </c:pt>
                <c:pt idx="25">
                  <c:v>2382.1</c:v>
                </c:pt>
                <c:pt idx="26">
                  <c:v>994.9</c:v>
                </c:pt>
                <c:pt idx="27">
                  <c:v>738.1</c:v>
                </c:pt>
                <c:pt idx="28">
                  <c:v>2016.8</c:v>
                </c:pt>
                <c:pt idx="29">
                  <c:v>760.4</c:v>
                </c:pt>
                <c:pt idx="30">
                  <c:v>1496.8</c:v>
                </c:pt>
                <c:pt idx="31">
                  <c:v>1686.2</c:v>
                </c:pt>
                <c:pt idx="32">
                  <c:v>1452.8</c:v>
                </c:pt>
                <c:pt idx="33">
                  <c:v>1930.1</c:v>
                </c:pt>
                <c:pt idx="34">
                  <c:v>2500</c:v>
                </c:pt>
                <c:pt idx="35">
                  <c:v>861.8</c:v>
                </c:pt>
                <c:pt idx="36">
                  <c:v>832.2</c:v>
                </c:pt>
                <c:pt idx="37">
                  <c:v>2564.8000000000002</c:v>
                </c:pt>
                <c:pt idx="38">
                  <c:v>2022.2</c:v>
                </c:pt>
                <c:pt idx="39">
                  <c:v>2314.4</c:v>
                </c:pt>
                <c:pt idx="40">
                  <c:v>866.9</c:v>
                </c:pt>
                <c:pt idx="41">
                  <c:v>1998.8</c:v>
                </c:pt>
                <c:pt idx="42">
                  <c:v>1879.5</c:v>
                </c:pt>
                <c:pt idx="43">
                  <c:v>1066.9000000000001</c:v>
                </c:pt>
                <c:pt idx="44">
                  <c:v>829.4</c:v>
                </c:pt>
              </c:numCache>
            </c:numRef>
          </c:val>
        </c:ser>
        <c:axId val="82913536"/>
        <c:axId val="82919424"/>
      </c:barChart>
      <c:catAx>
        <c:axId val="8291353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919424"/>
        <c:crosses val="autoZero"/>
        <c:auto val="1"/>
        <c:lblAlgn val="ctr"/>
        <c:lblOffset val="100"/>
      </c:catAx>
      <c:valAx>
        <c:axId val="82919424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913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090578914899417"/>
          <c:y val="0.92052857976086011"/>
          <c:w val="0.22631834945168691"/>
          <c:h val="7.947142023913728E-2"/>
        </c:manualLayout>
      </c:layout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4.8779630277333133E-2"/>
          <c:y val="4.5520306553360076E-2"/>
          <c:w val="0.93527341998489677"/>
          <c:h val="0.4546708862413980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Лист1!$A$2:$A$46</c:f>
              <c:strCache>
                <c:ptCount val="45"/>
                <c:pt idx="0">
                  <c:v>Вятскополянский</c:v>
                </c:pt>
                <c:pt idx="1">
                  <c:v>Советский</c:v>
                </c:pt>
                <c:pt idx="2">
                  <c:v>Подосиновский</c:v>
                </c:pt>
                <c:pt idx="3">
                  <c:v>Санчурский</c:v>
                </c:pt>
                <c:pt idx="4">
                  <c:v>Верхошижемский</c:v>
                </c:pt>
                <c:pt idx="5">
                  <c:v>Пижанский</c:v>
                </c:pt>
                <c:pt idx="6">
                  <c:v>Арбажский</c:v>
                </c:pt>
                <c:pt idx="7">
                  <c:v>Омутнинский</c:v>
                </c:pt>
                <c:pt idx="8">
                  <c:v>Фаленский</c:v>
                </c:pt>
                <c:pt idx="9">
                  <c:v>Кильмезский</c:v>
                </c:pt>
                <c:pt idx="10">
                  <c:v>г.Вятские Поляны</c:v>
                </c:pt>
                <c:pt idx="11">
                  <c:v>Немский</c:v>
                </c:pt>
                <c:pt idx="12">
                  <c:v>Зуевский</c:v>
                </c:pt>
                <c:pt idx="13">
                  <c:v>Свечинский</c:v>
                </c:pt>
                <c:pt idx="14">
                  <c:v>г.Слободской</c:v>
                </c:pt>
                <c:pt idx="15">
                  <c:v>Опаринский</c:v>
                </c:pt>
                <c:pt idx="16">
                  <c:v>Оричевский</c:v>
                </c:pt>
                <c:pt idx="17">
                  <c:v>Орловский</c:v>
                </c:pt>
                <c:pt idx="18">
                  <c:v>Юрьянский</c:v>
                </c:pt>
                <c:pt idx="19">
                  <c:v>Кирово-Чепецкий</c:v>
                </c:pt>
                <c:pt idx="20">
                  <c:v>Уржумский</c:v>
                </c:pt>
                <c:pt idx="21">
                  <c:v>Даровской</c:v>
                </c:pt>
                <c:pt idx="22">
                  <c:v>Унинский</c:v>
                </c:pt>
                <c:pt idx="23">
                  <c:v>Малмыжский</c:v>
                </c:pt>
                <c:pt idx="24">
                  <c:v>Богородский</c:v>
                </c:pt>
                <c:pt idx="25">
                  <c:v>ЗАТО Первомайский</c:v>
                </c:pt>
                <c:pt idx="26">
                  <c:v>г.Кирово-Чепецк</c:v>
                </c:pt>
                <c:pt idx="27">
                  <c:v>Нолинский</c:v>
                </c:pt>
                <c:pt idx="28">
                  <c:v>г.Котельнич</c:v>
                </c:pt>
                <c:pt idx="29">
                  <c:v>Лузский</c:v>
                </c:pt>
                <c:pt idx="30">
                  <c:v>Мурашинский</c:v>
                </c:pt>
                <c:pt idx="31">
                  <c:v>Верхнекамский</c:v>
                </c:pt>
                <c:pt idx="32">
                  <c:v>Нагорский</c:v>
                </c:pt>
                <c:pt idx="33">
                  <c:v>Кикнурский</c:v>
                </c:pt>
                <c:pt idx="34">
                  <c:v>Яранский</c:v>
                </c:pt>
                <c:pt idx="35">
                  <c:v>г.Киров</c:v>
                </c:pt>
                <c:pt idx="36">
                  <c:v>Котельничский</c:v>
                </c:pt>
                <c:pt idx="37">
                  <c:v>Лебяжский</c:v>
                </c:pt>
                <c:pt idx="38">
                  <c:v>Куменский</c:v>
                </c:pt>
                <c:pt idx="39">
                  <c:v>Афанасьевский</c:v>
                </c:pt>
                <c:pt idx="40">
                  <c:v>Тужинский</c:v>
                </c:pt>
                <c:pt idx="41">
                  <c:v>Белохолуницкий</c:v>
                </c:pt>
                <c:pt idx="42">
                  <c:v>Слободской</c:v>
                </c:pt>
                <c:pt idx="43">
                  <c:v>Шабалинский</c:v>
                </c:pt>
                <c:pt idx="44">
                  <c:v>Сунский</c:v>
                </c:pt>
              </c:strCache>
            </c:strRef>
          </c:cat>
          <c:val>
            <c:numRef>
              <c:f>Лист1!$B$2:$B$46</c:f>
              <c:numCache>
                <c:formatCode>0.00</c:formatCode>
                <c:ptCount val="45"/>
                <c:pt idx="0">
                  <c:v>0.91863221104838177</c:v>
                </c:pt>
                <c:pt idx="1">
                  <c:v>0.90590333428161107</c:v>
                </c:pt>
                <c:pt idx="2">
                  <c:v>0.86381911682832102</c:v>
                </c:pt>
                <c:pt idx="3">
                  <c:v>0.81291120142937245</c:v>
                </c:pt>
                <c:pt idx="4">
                  <c:v>0.81003734626020529</c:v>
                </c:pt>
                <c:pt idx="5">
                  <c:v>0.77994835944192265</c:v>
                </c:pt>
                <c:pt idx="6">
                  <c:v>0.77806213103821198</c:v>
                </c:pt>
                <c:pt idx="7">
                  <c:v>0.76164403203628339</c:v>
                </c:pt>
                <c:pt idx="8">
                  <c:v>0.76079763571231362</c:v>
                </c:pt>
                <c:pt idx="9">
                  <c:v>0.75379040137829312</c:v>
                </c:pt>
                <c:pt idx="10">
                  <c:v>0.75323323073780779</c:v>
                </c:pt>
                <c:pt idx="11">
                  <c:v>0.75105479250363461</c:v>
                </c:pt>
                <c:pt idx="12">
                  <c:v>0.74824470886602645</c:v>
                </c:pt>
                <c:pt idx="13">
                  <c:v>0.74363543381754849</c:v>
                </c:pt>
                <c:pt idx="14">
                  <c:v>0.74230872327833064</c:v>
                </c:pt>
                <c:pt idx="15">
                  <c:v>0.7336294093871063</c:v>
                </c:pt>
                <c:pt idx="16">
                  <c:v>0.73251181581297753</c:v>
                </c:pt>
                <c:pt idx="17">
                  <c:v>0.73210134128166859</c:v>
                </c:pt>
                <c:pt idx="18">
                  <c:v>0.72963864265572931</c:v>
                </c:pt>
                <c:pt idx="19">
                  <c:v>0.72659642161182814</c:v>
                </c:pt>
                <c:pt idx="20">
                  <c:v>0.72594191766492333</c:v>
                </c:pt>
                <c:pt idx="21">
                  <c:v>0.71948655677700557</c:v>
                </c:pt>
                <c:pt idx="22">
                  <c:v>0.71874974626866883</c:v>
                </c:pt>
                <c:pt idx="23">
                  <c:v>0.71749937561275245</c:v>
                </c:pt>
                <c:pt idx="24">
                  <c:v>0.70404060458182161</c:v>
                </c:pt>
                <c:pt idx="25">
                  <c:v>0.70020276173709139</c:v>
                </c:pt>
                <c:pt idx="26">
                  <c:v>0.69865694020378666</c:v>
                </c:pt>
                <c:pt idx="27">
                  <c:v>0.69291030815943055</c:v>
                </c:pt>
                <c:pt idx="28">
                  <c:v>0.69245346676720276</c:v>
                </c:pt>
                <c:pt idx="29">
                  <c:v>0.68542379705049472</c:v>
                </c:pt>
                <c:pt idx="30">
                  <c:v>0.68030116398831131</c:v>
                </c:pt>
                <c:pt idx="31">
                  <c:v>0.67828556098010062</c:v>
                </c:pt>
                <c:pt idx="32">
                  <c:v>0.67237789232525613</c:v>
                </c:pt>
                <c:pt idx="33">
                  <c:v>0.65855177270622445</c:v>
                </c:pt>
                <c:pt idx="34">
                  <c:v>0.65223130308692545</c:v>
                </c:pt>
                <c:pt idx="35">
                  <c:v>0.63615542335591779</c:v>
                </c:pt>
                <c:pt idx="36">
                  <c:v>0.62290472854729795</c:v>
                </c:pt>
                <c:pt idx="37">
                  <c:v>0.60845769019954088</c:v>
                </c:pt>
                <c:pt idx="38">
                  <c:v>0.60796940093000063</c:v>
                </c:pt>
                <c:pt idx="39">
                  <c:v>0.6071430438888179</c:v>
                </c:pt>
                <c:pt idx="40">
                  <c:v>0.6042355886586287</c:v>
                </c:pt>
                <c:pt idx="41">
                  <c:v>0.56672579543074875</c:v>
                </c:pt>
                <c:pt idx="42">
                  <c:v>0.54613795974580659</c:v>
                </c:pt>
                <c:pt idx="43">
                  <c:v>0.49156354843517425</c:v>
                </c:pt>
                <c:pt idx="44">
                  <c:v>0.21901639344262372</c:v>
                </c:pt>
              </c:numCache>
            </c:numRef>
          </c:val>
        </c:ser>
        <c:marker val="1"/>
        <c:axId val="146778368"/>
        <c:axId val="146785024"/>
      </c:lineChart>
      <c:catAx>
        <c:axId val="14677836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6785024"/>
        <c:crosses val="autoZero"/>
        <c:auto val="1"/>
        <c:lblAlgn val="ctr"/>
        <c:lblOffset val="100"/>
      </c:catAx>
      <c:valAx>
        <c:axId val="146785024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67783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plotArea>
      <c:layout>
        <c:manualLayout>
          <c:layoutTarget val="inner"/>
          <c:xMode val="edge"/>
          <c:yMode val="edge"/>
          <c:x val="6.5030183727034119E-2"/>
          <c:y val="5.1400554097404488E-2"/>
          <c:w val="0.92841382327209099"/>
          <c:h val="0.46999098395143551"/>
        </c:manualLayout>
      </c:layout>
      <c:lineChart>
        <c:grouping val="standard"/>
        <c:ser>
          <c:idx val="0"/>
          <c:order val="0"/>
          <c:spPr>
            <a:ln>
              <a:noFill/>
            </a:ln>
          </c:spPr>
          <c:marker>
            <c:spPr>
              <a:solidFill>
                <a:srgbClr val="FF0000"/>
              </a:solidFill>
              <a:ln>
                <a:noFill/>
              </a:ln>
            </c:spPr>
          </c:marker>
          <c:cat>
            <c:strRef>
              <c:f>'40.1'!$A$2:$A$46</c:f>
              <c:strCache>
                <c:ptCount val="45"/>
                <c:pt idx="0">
                  <c:v>г. Котельнич</c:v>
                </c:pt>
                <c:pt idx="1">
                  <c:v>Лузский</c:v>
                </c:pt>
                <c:pt idx="2">
                  <c:v>ЗАТО Первомайский</c:v>
                </c:pt>
                <c:pt idx="3">
                  <c:v>Кирово-Чепецкий</c:v>
                </c:pt>
                <c:pt idx="4">
                  <c:v>Немский</c:v>
                </c:pt>
                <c:pt idx="5">
                  <c:v>г. Киров</c:v>
                </c:pt>
                <c:pt idx="6">
                  <c:v>г. Слободской</c:v>
                </c:pt>
                <c:pt idx="7">
                  <c:v>Шабалинский</c:v>
                </c:pt>
                <c:pt idx="8">
                  <c:v>Белохолуницкий</c:v>
                </c:pt>
                <c:pt idx="9">
                  <c:v>Орловский</c:v>
                </c:pt>
                <c:pt idx="10">
                  <c:v>г. Кирово-Чепецк</c:v>
                </c:pt>
                <c:pt idx="11">
                  <c:v>Яранский</c:v>
                </c:pt>
                <c:pt idx="12">
                  <c:v>Свечинский</c:v>
                </c:pt>
                <c:pt idx="13">
                  <c:v>Верхнекамский</c:v>
                </c:pt>
                <c:pt idx="14">
                  <c:v>Слободской</c:v>
                </c:pt>
                <c:pt idx="15">
                  <c:v>Куменский</c:v>
                </c:pt>
                <c:pt idx="16">
                  <c:v>Лебяжский</c:v>
                </c:pt>
                <c:pt idx="17">
                  <c:v>Кильмезский</c:v>
                </c:pt>
                <c:pt idx="18">
                  <c:v>Кикнурский</c:v>
                </c:pt>
                <c:pt idx="19">
                  <c:v>Омутнинский</c:v>
                </c:pt>
                <c:pt idx="20">
                  <c:v>Фаленский</c:v>
                </c:pt>
                <c:pt idx="21">
                  <c:v>Мурашинский</c:v>
                </c:pt>
                <c:pt idx="22">
                  <c:v>Вятскополянский</c:v>
                </c:pt>
                <c:pt idx="23">
                  <c:v>Арбажский</c:v>
                </c:pt>
                <c:pt idx="24">
                  <c:v>Даровской</c:v>
                </c:pt>
                <c:pt idx="25">
                  <c:v>Нолинский</c:v>
                </c:pt>
                <c:pt idx="26">
                  <c:v>Тужинский</c:v>
                </c:pt>
                <c:pt idx="27">
                  <c:v>Малмыжский</c:v>
                </c:pt>
                <c:pt idx="28">
                  <c:v>Уржумский</c:v>
                </c:pt>
                <c:pt idx="29">
                  <c:v>Подосиновский</c:v>
                </c:pt>
                <c:pt idx="30">
                  <c:v>Нагорский</c:v>
                </c:pt>
                <c:pt idx="31">
                  <c:v>Санчурский</c:v>
                </c:pt>
                <c:pt idx="32">
                  <c:v>Советский</c:v>
                </c:pt>
                <c:pt idx="33">
                  <c:v>Богородский</c:v>
                </c:pt>
                <c:pt idx="34">
                  <c:v>Пижанский</c:v>
                </c:pt>
                <c:pt idx="35">
                  <c:v>Оричевский</c:v>
                </c:pt>
                <c:pt idx="36">
                  <c:v>Верхошижемский</c:v>
                </c:pt>
                <c:pt idx="37">
                  <c:v>Юрьянский</c:v>
                </c:pt>
                <c:pt idx="38">
                  <c:v>Афанасьевский</c:v>
                </c:pt>
                <c:pt idx="39">
                  <c:v>г. Вятские Поляны</c:v>
                </c:pt>
                <c:pt idx="40">
                  <c:v>Унинский</c:v>
                </c:pt>
                <c:pt idx="41">
                  <c:v>Опаринский</c:v>
                </c:pt>
                <c:pt idx="42">
                  <c:v>Котельничский</c:v>
                </c:pt>
                <c:pt idx="43">
                  <c:v>Зуевский</c:v>
                </c:pt>
                <c:pt idx="44">
                  <c:v>Сунский</c:v>
                </c:pt>
              </c:strCache>
            </c:strRef>
          </c:cat>
          <c:val>
            <c:numRef>
              <c:f>'40.1'!$B$2:$B$46</c:f>
              <c:numCache>
                <c:formatCode>General</c:formatCode>
                <c:ptCount val="45"/>
                <c:pt idx="0">
                  <c:v>0.99728336244645321</c:v>
                </c:pt>
                <c:pt idx="1">
                  <c:v>0.88125484521163577</c:v>
                </c:pt>
                <c:pt idx="2">
                  <c:v>0.86539821440804865</c:v>
                </c:pt>
                <c:pt idx="3">
                  <c:v>0.84131993387396353</c:v>
                </c:pt>
                <c:pt idx="4">
                  <c:v>0.82560371015048695</c:v>
                </c:pt>
                <c:pt idx="5">
                  <c:v>0.82218555112096359</c:v>
                </c:pt>
                <c:pt idx="6">
                  <c:v>0.81116614634810524</c:v>
                </c:pt>
                <c:pt idx="7">
                  <c:v>0.79686671967709932</c:v>
                </c:pt>
                <c:pt idx="8">
                  <c:v>0.79655516834443496</c:v>
                </c:pt>
                <c:pt idx="9">
                  <c:v>0.77665784678340677</c:v>
                </c:pt>
                <c:pt idx="10">
                  <c:v>0.75685377063378834</c:v>
                </c:pt>
                <c:pt idx="11">
                  <c:v>0.75086839939788264</c:v>
                </c:pt>
                <c:pt idx="12">
                  <c:v>0.75081481693691565</c:v>
                </c:pt>
                <c:pt idx="13">
                  <c:v>0.74365339323934765</c:v>
                </c:pt>
                <c:pt idx="14">
                  <c:v>0.70450436216641288</c:v>
                </c:pt>
                <c:pt idx="15">
                  <c:v>0.69823945867233883</c:v>
                </c:pt>
                <c:pt idx="16">
                  <c:v>0.69691064064052965</c:v>
                </c:pt>
                <c:pt idx="17">
                  <c:v>0.68959126297346762</c:v>
                </c:pt>
                <c:pt idx="18">
                  <c:v>0.68618820406440872</c:v>
                </c:pt>
                <c:pt idx="19">
                  <c:v>0.67742128217277686</c:v>
                </c:pt>
                <c:pt idx="20">
                  <c:v>0.66723642715829878</c:v>
                </c:pt>
                <c:pt idx="21">
                  <c:v>0.66720958557360865</c:v>
                </c:pt>
                <c:pt idx="22">
                  <c:v>0.65945319982302331</c:v>
                </c:pt>
                <c:pt idx="23">
                  <c:v>0.65206068439339748</c:v>
                </c:pt>
                <c:pt idx="24">
                  <c:v>0.64694272169046363</c:v>
                </c:pt>
                <c:pt idx="25">
                  <c:v>0.6437331840699877</c:v>
                </c:pt>
                <c:pt idx="26">
                  <c:v>0.6413809525934494</c:v>
                </c:pt>
                <c:pt idx="27">
                  <c:v>0.6383004365505478</c:v>
                </c:pt>
                <c:pt idx="28">
                  <c:v>0.60736428732742254</c:v>
                </c:pt>
                <c:pt idx="29">
                  <c:v>0.59253475090489949</c:v>
                </c:pt>
                <c:pt idx="30">
                  <c:v>0.5910110060282554</c:v>
                </c:pt>
                <c:pt idx="31">
                  <c:v>0.58811935268702253</c:v>
                </c:pt>
                <c:pt idx="32">
                  <c:v>0.58273102296885471</c:v>
                </c:pt>
                <c:pt idx="33">
                  <c:v>0.57998600393268052</c:v>
                </c:pt>
                <c:pt idx="34">
                  <c:v>0.57981957005189677</c:v>
                </c:pt>
                <c:pt idx="35">
                  <c:v>0.5733616665992286</c:v>
                </c:pt>
                <c:pt idx="36">
                  <c:v>0.53607929494435669</c:v>
                </c:pt>
                <c:pt idx="37">
                  <c:v>0.51027152072436444</c:v>
                </c:pt>
                <c:pt idx="38">
                  <c:v>0.5098722712875503</c:v>
                </c:pt>
                <c:pt idx="39">
                  <c:v>0.50660178027919078</c:v>
                </c:pt>
                <c:pt idx="40">
                  <c:v>0.50413683108785157</c:v>
                </c:pt>
                <c:pt idx="41">
                  <c:v>0.48795949672692984</c:v>
                </c:pt>
                <c:pt idx="42">
                  <c:v>0.48616390759895112</c:v>
                </c:pt>
                <c:pt idx="43">
                  <c:v>0.47050388522431891</c:v>
                </c:pt>
                <c:pt idx="44">
                  <c:v>0</c:v>
                </c:pt>
              </c:numCache>
            </c:numRef>
          </c:val>
        </c:ser>
        <c:marker val="1"/>
        <c:axId val="82926592"/>
        <c:axId val="83125760"/>
      </c:lineChart>
      <c:catAx>
        <c:axId val="82926592"/>
        <c:scaling>
          <c:orientation val="minMax"/>
        </c:scaling>
        <c:axPos val="b"/>
        <c:tickLblPos val="nextTo"/>
        <c:txPr>
          <a:bodyPr/>
          <a:lstStyle/>
          <a:p>
            <a:pPr>
              <a:defRPr sz="75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125760"/>
        <c:crosses val="autoZero"/>
        <c:auto val="1"/>
        <c:lblAlgn val="ctr"/>
        <c:lblOffset val="100"/>
      </c:catAx>
      <c:valAx>
        <c:axId val="83125760"/>
        <c:scaling>
          <c:orientation val="minMax"/>
          <c:max val="1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926592"/>
        <c:crosses val="autoZero"/>
        <c:crossBetween val="between"/>
      </c:valAx>
    </c:plotArea>
    <c:plotVisOnly val="1"/>
  </c:chart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5150243872407007E-2"/>
          <c:y val="5.1400554097404488E-2"/>
          <c:w val="0.90535518789180536"/>
          <c:h val="0.4755997494270921"/>
        </c:manualLayout>
      </c:layout>
      <c:lineChart>
        <c:grouping val="standard"/>
        <c:ser>
          <c:idx val="0"/>
          <c:order val="0"/>
          <c:tx>
            <c:strRef>
              <c:f>'39.2 и 40.2'!$B$1</c:f>
              <c:strCache>
                <c:ptCount val="1"/>
                <c:pt idx="0">
                  <c:v>Сводный индекс показателя «Удельная величина потребления энергетических ресурсов в многоквартирных домах: тепловая энергия, Гкал на 1 кв. метр общей площади»</c:v>
                </c:pt>
              </c:strCache>
            </c:strRef>
          </c:tx>
          <c:marker>
            <c:spPr>
              <a:solidFill>
                <a:srgbClr val="17A6B9"/>
              </a:solidFill>
            </c:spPr>
          </c:marker>
          <c:dPt>
            <c:idx val="22"/>
            <c:marker>
              <c:spPr>
                <a:solidFill>
                  <a:schemeClr val="tx2">
                    <a:lumMod val="60000"/>
                    <a:lumOff val="40000"/>
                  </a:schemeClr>
                </a:solidFill>
              </c:spPr>
            </c:marker>
          </c:dPt>
          <c:cat>
            <c:strRef>
              <c:f>'39.2 и 40.2'!$A$2:$A$46</c:f>
              <c:strCache>
                <c:ptCount val="45"/>
                <c:pt idx="0">
                  <c:v>г. Вятские Поляны</c:v>
                </c:pt>
                <c:pt idx="1">
                  <c:v>г. Киров</c:v>
                </c:pt>
                <c:pt idx="2">
                  <c:v>г. Кирово-Чепецк</c:v>
                </c:pt>
                <c:pt idx="3">
                  <c:v>г. Котельнич</c:v>
                </c:pt>
                <c:pt idx="4">
                  <c:v>г. Слободской</c:v>
                </c:pt>
                <c:pt idx="5">
                  <c:v>ЗАТО Первомайский</c:v>
                </c:pt>
                <c:pt idx="6">
                  <c:v>Арбажский</c:v>
                </c:pt>
                <c:pt idx="7">
                  <c:v>Афанасьевский</c:v>
                </c:pt>
                <c:pt idx="8">
                  <c:v>Белохолуницкий</c:v>
                </c:pt>
                <c:pt idx="9">
                  <c:v>Богородский</c:v>
                </c:pt>
                <c:pt idx="10">
                  <c:v>Верхнекамский</c:v>
                </c:pt>
                <c:pt idx="11">
                  <c:v>Верхошижемский</c:v>
                </c:pt>
                <c:pt idx="12">
                  <c:v>Вятскополянский</c:v>
                </c:pt>
                <c:pt idx="13">
                  <c:v>Даровской</c:v>
                </c:pt>
                <c:pt idx="14">
                  <c:v>Зуевский</c:v>
                </c:pt>
                <c:pt idx="15">
                  <c:v>Кикнурский</c:v>
                </c:pt>
                <c:pt idx="16">
                  <c:v>Кильмезский</c:v>
                </c:pt>
                <c:pt idx="17">
                  <c:v>Кирово-Чепецкий</c:v>
                </c:pt>
                <c:pt idx="18">
                  <c:v>Котельничский</c:v>
                </c:pt>
                <c:pt idx="19">
                  <c:v>Куменский</c:v>
                </c:pt>
                <c:pt idx="20">
                  <c:v>Лебяжский</c:v>
                </c:pt>
                <c:pt idx="21">
                  <c:v>Лузский</c:v>
                </c:pt>
                <c:pt idx="22">
                  <c:v>Малмыжский</c:v>
                </c:pt>
                <c:pt idx="23">
                  <c:v>Мурашинский</c:v>
                </c:pt>
                <c:pt idx="24">
                  <c:v>Нагорский</c:v>
                </c:pt>
                <c:pt idx="25">
                  <c:v>Немский</c:v>
                </c:pt>
                <c:pt idx="26">
                  <c:v>Нолинский</c:v>
                </c:pt>
                <c:pt idx="27">
                  <c:v>Омутнинский</c:v>
                </c:pt>
                <c:pt idx="28">
                  <c:v>Опаринский</c:v>
                </c:pt>
                <c:pt idx="29">
                  <c:v>Оричевский</c:v>
                </c:pt>
                <c:pt idx="30">
                  <c:v>Орловский</c:v>
                </c:pt>
                <c:pt idx="31">
                  <c:v>Пижанский</c:v>
                </c:pt>
                <c:pt idx="32">
                  <c:v>Подосиновский</c:v>
                </c:pt>
                <c:pt idx="33">
                  <c:v>Санчурский</c:v>
                </c:pt>
                <c:pt idx="34">
                  <c:v>Свечинский</c:v>
                </c:pt>
                <c:pt idx="35">
                  <c:v>Слободской</c:v>
                </c:pt>
                <c:pt idx="36">
                  <c:v>Советский</c:v>
                </c:pt>
                <c:pt idx="37">
                  <c:v>Сунский</c:v>
                </c:pt>
                <c:pt idx="38">
                  <c:v>Тужинский</c:v>
                </c:pt>
                <c:pt idx="39">
                  <c:v>Унинский</c:v>
                </c:pt>
                <c:pt idx="40">
                  <c:v>Уржумский</c:v>
                </c:pt>
                <c:pt idx="41">
                  <c:v>Фаленский</c:v>
                </c:pt>
                <c:pt idx="42">
                  <c:v>Шабалинский</c:v>
                </c:pt>
                <c:pt idx="43">
                  <c:v>Юрьянский</c:v>
                </c:pt>
                <c:pt idx="44">
                  <c:v>Яранский</c:v>
                </c:pt>
              </c:strCache>
            </c:strRef>
          </c:cat>
          <c:val>
            <c:numRef>
              <c:f>'39.2 и 40.2'!$B$2:$B$46</c:f>
              <c:numCache>
                <c:formatCode>General</c:formatCode>
                <c:ptCount val="45"/>
                <c:pt idx="0">
                  <c:v>0.70288906646064675</c:v>
                </c:pt>
                <c:pt idx="1">
                  <c:v>0.56725599190725129</c:v>
                </c:pt>
                <c:pt idx="2">
                  <c:v>0.4760155230253138</c:v>
                </c:pt>
                <c:pt idx="3">
                  <c:v>0.69804015047236667</c:v>
                </c:pt>
                <c:pt idx="4">
                  <c:v>0.68906139447505166</c:v>
                </c:pt>
                <c:pt idx="5">
                  <c:v>0.64232353070164949</c:v>
                </c:pt>
                <c:pt idx="6">
                  <c:v>0.63504802448812137</c:v>
                </c:pt>
                <c:pt idx="7">
                  <c:v>0.56504756644560161</c:v>
                </c:pt>
                <c:pt idx="8">
                  <c:v>0.56012811383462568</c:v>
                </c:pt>
                <c:pt idx="9">
                  <c:v>0.53145599559666656</c:v>
                </c:pt>
                <c:pt idx="10">
                  <c:v>0.62358540911451465</c:v>
                </c:pt>
                <c:pt idx="11">
                  <c:v>0.80842012317857936</c:v>
                </c:pt>
                <c:pt idx="12">
                  <c:v>0.76500137407623903</c:v>
                </c:pt>
                <c:pt idx="13">
                  <c:v>0.62956091892035349</c:v>
                </c:pt>
                <c:pt idx="14">
                  <c:v>0.5237627436192025</c:v>
                </c:pt>
                <c:pt idx="15">
                  <c:v>0.64658359574698299</c:v>
                </c:pt>
                <c:pt idx="16">
                  <c:v>0.52572371212993863</c:v>
                </c:pt>
                <c:pt idx="17">
                  <c:v>0.63005055726615045</c:v>
                </c:pt>
                <c:pt idx="18">
                  <c:v>0.49643342525185657</c:v>
                </c:pt>
                <c:pt idx="19">
                  <c:v>0.20472440944881889</c:v>
                </c:pt>
                <c:pt idx="20">
                  <c:v>0.62524561079090368</c:v>
                </c:pt>
                <c:pt idx="21">
                  <c:v>0.70859446892570244</c:v>
                </c:pt>
                <c:pt idx="22">
                  <c:v>0.8800544207913521</c:v>
                </c:pt>
                <c:pt idx="23">
                  <c:v>0.63178203968544677</c:v>
                </c:pt>
                <c:pt idx="24">
                  <c:v>0.65218871878606022</c:v>
                </c:pt>
                <c:pt idx="25">
                  <c:v>0.57044012457425697</c:v>
                </c:pt>
                <c:pt idx="26">
                  <c:v>0.75820087379701961</c:v>
                </c:pt>
                <c:pt idx="27">
                  <c:v>0.61255372327917601</c:v>
                </c:pt>
                <c:pt idx="28">
                  <c:v>0.60764345016830934</c:v>
                </c:pt>
                <c:pt idx="29">
                  <c:v>0.5845425127250935</c:v>
                </c:pt>
                <c:pt idx="30">
                  <c:v>0.79921259842519676</c:v>
                </c:pt>
                <c:pt idx="31">
                  <c:v>0.70205753331778764</c:v>
                </c:pt>
                <c:pt idx="32">
                  <c:v>0.76456095160232029</c:v>
                </c:pt>
                <c:pt idx="33">
                  <c:v>0.64383394835041063</c:v>
                </c:pt>
                <c:pt idx="34">
                  <c:v>0.68922392529105858</c:v>
                </c:pt>
                <c:pt idx="35">
                  <c:v>0.59658985386221797</c:v>
                </c:pt>
                <c:pt idx="36">
                  <c:v>0.66086201839893921</c:v>
                </c:pt>
                <c:pt idx="37">
                  <c:v>0.54369403577803488</c:v>
                </c:pt>
                <c:pt idx="38">
                  <c:v>0.68138744175324351</c:v>
                </c:pt>
                <c:pt idx="39">
                  <c:v>0.64358713515871702</c:v>
                </c:pt>
                <c:pt idx="40">
                  <c:v>0.83281032630316665</c:v>
                </c:pt>
                <c:pt idx="41">
                  <c:v>0.53676915659205093</c:v>
                </c:pt>
                <c:pt idx="42">
                  <c:v>0.69593896323126758</c:v>
                </c:pt>
                <c:pt idx="43">
                  <c:v>0.77802854772424668</c:v>
                </c:pt>
                <c:pt idx="44">
                  <c:v>0.74136898935683759</c:v>
                </c:pt>
              </c:numCache>
            </c:numRef>
          </c:val>
        </c:ser>
        <c:ser>
          <c:idx val="1"/>
          <c:order val="1"/>
          <c:tx>
            <c:strRef>
              <c:f>'39.2 и 40.2'!$C$1</c:f>
              <c:strCache>
                <c:ptCount val="1"/>
                <c:pt idx="0">
                  <c:v>Сводный индекс показателя «Удельная величина потребления энергетических ресурсов муниципальными бюджетными учреждениями: тепловая энергия, Гкал на 1 кв. метр общей площади» </c:v>
                </c:pt>
              </c:strCache>
            </c:strRef>
          </c:tx>
          <c:marker>
            <c:spPr>
              <a:solidFill>
                <a:srgbClr val="FF66FF"/>
              </a:solidFill>
            </c:spPr>
          </c:marker>
          <c:cat>
            <c:strRef>
              <c:f>'39.2 и 40.2'!$A$2:$A$46</c:f>
              <c:strCache>
                <c:ptCount val="45"/>
                <c:pt idx="0">
                  <c:v>г. Вятские Поляны</c:v>
                </c:pt>
                <c:pt idx="1">
                  <c:v>г. Киров</c:v>
                </c:pt>
                <c:pt idx="2">
                  <c:v>г. Кирово-Чепецк</c:v>
                </c:pt>
                <c:pt idx="3">
                  <c:v>г. Котельнич</c:v>
                </c:pt>
                <c:pt idx="4">
                  <c:v>г. Слободской</c:v>
                </c:pt>
                <c:pt idx="5">
                  <c:v>ЗАТО Первомайский</c:v>
                </c:pt>
                <c:pt idx="6">
                  <c:v>Арбажский</c:v>
                </c:pt>
                <c:pt idx="7">
                  <c:v>Афанасьевский</c:v>
                </c:pt>
                <c:pt idx="8">
                  <c:v>Белохолуницкий</c:v>
                </c:pt>
                <c:pt idx="9">
                  <c:v>Богородский</c:v>
                </c:pt>
                <c:pt idx="10">
                  <c:v>Верхнекамский</c:v>
                </c:pt>
                <c:pt idx="11">
                  <c:v>Верхошижемский</c:v>
                </c:pt>
                <c:pt idx="12">
                  <c:v>Вятскополянский</c:v>
                </c:pt>
                <c:pt idx="13">
                  <c:v>Даровской</c:v>
                </c:pt>
                <c:pt idx="14">
                  <c:v>Зуевский</c:v>
                </c:pt>
                <c:pt idx="15">
                  <c:v>Кикнурский</c:v>
                </c:pt>
                <c:pt idx="16">
                  <c:v>Кильмезский</c:v>
                </c:pt>
                <c:pt idx="17">
                  <c:v>Кирово-Чепецкий</c:v>
                </c:pt>
                <c:pt idx="18">
                  <c:v>Котельничский</c:v>
                </c:pt>
                <c:pt idx="19">
                  <c:v>Куменский</c:v>
                </c:pt>
                <c:pt idx="20">
                  <c:v>Лебяжский</c:v>
                </c:pt>
                <c:pt idx="21">
                  <c:v>Лузский</c:v>
                </c:pt>
                <c:pt idx="22">
                  <c:v>Малмыжский</c:v>
                </c:pt>
                <c:pt idx="23">
                  <c:v>Мурашинский</c:v>
                </c:pt>
                <c:pt idx="24">
                  <c:v>Нагорский</c:v>
                </c:pt>
                <c:pt idx="25">
                  <c:v>Немский</c:v>
                </c:pt>
                <c:pt idx="26">
                  <c:v>Нолинский</c:v>
                </c:pt>
                <c:pt idx="27">
                  <c:v>Омутнинский</c:v>
                </c:pt>
                <c:pt idx="28">
                  <c:v>Опаринский</c:v>
                </c:pt>
                <c:pt idx="29">
                  <c:v>Оричевский</c:v>
                </c:pt>
                <c:pt idx="30">
                  <c:v>Орловский</c:v>
                </c:pt>
                <c:pt idx="31">
                  <c:v>Пижанский</c:v>
                </c:pt>
                <c:pt idx="32">
                  <c:v>Подосиновский</c:v>
                </c:pt>
                <c:pt idx="33">
                  <c:v>Санчурский</c:v>
                </c:pt>
                <c:pt idx="34">
                  <c:v>Свечинский</c:v>
                </c:pt>
                <c:pt idx="35">
                  <c:v>Слободской</c:v>
                </c:pt>
                <c:pt idx="36">
                  <c:v>Советский</c:v>
                </c:pt>
                <c:pt idx="37">
                  <c:v>Сунский</c:v>
                </c:pt>
                <c:pt idx="38">
                  <c:v>Тужинский</c:v>
                </c:pt>
                <c:pt idx="39">
                  <c:v>Унинский</c:v>
                </c:pt>
                <c:pt idx="40">
                  <c:v>Уржумский</c:v>
                </c:pt>
                <c:pt idx="41">
                  <c:v>Фаленский</c:v>
                </c:pt>
                <c:pt idx="42">
                  <c:v>Шабалинский</c:v>
                </c:pt>
                <c:pt idx="43">
                  <c:v>Юрьянский</c:v>
                </c:pt>
                <c:pt idx="44">
                  <c:v>Яранский</c:v>
                </c:pt>
              </c:strCache>
            </c:strRef>
          </c:cat>
          <c:val>
            <c:numRef>
              <c:f>'39.2 и 40.2'!$C$2:$C$46</c:f>
              <c:numCache>
                <c:formatCode>General</c:formatCode>
                <c:ptCount val="45"/>
                <c:pt idx="0">
                  <c:v>0.61541159319264249</c:v>
                </c:pt>
                <c:pt idx="1">
                  <c:v>0.67782051996800741</c:v>
                </c:pt>
                <c:pt idx="2">
                  <c:v>0.65132545375673945</c:v>
                </c:pt>
                <c:pt idx="3">
                  <c:v>0.67681056298474662</c:v>
                </c:pt>
                <c:pt idx="4">
                  <c:v>0.7037340081377087</c:v>
                </c:pt>
                <c:pt idx="5">
                  <c:v>0.36213991769547332</c:v>
                </c:pt>
                <c:pt idx="6">
                  <c:v>0.65783834495124927</c:v>
                </c:pt>
                <c:pt idx="7">
                  <c:v>0.68088617046623456</c:v>
                </c:pt>
                <c:pt idx="8">
                  <c:v>0.6539370028376571</c:v>
                </c:pt>
                <c:pt idx="9">
                  <c:v>0.74633373039384165</c:v>
                </c:pt>
                <c:pt idx="10">
                  <c:v>0.63786463278323435</c:v>
                </c:pt>
                <c:pt idx="11">
                  <c:v>0.56980260800530469</c:v>
                </c:pt>
                <c:pt idx="12">
                  <c:v>0.75552046491867864</c:v>
                </c:pt>
                <c:pt idx="13">
                  <c:v>0.55297641826061961</c:v>
                </c:pt>
                <c:pt idx="14">
                  <c:v>0.63634062698416771</c:v>
                </c:pt>
                <c:pt idx="15">
                  <c:v>0.54809180849048234</c:v>
                </c:pt>
                <c:pt idx="16">
                  <c:v>0.61997826264672695</c:v>
                </c:pt>
                <c:pt idx="17">
                  <c:v>0.61465292216852097</c:v>
                </c:pt>
                <c:pt idx="18">
                  <c:v>0.43382552278316588</c:v>
                </c:pt>
                <c:pt idx="19">
                  <c:v>0.44058276739023056</c:v>
                </c:pt>
                <c:pt idx="20">
                  <c:v>0.65154078490215839</c:v>
                </c:pt>
                <c:pt idx="21">
                  <c:v>0.65730968511513133</c:v>
                </c:pt>
                <c:pt idx="22">
                  <c:v>0.6125335730180157</c:v>
                </c:pt>
                <c:pt idx="23">
                  <c:v>0.60797870467403636</c:v>
                </c:pt>
                <c:pt idx="24">
                  <c:v>0.50870608231844572</c:v>
                </c:pt>
                <c:pt idx="25">
                  <c:v>0.69167730381575887</c:v>
                </c:pt>
                <c:pt idx="26">
                  <c:v>0.61491776603214876</c:v>
                </c:pt>
                <c:pt idx="27">
                  <c:v>0.69504262054893562</c:v>
                </c:pt>
                <c:pt idx="28">
                  <c:v>0.74701868591019394</c:v>
                </c:pt>
                <c:pt idx="29">
                  <c:v>0.53997215292785949</c:v>
                </c:pt>
                <c:pt idx="30">
                  <c:v>0.74170218156909062</c:v>
                </c:pt>
                <c:pt idx="31">
                  <c:v>0.6050660260401286</c:v>
                </c:pt>
                <c:pt idx="32">
                  <c:v>0.68808515130478265</c:v>
                </c:pt>
                <c:pt idx="33">
                  <c:v>0.64322324081972571</c:v>
                </c:pt>
                <c:pt idx="34">
                  <c:v>0.3271096548016808</c:v>
                </c:pt>
                <c:pt idx="35">
                  <c:v>0.64467146816164522</c:v>
                </c:pt>
                <c:pt idx="36">
                  <c:v>0.69405233672079669</c:v>
                </c:pt>
                <c:pt idx="37">
                  <c:v>0.57380759281620608</c:v>
                </c:pt>
                <c:pt idx="38">
                  <c:v>0.69054246196539359</c:v>
                </c:pt>
                <c:pt idx="39">
                  <c:v>0.67884954612886783</c:v>
                </c:pt>
                <c:pt idx="40">
                  <c:v>0.4619673735607559</c:v>
                </c:pt>
                <c:pt idx="41">
                  <c:v>0.52374536945292549</c:v>
                </c:pt>
                <c:pt idx="42">
                  <c:v>0.72345679012345676</c:v>
                </c:pt>
                <c:pt idx="43">
                  <c:v>0.7616542702562259</c:v>
                </c:pt>
                <c:pt idx="44">
                  <c:v>0.66188440393202685</c:v>
                </c:pt>
              </c:numCache>
            </c:numRef>
          </c:val>
        </c:ser>
        <c:marker val="1"/>
        <c:axId val="83189120"/>
        <c:axId val="83191680"/>
      </c:lineChart>
      <c:catAx>
        <c:axId val="83189120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191680"/>
        <c:crosses val="autoZero"/>
        <c:auto val="1"/>
        <c:lblAlgn val="ctr"/>
        <c:lblOffset val="100"/>
      </c:catAx>
      <c:valAx>
        <c:axId val="831916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189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616360454943216E-2"/>
          <c:y val="0.80010686316342061"/>
          <c:w val="0.95006686981880439"/>
          <c:h val="0.1990748246982364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6027385846017111E-2"/>
          <c:y val="5.0925925925925923E-2"/>
          <c:w val="0.9275792548623345"/>
          <c:h val="0.44387170996660735"/>
        </c:manualLayout>
      </c:layout>
      <c:lineChart>
        <c:grouping val="standard"/>
        <c:ser>
          <c:idx val="0"/>
          <c:order val="0"/>
          <c:tx>
            <c:strRef>
              <c:f>'39.4 и 40.4'!$B$1</c:f>
              <c:strCache>
                <c:ptCount val="1"/>
                <c:pt idx="0">
                  <c:v>Сводный индекс показателя «Удельная величина потребления энергетических ресурсов в многоквартирных домах: холодная вода, куб. метров на 1 проживающего»</c:v>
                </c:pt>
              </c:strCache>
            </c:strRef>
          </c:tx>
          <c:marker>
            <c:spPr>
              <a:solidFill>
                <a:srgbClr val="00B0F0"/>
              </a:solidFill>
            </c:spPr>
          </c:marker>
          <c:cat>
            <c:strRef>
              <c:f>'39.4 и 40.4'!$A$2:$A$46</c:f>
              <c:strCache>
                <c:ptCount val="45"/>
                <c:pt idx="0">
                  <c:v>г. Вятские Поляны</c:v>
                </c:pt>
                <c:pt idx="1">
                  <c:v>г. Киров</c:v>
                </c:pt>
                <c:pt idx="2">
                  <c:v>г. Кирово-Чепецк</c:v>
                </c:pt>
                <c:pt idx="3">
                  <c:v>г. Котельнич</c:v>
                </c:pt>
                <c:pt idx="4">
                  <c:v>г. Слободской</c:v>
                </c:pt>
                <c:pt idx="5">
                  <c:v>ЗАТО Первомайский</c:v>
                </c:pt>
                <c:pt idx="6">
                  <c:v>Арбажский</c:v>
                </c:pt>
                <c:pt idx="7">
                  <c:v>Афанасьевский</c:v>
                </c:pt>
                <c:pt idx="8">
                  <c:v>Белохолуницкий</c:v>
                </c:pt>
                <c:pt idx="9">
                  <c:v>Богородский</c:v>
                </c:pt>
                <c:pt idx="10">
                  <c:v>Верхнекамский</c:v>
                </c:pt>
                <c:pt idx="11">
                  <c:v>Верхошижемский</c:v>
                </c:pt>
                <c:pt idx="12">
                  <c:v>Вятскополянский</c:v>
                </c:pt>
                <c:pt idx="13">
                  <c:v>Даровской</c:v>
                </c:pt>
                <c:pt idx="14">
                  <c:v>Зуевский</c:v>
                </c:pt>
                <c:pt idx="15">
                  <c:v>Кикнурский</c:v>
                </c:pt>
                <c:pt idx="16">
                  <c:v>Кильмезский</c:v>
                </c:pt>
                <c:pt idx="17">
                  <c:v>Кирово-Чепецкий</c:v>
                </c:pt>
                <c:pt idx="18">
                  <c:v>Котельничский</c:v>
                </c:pt>
                <c:pt idx="19">
                  <c:v>Куменский</c:v>
                </c:pt>
                <c:pt idx="20">
                  <c:v>Лебяжский</c:v>
                </c:pt>
                <c:pt idx="21">
                  <c:v>Лузский</c:v>
                </c:pt>
                <c:pt idx="22">
                  <c:v>Малмыжский</c:v>
                </c:pt>
                <c:pt idx="23">
                  <c:v>Мурашинский</c:v>
                </c:pt>
                <c:pt idx="24">
                  <c:v>Нагорский</c:v>
                </c:pt>
                <c:pt idx="25">
                  <c:v>Немский</c:v>
                </c:pt>
                <c:pt idx="26">
                  <c:v>Нолинский</c:v>
                </c:pt>
                <c:pt idx="27">
                  <c:v>Омутнинский</c:v>
                </c:pt>
                <c:pt idx="28">
                  <c:v>Опаринский</c:v>
                </c:pt>
                <c:pt idx="29">
                  <c:v>Оричевский</c:v>
                </c:pt>
                <c:pt idx="30">
                  <c:v>Орловский</c:v>
                </c:pt>
                <c:pt idx="31">
                  <c:v>Пижанский</c:v>
                </c:pt>
                <c:pt idx="32">
                  <c:v>Подосиновский</c:v>
                </c:pt>
                <c:pt idx="33">
                  <c:v>Санчурский</c:v>
                </c:pt>
                <c:pt idx="34">
                  <c:v>Свечинский</c:v>
                </c:pt>
                <c:pt idx="35">
                  <c:v>Слободской</c:v>
                </c:pt>
                <c:pt idx="36">
                  <c:v>Советский</c:v>
                </c:pt>
                <c:pt idx="37">
                  <c:v>Сунский</c:v>
                </c:pt>
                <c:pt idx="38">
                  <c:v>Тужинский</c:v>
                </c:pt>
                <c:pt idx="39">
                  <c:v>Унинский</c:v>
                </c:pt>
                <c:pt idx="40">
                  <c:v>Уржумский</c:v>
                </c:pt>
                <c:pt idx="41">
                  <c:v>Фаленский</c:v>
                </c:pt>
                <c:pt idx="42">
                  <c:v>Шабалинский</c:v>
                </c:pt>
                <c:pt idx="43">
                  <c:v>Юрьянский</c:v>
                </c:pt>
                <c:pt idx="44">
                  <c:v>Яранский</c:v>
                </c:pt>
              </c:strCache>
            </c:strRef>
          </c:cat>
          <c:val>
            <c:numRef>
              <c:f>'39.4 и 40.4'!$B$2:$B$46</c:f>
              <c:numCache>
                <c:formatCode>General</c:formatCode>
                <c:ptCount val="45"/>
                <c:pt idx="0">
                  <c:v>0.68232227719896754</c:v>
                </c:pt>
                <c:pt idx="1">
                  <c:v>0.67090348845593473</c:v>
                </c:pt>
                <c:pt idx="2">
                  <c:v>0.67062450650343552</c:v>
                </c:pt>
                <c:pt idx="3">
                  <c:v>0.74653379897466376</c:v>
                </c:pt>
                <c:pt idx="4">
                  <c:v>0.73340699755095951</c:v>
                </c:pt>
                <c:pt idx="5">
                  <c:v>0.63034742533430665</c:v>
                </c:pt>
                <c:pt idx="6">
                  <c:v>0.79550178640369262</c:v>
                </c:pt>
                <c:pt idx="7">
                  <c:v>0.78292259768916961</c:v>
                </c:pt>
                <c:pt idx="8">
                  <c:v>0.75976091555781522</c:v>
                </c:pt>
                <c:pt idx="9">
                  <c:v>0.59638430440334056</c:v>
                </c:pt>
                <c:pt idx="10">
                  <c:v>0.68434930931372262</c:v>
                </c:pt>
                <c:pt idx="11">
                  <c:v>0.73092203240703202</c:v>
                </c:pt>
                <c:pt idx="12">
                  <c:v>0.75370072921136422</c:v>
                </c:pt>
                <c:pt idx="13">
                  <c:v>0.71321325450787465</c:v>
                </c:pt>
                <c:pt idx="14">
                  <c:v>0.83708961845608365</c:v>
                </c:pt>
                <c:pt idx="15">
                  <c:v>0.8818783082258016</c:v>
                </c:pt>
                <c:pt idx="16">
                  <c:v>0.80728502814220726</c:v>
                </c:pt>
                <c:pt idx="17">
                  <c:v>0.85568567773562365</c:v>
                </c:pt>
                <c:pt idx="18">
                  <c:v>0.6641902141020527</c:v>
                </c:pt>
                <c:pt idx="19">
                  <c:v>0.36287186690431117</c:v>
                </c:pt>
                <c:pt idx="20">
                  <c:v>0.83863549195460063</c:v>
                </c:pt>
                <c:pt idx="21">
                  <c:v>0.70161453341672564</c:v>
                </c:pt>
                <c:pt idx="22">
                  <c:v>0.85169841399800861</c:v>
                </c:pt>
                <c:pt idx="23">
                  <c:v>0.83999162983270814</c:v>
                </c:pt>
                <c:pt idx="24">
                  <c:v>0.83515473032527165</c:v>
                </c:pt>
                <c:pt idx="25">
                  <c:v>0.81134476173683756</c:v>
                </c:pt>
                <c:pt idx="26">
                  <c:v>0.77223470812622552</c:v>
                </c:pt>
                <c:pt idx="27">
                  <c:v>0.8001515910100685</c:v>
                </c:pt>
                <c:pt idx="28">
                  <c:v>0.80237145755436978</c:v>
                </c:pt>
                <c:pt idx="29">
                  <c:v>0.70394325074344477</c:v>
                </c:pt>
                <c:pt idx="30">
                  <c:v>0.88870413710161655</c:v>
                </c:pt>
                <c:pt idx="31">
                  <c:v>0.78195768239588481</c:v>
                </c:pt>
                <c:pt idx="32">
                  <c:v>0.81818846763470165</c:v>
                </c:pt>
                <c:pt idx="33">
                  <c:v>0.84198298541935956</c:v>
                </c:pt>
                <c:pt idx="34">
                  <c:v>0.53690231313200976</c:v>
                </c:pt>
                <c:pt idx="35">
                  <c:v>0.71383519301188258</c:v>
                </c:pt>
                <c:pt idx="36">
                  <c:v>0.89038825971541957</c:v>
                </c:pt>
                <c:pt idx="37">
                  <c:v>0.79838280612764356</c:v>
                </c:pt>
                <c:pt idx="38">
                  <c:v>0.77217681737890576</c:v>
                </c:pt>
                <c:pt idx="39">
                  <c:v>0.62072179018586426</c:v>
                </c:pt>
                <c:pt idx="40">
                  <c:v>0.92463183000477878</c:v>
                </c:pt>
                <c:pt idx="41">
                  <c:v>0.7750480536428056</c:v>
                </c:pt>
                <c:pt idx="42">
                  <c:v>0.29412599822537738</c:v>
                </c:pt>
                <c:pt idx="43">
                  <c:v>0.84236905738033263</c:v>
                </c:pt>
                <c:pt idx="44">
                  <c:v>0.74860772032844558</c:v>
                </c:pt>
              </c:numCache>
            </c:numRef>
          </c:val>
        </c:ser>
        <c:ser>
          <c:idx val="1"/>
          <c:order val="1"/>
          <c:tx>
            <c:strRef>
              <c:f>'39.4 и 40.4'!$C$1</c:f>
              <c:strCache>
                <c:ptCount val="1"/>
                <c:pt idx="0">
                  <c:v>Сводный индекс показателя «Удельная величина потребления энергетических ресурсов в муниципальными бюджетными учреждениями: холодная вода, куб. метров на 1 человека населения»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cat>
            <c:strRef>
              <c:f>'39.4 и 40.4'!$A$2:$A$46</c:f>
              <c:strCache>
                <c:ptCount val="45"/>
                <c:pt idx="0">
                  <c:v>г. Вятские Поляны</c:v>
                </c:pt>
                <c:pt idx="1">
                  <c:v>г. Киров</c:v>
                </c:pt>
                <c:pt idx="2">
                  <c:v>г. Кирово-Чепецк</c:v>
                </c:pt>
                <c:pt idx="3">
                  <c:v>г. Котельнич</c:v>
                </c:pt>
                <c:pt idx="4">
                  <c:v>г. Слободской</c:v>
                </c:pt>
                <c:pt idx="5">
                  <c:v>ЗАТО Первомайский</c:v>
                </c:pt>
                <c:pt idx="6">
                  <c:v>Арбажский</c:v>
                </c:pt>
                <c:pt idx="7">
                  <c:v>Афанасьевский</c:v>
                </c:pt>
                <c:pt idx="8">
                  <c:v>Белохолуницкий</c:v>
                </c:pt>
                <c:pt idx="9">
                  <c:v>Богородский</c:v>
                </c:pt>
                <c:pt idx="10">
                  <c:v>Верхнекамский</c:v>
                </c:pt>
                <c:pt idx="11">
                  <c:v>Верхошижемский</c:v>
                </c:pt>
                <c:pt idx="12">
                  <c:v>Вятскополянский</c:v>
                </c:pt>
                <c:pt idx="13">
                  <c:v>Даровской</c:v>
                </c:pt>
                <c:pt idx="14">
                  <c:v>Зуевский</c:v>
                </c:pt>
                <c:pt idx="15">
                  <c:v>Кикнурский</c:v>
                </c:pt>
                <c:pt idx="16">
                  <c:v>Кильмезский</c:v>
                </c:pt>
                <c:pt idx="17">
                  <c:v>Кирово-Чепецкий</c:v>
                </c:pt>
                <c:pt idx="18">
                  <c:v>Котельничский</c:v>
                </c:pt>
                <c:pt idx="19">
                  <c:v>Куменский</c:v>
                </c:pt>
                <c:pt idx="20">
                  <c:v>Лебяжский</c:v>
                </c:pt>
                <c:pt idx="21">
                  <c:v>Лузский</c:v>
                </c:pt>
                <c:pt idx="22">
                  <c:v>Малмыжский</c:v>
                </c:pt>
                <c:pt idx="23">
                  <c:v>Мурашинский</c:v>
                </c:pt>
                <c:pt idx="24">
                  <c:v>Нагорский</c:v>
                </c:pt>
                <c:pt idx="25">
                  <c:v>Немский</c:v>
                </c:pt>
                <c:pt idx="26">
                  <c:v>Нолинский</c:v>
                </c:pt>
                <c:pt idx="27">
                  <c:v>Омутнинский</c:v>
                </c:pt>
                <c:pt idx="28">
                  <c:v>Опаринский</c:v>
                </c:pt>
                <c:pt idx="29">
                  <c:v>Оричевский</c:v>
                </c:pt>
                <c:pt idx="30">
                  <c:v>Орловский</c:v>
                </c:pt>
                <c:pt idx="31">
                  <c:v>Пижанский</c:v>
                </c:pt>
                <c:pt idx="32">
                  <c:v>Подосиновский</c:v>
                </c:pt>
                <c:pt idx="33">
                  <c:v>Санчурский</c:v>
                </c:pt>
                <c:pt idx="34">
                  <c:v>Свечинский</c:v>
                </c:pt>
                <c:pt idx="35">
                  <c:v>Слободской</c:v>
                </c:pt>
                <c:pt idx="36">
                  <c:v>Советский</c:v>
                </c:pt>
                <c:pt idx="37">
                  <c:v>Сунский</c:v>
                </c:pt>
                <c:pt idx="38">
                  <c:v>Тужинский</c:v>
                </c:pt>
                <c:pt idx="39">
                  <c:v>Унинский</c:v>
                </c:pt>
                <c:pt idx="40">
                  <c:v>Уржумский</c:v>
                </c:pt>
                <c:pt idx="41">
                  <c:v>Фаленский</c:v>
                </c:pt>
                <c:pt idx="42">
                  <c:v>Шабалинский</c:v>
                </c:pt>
                <c:pt idx="43">
                  <c:v>Юрьянский</c:v>
                </c:pt>
                <c:pt idx="44">
                  <c:v>Яранский</c:v>
                </c:pt>
              </c:strCache>
            </c:strRef>
          </c:cat>
          <c:val>
            <c:numRef>
              <c:f>'39.4 и 40.4'!$C$2:$C$46</c:f>
              <c:numCache>
                <c:formatCode>General</c:formatCode>
                <c:ptCount val="45"/>
                <c:pt idx="0">
                  <c:v>0.82103787241905124</c:v>
                </c:pt>
                <c:pt idx="1">
                  <c:v>0.7573073019716845</c:v>
                </c:pt>
                <c:pt idx="2">
                  <c:v>0.75972191075212825</c:v>
                </c:pt>
                <c:pt idx="3">
                  <c:v>0.74283256732666758</c:v>
                </c:pt>
                <c:pt idx="4">
                  <c:v>0.85375545123404506</c:v>
                </c:pt>
                <c:pt idx="5">
                  <c:v>0.75958908756029864</c:v>
                </c:pt>
                <c:pt idx="6">
                  <c:v>0.72770297030684761</c:v>
                </c:pt>
                <c:pt idx="7">
                  <c:v>0.74316184987483869</c:v>
                </c:pt>
                <c:pt idx="8">
                  <c:v>0.78976109298790687</c:v>
                </c:pt>
                <c:pt idx="9">
                  <c:v>0.80780615008959689</c:v>
                </c:pt>
                <c:pt idx="10">
                  <c:v>0.87225025081300744</c:v>
                </c:pt>
                <c:pt idx="11">
                  <c:v>0.79687173278554979</c:v>
                </c:pt>
                <c:pt idx="12">
                  <c:v>0.81927530952666949</c:v>
                </c:pt>
                <c:pt idx="13">
                  <c:v>0.76853742604646624</c:v>
                </c:pt>
                <c:pt idx="14">
                  <c:v>0.72905429100871277</c:v>
                </c:pt>
                <c:pt idx="15">
                  <c:v>0.76667408924017133</c:v>
                </c:pt>
                <c:pt idx="16">
                  <c:v>0.83683113273106324</c:v>
                </c:pt>
                <c:pt idx="17">
                  <c:v>0.81952134286927469</c:v>
                </c:pt>
                <c:pt idx="18">
                  <c:v>0.73646260226532567</c:v>
                </c:pt>
                <c:pt idx="19">
                  <c:v>0</c:v>
                </c:pt>
                <c:pt idx="20">
                  <c:v>0.74604646067955616</c:v>
                </c:pt>
                <c:pt idx="21">
                  <c:v>0.7855688345217946</c:v>
                </c:pt>
                <c:pt idx="22">
                  <c:v>0.75769656433694577</c:v>
                </c:pt>
                <c:pt idx="23">
                  <c:v>0.82689454213755265</c:v>
                </c:pt>
                <c:pt idx="24">
                  <c:v>0.73722552539624697</c:v>
                </c:pt>
                <c:pt idx="25">
                  <c:v>0.82274376077182843</c:v>
                </c:pt>
                <c:pt idx="26">
                  <c:v>0.71666140945306656</c:v>
                </c:pt>
                <c:pt idx="27">
                  <c:v>0.76543542826254662</c:v>
                </c:pt>
                <c:pt idx="28">
                  <c:v>0.77834726320948033</c:v>
                </c:pt>
                <c:pt idx="29">
                  <c:v>0.71972789421360706</c:v>
                </c:pt>
                <c:pt idx="30">
                  <c:v>0.80717448426653271</c:v>
                </c:pt>
                <c:pt idx="31">
                  <c:v>0.69752465289128063</c:v>
                </c:pt>
                <c:pt idx="32">
                  <c:v>0.82901828349285134</c:v>
                </c:pt>
                <c:pt idx="33">
                  <c:v>0.74008960562320558</c:v>
                </c:pt>
                <c:pt idx="34">
                  <c:v>0.7478526205862096</c:v>
                </c:pt>
                <c:pt idx="35">
                  <c:v>0.81903512421265257</c:v>
                </c:pt>
                <c:pt idx="36">
                  <c:v>0.72139571909199063</c:v>
                </c:pt>
                <c:pt idx="37">
                  <c:v>0.7876082283817557</c:v>
                </c:pt>
                <c:pt idx="38">
                  <c:v>0.78047115349755791</c:v>
                </c:pt>
                <c:pt idx="39">
                  <c:v>0.72243637805806649</c:v>
                </c:pt>
                <c:pt idx="40">
                  <c:v>0.71349002615183521</c:v>
                </c:pt>
                <c:pt idx="41">
                  <c:v>0.78765342696932605</c:v>
                </c:pt>
                <c:pt idx="42">
                  <c:v>0.72814531034612406</c:v>
                </c:pt>
                <c:pt idx="43">
                  <c:v>0.87241417090943041</c:v>
                </c:pt>
                <c:pt idx="44">
                  <c:v>0.78201447214209163</c:v>
                </c:pt>
              </c:numCache>
            </c:numRef>
          </c:val>
        </c:ser>
        <c:marker val="1"/>
        <c:axId val="83435904"/>
        <c:axId val="83438208"/>
      </c:lineChart>
      <c:catAx>
        <c:axId val="83435904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438208"/>
        <c:crosses val="autoZero"/>
        <c:auto val="1"/>
        <c:lblAlgn val="ctr"/>
        <c:lblOffset val="100"/>
      </c:catAx>
      <c:valAx>
        <c:axId val="834382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435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0708907123194398E-2"/>
          <c:y val="0.79998620582450308"/>
          <c:w val="0.98929109287680561"/>
          <c:h val="0.20001379417549725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>
        <c:manualLayout>
          <c:layoutTarget val="inner"/>
          <c:xMode val="edge"/>
          <c:yMode val="edge"/>
          <c:x val="0.27073710265714329"/>
          <c:y val="2.3530084824399958E-2"/>
          <c:w val="0.72926283280352777"/>
          <c:h val="0.95293970309893583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0000"/>
            </a:solidFill>
          </c:spPr>
          <c:dPt>
            <c:idx val="10"/>
            <c:spPr>
              <a:solidFill>
                <a:srgbClr val="FF9900"/>
              </a:solidFill>
            </c:spPr>
          </c:dPt>
          <c:dPt>
            <c:idx val="11"/>
            <c:spPr>
              <a:solidFill>
                <a:srgbClr val="FF9900"/>
              </a:solidFill>
            </c:spPr>
          </c:dPt>
          <c:dPt>
            <c:idx val="12"/>
            <c:spPr>
              <a:solidFill>
                <a:srgbClr val="FF9900"/>
              </a:solidFill>
            </c:spPr>
          </c:dPt>
          <c:dPt>
            <c:idx val="13"/>
            <c:spPr>
              <a:solidFill>
                <a:srgbClr val="FF9900"/>
              </a:solidFill>
            </c:spPr>
          </c:dPt>
          <c:dPt>
            <c:idx val="14"/>
            <c:spPr>
              <a:solidFill>
                <a:srgbClr val="FF9900"/>
              </a:solidFill>
            </c:spPr>
          </c:dPt>
          <c:dPt>
            <c:idx val="15"/>
            <c:spPr>
              <a:solidFill>
                <a:srgbClr val="FF9900"/>
              </a:solidFill>
            </c:spPr>
          </c:dPt>
          <c:dPt>
            <c:idx val="16"/>
            <c:spPr>
              <a:solidFill>
                <a:srgbClr val="FF9900"/>
              </a:solidFill>
            </c:spPr>
          </c:dPt>
          <c:dPt>
            <c:idx val="17"/>
            <c:spPr>
              <a:solidFill>
                <a:srgbClr val="FF9900"/>
              </a:solidFill>
            </c:spPr>
          </c:dPt>
          <c:dPt>
            <c:idx val="18"/>
            <c:spPr>
              <a:solidFill>
                <a:srgbClr val="FF9900"/>
              </a:solidFill>
            </c:spPr>
          </c:dPt>
          <c:dPt>
            <c:idx val="19"/>
            <c:spPr>
              <a:solidFill>
                <a:srgbClr val="FF9900"/>
              </a:solidFill>
            </c:spPr>
          </c:dPt>
          <c:dPt>
            <c:idx val="20"/>
            <c:spPr>
              <a:solidFill>
                <a:srgbClr val="FF9900"/>
              </a:solidFill>
            </c:spPr>
          </c:dPt>
          <c:dPt>
            <c:idx val="21"/>
            <c:spPr>
              <a:solidFill>
                <a:srgbClr val="FF9900"/>
              </a:solidFill>
            </c:spPr>
          </c:dPt>
          <c:dPt>
            <c:idx val="22"/>
            <c:spPr>
              <a:solidFill>
                <a:srgbClr val="FF9900"/>
              </a:solidFill>
            </c:spPr>
          </c:dPt>
          <c:dPt>
            <c:idx val="23"/>
            <c:spPr>
              <a:solidFill>
                <a:srgbClr val="FF9900"/>
              </a:solidFill>
            </c:spPr>
          </c:dPt>
          <c:dPt>
            <c:idx val="24"/>
            <c:spPr>
              <a:solidFill>
                <a:srgbClr val="FF9900"/>
              </a:solidFill>
            </c:spPr>
          </c:dPt>
          <c:dPt>
            <c:idx val="25"/>
            <c:spPr>
              <a:solidFill>
                <a:srgbClr val="FF9900"/>
              </a:solidFill>
            </c:spPr>
          </c:dPt>
          <c:dPt>
            <c:idx val="26"/>
            <c:spPr>
              <a:solidFill>
                <a:srgbClr val="FF9900"/>
              </a:solidFill>
            </c:spPr>
          </c:dPt>
          <c:dPt>
            <c:idx val="27"/>
            <c:spPr>
              <a:solidFill>
                <a:srgbClr val="FF9900"/>
              </a:solidFill>
            </c:spPr>
          </c:dPt>
          <c:dPt>
            <c:idx val="28"/>
            <c:spPr>
              <a:solidFill>
                <a:srgbClr val="FF9900"/>
              </a:solidFill>
            </c:spPr>
          </c:dPt>
          <c:dPt>
            <c:idx val="29"/>
            <c:spPr>
              <a:solidFill>
                <a:srgbClr val="FF9900"/>
              </a:solidFill>
            </c:spPr>
          </c:dPt>
          <c:dPt>
            <c:idx val="30"/>
            <c:spPr>
              <a:solidFill>
                <a:srgbClr val="FF9900"/>
              </a:solidFill>
            </c:spPr>
          </c:dPt>
          <c:dPt>
            <c:idx val="31"/>
            <c:spPr>
              <a:solidFill>
                <a:srgbClr val="FF9900"/>
              </a:solidFill>
            </c:spPr>
          </c:dPt>
          <c:dPt>
            <c:idx val="32"/>
            <c:spPr>
              <a:solidFill>
                <a:srgbClr val="FF9900"/>
              </a:solidFill>
            </c:spPr>
          </c:dPt>
          <c:dPt>
            <c:idx val="33"/>
            <c:spPr>
              <a:solidFill>
                <a:srgbClr val="FF9900"/>
              </a:solidFill>
            </c:spPr>
          </c:dPt>
          <c:dPt>
            <c:idx val="34"/>
            <c:spPr>
              <a:solidFill>
                <a:srgbClr val="FF9900"/>
              </a:solidFill>
            </c:spPr>
          </c:dPt>
          <c:dPt>
            <c:idx val="35"/>
            <c:spPr>
              <a:solidFill>
                <a:srgbClr val="00B0F0"/>
              </a:solidFill>
            </c:spPr>
          </c:dPt>
          <c:dPt>
            <c:idx val="36"/>
            <c:spPr>
              <a:solidFill>
                <a:srgbClr val="00B0F0"/>
              </a:solidFill>
            </c:spPr>
          </c:dPt>
          <c:dPt>
            <c:idx val="37"/>
            <c:spPr>
              <a:solidFill>
                <a:srgbClr val="00B0F0"/>
              </a:solidFill>
            </c:spPr>
          </c:dPt>
          <c:dPt>
            <c:idx val="38"/>
            <c:spPr>
              <a:solidFill>
                <a:srgbClr val="00B0F0"/>
              </a:solidFill>
            </c:spPr>
          </c:dPt>
          <c:dPt>
            <c:idx val="39"/>
            <c:spPr>
              <a:solidFill>
                <a:srgbClr val="00B0F0"/>
              </a:solidFill>
            </c:spPr>
          </c:dPt>
          <c:dPt>
            <c:idx val="40"/>
            <c:spPr>
              <a:solidFill>
                <a:srgbClr val="00B0F0"/>
              </a:solidFill>
            </c:spPr>
          </c:dPt>
          <c:dPt>
            <c:idx val="41"/>
            <c:spPr>
              <a:solidFill>
                <a:srgbClr val="00B0F0"/>
              </a:solidFill>
            </c:spPr>
          </c:dPt>
          <c:dPt>
            <c:idx val="42"/>
            <c:spPr>
              <a:solidFill>
                <a:srgbClr val="00B0F0"/>
              </a:solidFill>
            </c:spPr>
          </c:dPt>
          <c:dPt>
            <c:idx val="43"/>
            <c:spPr>
              <a:solidFill>
                <a:srgbClr val="00B0F0"/>
              </a:solidFill>
            </c:spPr>
          </c:dPt>
          <c:dPt>
            <c:idx val="44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'3'!$A$2:$A$46</c:f>
              <c:strCache>
                <c:ptCount val="45"/>
                <c:pt idx="0">
                  <c:v>ЗАТО Первомайский</c:v>
                </c:pt>
                <c:pt idx="1">
                  <c:v>Подосиновский</c:v>
                </c:pt>
                <c:pt idx="2">
                  <c:v>Богородский</c:v>
                </c:pt>
                <c:pt idx="3">
                  <c:v>Нагорский</c:v>
                </c:pt>
                <c:pt idx="4">
                  <c:v>Лузский</c:v>
                </c:pt>
                <c:pt idx="5">
                  <c:v>Опаринский</c:v>
                </c:pt>
                <c:pt idx="6">
                  <c:v>Свечинский</c:v>
                </c:pt>
                <c:pt idx="7">
                  <c:v>Шабалинский</c:v>
                </c:pt>
                <c:pt idx="8">
                  <c:v>Лебяжский</c:v>
                </c:pt>
                <c:pt idx="9">
                  <c:v>Мурашинский</c:v>
                </c:pt>
                <c:pt idx="10">
                  <c:v>Кикнурский</c:v>
                </c:pt>
                <c:pt idx="11">
                  <c:v>Афанасьевский</c:v>
                </c:pt>
                <c:pt idx="12">
                  <c:v>Санчурский</c:v>
                </c:pt>
                <c:pt idx="13">
                  <c:v>Даровской</c:v>
                </c:pt>
                <c:pt idx="14">
                  <c:v>г. Котельнич</c:v>
                </c:pt>
                <c:pt idx="15">
                  <c:v>Кильмезский</c:v>
                </c:pt>
                <c:pt idx="16">
                  <c:v>Вятскополянский</c:v>
                </c:pt>
                <c:pt idx="17">
                  <c:v>Нолинский</c:v>
                </c:pt>
                <c:pt idx="18">
                  <c:v>г. Вятские Поляны</c:v>
                </c:pt>
                <c:pt idx="19">
                  <c:v>Яранский</c:v>
                </c:pt>
                <c:pt idx="20">
                  <c:v>Юрьянский</c:v>
                </c:pt>
                <c:pt idx="21">
                  <c:v>Малмыжский</c:v>
                </c:pt>
                <c:pt idx="22">
                  <c:v>Тужинский</c:v>
                </c:pt>
                <c:pt idx="23">
                  <c:v>Омутнинский</c:v>
                </c:pt>
                <c:pt idx="24">
                  <c:v>Арбажский</c:v>
                </c:pt>
                <c:pt idx="25">
                  <c:v>Белохолуницкий</c:v>
                </c:pt>
                <c:pt idx="26">
                  <c:v>г. Слободской</c:v>
                </c:pt>
                <c:pt idx="27">
                  <c:v>Слободской</c:v>
                </c:pt>
                <c:pt idx="28">
                  <c:v>Фаленский</c:v>
                </c:pt>
                <c:pt idx="29">
                  <c:v>Немский</c:v>
                </c:pt>
                <c:pt idx="30">
                  <c:v>Верхнекамский</c:v>
                </c:pt>
                <c:pt idx="31">
                  <c:v>Уржумский</c:v>
                </c:pt>
                <c:pt idx="32">
                  <c:v>Кирово-Чепецкий</c:v>
                </c:pt>
                <c:pt idx="33">
                  <c:v>Советский</c:v>
                </c:pt>
                <c:pt idx="34">
                  <c:v>Пижанский</c:v>
                </c:pt>
                <c:pt idx="35">
                  <c:v>Котельничский</c:v>
                </c:pt>
                <c:pt idx="36">
                  <c:v>Унинский</c:v>
                </c:pt>
                <c:pt idx="37">
                  <c:v>Орловский</c:v>
                </c:pt>
                <c:pt idx="38">
                  <c:v>Верхошижемский</c:v>
                </c:pt>
                <c:pt idx="39">
                  <c:v>Сунский</c:v>
                </c:pt>
                <c:pt idx="40">
                  <c:v>Зуевский</c:v>
                </c:pt>
                <c:pt idx="41">
                  <c:v>г. Кирово-Чепецк</c:v>
                </c:pt>
                <c:pt idx="42">
                  <c:v>Куменский</c:v>
                </c:pt>
                <c:pt idx="43">
                  <c:v>Оричевский</c:v>
                </c:pt>
                <c:pt idx="44">
                  <c:v>г. Киров</c:v>
                </c:pt>
              </c:strCache>
            </c:strRef>
          </c:cat>
          <c:val>
            <c:numRef>
              <c:f>'3'!$B$2:$B$46</c:f>
              <c:numCache>
                <c:formatCode>0.00</c:formatCode>
                <c:ptCount val="45"/>
                <c:pt idx="0">
                  <c:v>0</c:v>
                </c:pt>
                <c:pt idx="1">
                  <c:v>98.952573027128949</c:v>
                </c:pt>
                <c:pt idx="2">
                  <c:v>101.67597765362973</c:v>
                </c:pt>
                <c:pt idx="3">
                  <c:v>264.88192403961301</c:v>
                </c:pt>
                <c:pt idx="4">
                  <c:v>335.64979805179405</c:v>
                </c:pt>
                <c:pt idx="5">
                  <c:v>356.08308605341301</c:v>
                </c:pt>
                <c:pt idx="6">
                  <c:v>383.68304444154694</c:v>
                </c:pt>
                <c:pt idx="7">
                  <c:v>839.50116597384203</c:v>
                </c:pt>
                <c:pt idx="8">
                  <c:v>954.63308058090195</c:v>
                </c:pt>
                <c:pt idx="9">
                  <c:v>1127.1300826725198</c:v>
                </c:pt>
                <c:pt idx="10">
                  <c:v>1287.90035587189</c:v>
                </c:pt>
                <c:pt idx="11">
                  <c:v>1307.3875553484011</c:v>
                </c:pt>
                <c:pt idx="12">
                  <c:v>1458.0936266215499</c:v>
                </c:pt>
                <c:pt idx="13">
                  <c:v>1703.8386102549698</c:v>
                </c:pt>
                <c:pt idx="14">
                  <c:v>1716.8192454534299</c:v>
                </c:pt>
                <c:pt idx="15">
                  <c:v>1732.3494885124776</c:v>
                </c:pt>
                <c:pt idx="16">
                  <c:v>1935.05012098168</c:v>
                </c:pt>
                <c:pt idx="17">
                  <c:v>2119.8320572981215</c:v>
                </c:pt>
                <c:pt idx="18">
                  <c:v>2654.6427183885712</c:v>
                </c:pt>
                <c:pt idx="19">
                  <c:v>2746.4743460966702</c:v>
                </c:pt>
                <c:pt idx="20">
                  <c:v>3045.45454545455</c:v>
                </c:pt>
                <c:pt idx="21">
                  <c:v>3071.1156601842399</c:v>
                </c:pt>
                <c:pt idx="22">
                  <c:v>3534.42002619706</c:v>
                </c:pt>
                <c:pt idx="23">
                  <c:v>4408.7745552150527</c:v>
                </c:pt>
                <c:pt idx="24">
                  <c:v>4728.9661595778252</c:v>
                </c:pt>
                <c:pt idx="25">
                  <c:v>4861.873019342107</c:v>
                </c:pt>
                <c:pt idx="26">
                  <c:v>4985.8665567399312</c:v>
                </c:pt>
                <c:pt idx="27">
                  <c:v>5004.6034803617504</c:v>
                </c:pt>
                <c:pt idx="28">
                  <c:v>5512.7556185462599</c:v>
                </c:pt>
                <c:pt idx="29">
                  <c:v>7032.5938099150899</c:v>
                </c:pt>
                <c:pt idx="30">
                  <c:v>8030.5967888518644</c:v>
                </c:pt>
                <c:pt idx="31">
                  <c:v>8334.7709755999931</c:v>
                </c:pt>
                <c:pt idx="32">
                  <c:v>10107.24753530511</c:v>
                </c:pt>
                <c:pt idx="33">
                  <c:v>11549.0998995596</c:v>
                </c:pt>
                <c:pt idx="34">
                  <c:v>14241.585127201601</c:v>
                </c:pt>
                <c:pt idx="35">
                  <c:v>14632.9849816596</c:v>
                </c:pt>
                <c:pt idx="36">
                  <c:v>14884.7716949558</c:v>
                </c:pt>
                <c:pt idx="37">
                  <c:v>15553.1</c:v>
                </c:pt>
                <c:pt idx="38">
                  <c:v>19585.564738292025</c:v>
                </c:pt>
                <c:pt idx="39">
                  <c:v>22168.571888584829</c:v>
                </c:pt>
                <c:pt idx="40">
                  <c:v>23330.6749939947</c:v>
                </c:pt>
                <c:pt idx="41">
                  <c:v>24137.873930208498</c:v>
                </c:pt>
                <c:pt idx="42">
                  <c:v>24627.316322301696</c:v>
                </c:pt>
                <c:pt idx="43">
                  <c:v>30860.754532092102</c:v>
                </c:pt>
                <c:pt idx="44">
                  <c:v>49470.725691036991</c:v>
                </c:pt>
              </c:numCache>
            </c:numRef>
          </c:val>
        </c:ser>
        <c:axId val="63682816"/>
        <c:axId val="63688704"/>
      </c:barChart>
      <c:catAx>
        <c:axId val="63682816"/>
        <c:scaling>
          <c:orientation val="minMax"/>
        </c:scaling>
        <c:axPos val="l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688704"/>
        <c:crosses val="autoZero"/>
        <c:auto val="1"/>
        <c:lblAlgn val="ctr"/>
        <c:lblOffset val="100"/>
      </c:catAx>
      <c:valAx>
        <c:axId val="63688704"/>
        <c:scaling>
          <c:orientation val="minMax"/>
        </c:scaling>
        <c:delete val="1"/>
        <c:axPos val="b"/>
        <c:majorGridlines/>
        <c:numFmt formatCode="0.00" sourceLinked="1"/>
        <c:tickLblPos val="none"/>
        <c:crossAx val="63682816"/>
        <c:crosses val="autoZero"/>
        <c:crossBetween val="between"/>
      </c:valAx>
    </c:plotArea>
    <c:plotVisOnly val="1"/>
  </c:chart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3.2115434060963094E-2"/>
          <c:y val="3.5154168029315841E-2"/>
          <c:w val="0.96920375496066558"/>
          <c:h val="0.47648277192188476"/>
        </c:manualLayout>
      </c:layout>
      <c:bar3DChart>
        <c:barDir val="col"/>
        <c:grouping val="clustered"/>
        <c:ser>
          <c:idx val="0"/>
          <c:order val="0"/>
          <c:tx>
            <c:strRef>
              <c:f>'уд. образов'!$B$2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FFCC"/>
            </a:solidFill>
          </c:spPr>
          <c:dLbls>
            <c:txPr>
              <a:bodyPr rot="-5400000" vert="horz"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'уд. образов'!$A$3:$A$12</c:f>
              <c:strCache>
                <c:ptCount val="10"/>
                <c:pt idx="0">
                  <c:v>Нехватка кадров учителей, отсутствие молодых учителей</c:v>
                </c:pt>
                <c:pt idx="1">
                  <c:v>Низкое качество преподавания предметов</c:v>
                </c:pt>
                <c:pt idx="2">
                  <c:v>Плохое питание в школьной столовой</c:v>
                </c:pt>
                <c:pt idx="3">
                  <c:v>Учебники приобретаются за счет родителей</c:v>
                </c:pt>
                <c:pt idx="4">
                  <c:v>Мало возможностей для получения дополнительного образования для детей  в школе</c:v>
                </c:pt>
                <c:pt idx="5">
                  <c:v>Ремонт классов производится за счет родителей</c:v>
                </c:pt>
                <c:pt idx="6">
                  <c:v>Необходим ремонт здания школы</c:v>
                </c:pt>
                <c:pt idx="7">
                  <c:v>Нехватка инвентаря, современного компьютерного и учебного оборудования</c:v>
                </c:pt>
                <c:pt idx="8">
                  <c:v>Недостаточное взаимодействие школы с семьей; неэффективный воспитательный процесс</c:v>
                </c:pt>
                <c:pt idx="9">
                  <c:v>Другие причины</c:v>
                </c:pt>
              </c:strCache>
            </c:strRef>
          </c:cat>
          <c:val>
            <c:numRef>
              <c:f>'уд. образов'!$B$3:$B$12</c:f>
              <c:numCache>
                <c:formatCode>General</c:formatCode>
                <c:ptCount val="10"/>
                <c:pt idx="0">
                  <c:v>34</c:v>
                </c:pt>
                <c:pt idx="1">
                  <c:v>12.5</c:v>
                </c:pt>
                <c:pt idx="2">
                  <c:v>10</c:v>
                </c:pt>
                <c:pt idx="3">
                  <c:v>8.5</c:v>
                </c:pt>
                <c:pt idx="4">
                  <c:v>4.5</c:v>
                </c:pt>
                <c:pt idx="5">
                  <c:v>3</c:v>
                </c:pt>
                <c:pt idx="6">
                  <c:v>10.200000000000001</c:v>
                </c:pt>
                <c:pt idx="7">
                  <c:v>6.4</c:v>
                </c:pt>
                <c:pt idx="8">
                  <c:v>5.7</c:v>
                </c:pt>
                <c:pt idx="9">
                  <c:v>5.4</c:v>
                </c:pt>
              </c:numCache>
            </c:numRef>
          </c:val>
        </c:ser>
        <c:ser>
          <c:idx val="1"/>
          <c:order val="1"/>
          <c:tx>
            <c:strRef>
              <c:f>'уд. образов'!$C$2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66FF"/>
            </a:solidFill>
          </c:spPr>
          <c:dLbls>
            <c:txPr>
              <a:bodyPr rot="-5400000" vert="horz"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'уд. образов'!$A$3:$A$12</c:f>
              <c:strCache>
                <c:ptCount val="10"/>
                <c:pt idx="0">
                  <c:v>Нехватка кадров учителей, отсутствие молодых учителей</c:v>
                </c:pt>
                <c:pt idx="1">
                  <c:v>Низкое качество преподавания предметов</c:v>
                </c:pt>
                <c:pt idx="2">
                  <c:v>Плохое питание в школьной столовой</c:v>
                </c:pt>
                <c:pt idx="3">
                  <c:v>Учебники приобретаются за счет родителей</c:v>
                </c:pt>
                <c:pt idx="4">
                  <c:v>Мало возможностей для получения дополнительного образования для детей  в школе</c:v>
                </c:pt>
                <c:pt idx="5">
                  <c:v>Ремонт классов производится за счет родителей</c:v>
                </c:pt>
                <c:pt idx="6">
                  <c:v>Необходим ремонт здания школы</c:v>
                </c:pt>
                <c:pt idx="7">
                  <c:v>Нехватка инвентаря, современного компьютерного и учебного оборудования</c:v>
                </c:pt>
                <c:pt idx="8">
                  <c:v>Недостаточное взаимодействие школы с семьей; неэффективный воспитательный процесс</c:v>
                </c:pt>
                <c:pt idx="9">
                  <c:v>Другие причины</c:v>
                </c:pt>
              </c:strCache>
            </c:strRef>
          </c:cat>
          <c:val>
            <c:numRef>
              <c:f>'уд. образов'!$C$3:$C$12</c:f>
              <c:numCache>
                <c:formatCode>General</c:formatCode>
                <c:ptCount val="10"/>
                <c:pt idx="0">
                  <c:v>25</c:v>
                </c:pt>
                <c:pt idx="1">
                  <c:v>11.3</c:v>
                </c:pt>
                <c:pt idx="2">
                  <c:v>9.4</c:v>
                </c:pt>
                <c:pt idx="3">
                  <c:v>12.5</c:v>
                </c:pt>
                <c:pt idx="4">
                  <c:v>10.1</c:v>
                </c:pt>
                <c:pt idx="5">
                  <c:v>12.5</c:v>
                </c:pt>
                <c:pt idx="6">
                  <c:v>9.2000000000000011</c:v>
                </c:pt>
                <c:pt idx="7">
                  <c:v>3</c:v>
                </c:pt>
                <c:pt idx="8">
                  <c:v>3.8</c:v>
                </c:pt>
                <c:pt idx="9">
                  <c:v>5.0999999999999996</c:v>
                </c:pt>
              </c:numCache>
            </c:numRef>
          </c:val>
        </c:ser>
        <c:shape val="cylinder"/>
        <c:axId val="83335808"/>
        <c:axId val="83345792"/>
        <c:axId val="0"/>
      </c:bar3DChart>
      <c:catAx>
        <c:axId val="8333580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345792"/>
        <c:crosses val="autoZero"/>
        <c:auto val="1"/>
        <c:lblAlgn val="ctr"/>
        <c:lblOffset val="100"/>
      </c:catAx>
      <c:valAx>
        <c:axId val="833457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335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056473489668838"/>
          <c:y val="0.85511814761115712"/>
          <c:w val="0.12837379962172016"/>
          <c:h val="8.9151635598266776E-2"/>
        </c:manualLayout>
      </c:layout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plotArea>
      <c:layout>
        <c:manualLayout>
          <c:layoutTarget val="inner"/>
          <c:xMode val="edge"/>
          <c:yMode val="edge"/>
          <c:x val="0.45276405696136213"/>
          <c:y val="4.5900976258987473E-2"/>
          <c:w val="0.43986766889853446"/>
          <c:h val="0.86688675247039271"/>
        </c:manualLayout>
      </c:layout>
      <c:barChart>
        <c:barDir val="bar"/>
        <c:grouping val="clustered"/>
        <c:ser>
          <c:idx val="0"/>
          <c:order val="0"/>
          <c:tx>
            <c:strRef>
              <c:f>'уд. ЖКХ'!$B$1</c:f>
              <c:strCache>
                <c:ptCount val="1"/>
                <c:pt idx="0">
                  <c:v>Удовлетворенность населения  жилищно-коммунальными услугами в целом по области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 b="1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en-US"/>
                      <a:t>0,2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 b="1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en-US"/>
                      <a:t>8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 b="1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en-US"/>
                      <a:t>5,4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 b="1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en-US"/>
                      <a:t>5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100" b="1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en-US"/>
                      <a:t>3,7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100" b="1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en-US"/>
                      <a:t>5,5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'уд. ЖКХ'!$A$2:$A$7</c:f>
              <c:strCache>
                <c:ptCount val="6"/>
                <c:pt idx="0">
                  <c:v>Удовлетворены работой управляющей компании</c:v>
                </c:pt>
                <c:pt idx="1">
                  <c:v>Удовлетвлорены организацией водоснабжения</c:v>
                </c:pt>
                <c:pt idx="2">
                  <c:v>Удовлетворены организацией водоотведения (канализации)</c:v>
                </c:pt>
                <c:pt idx="3">
                  <c:v>Удовлетворены организацией теплоснабжения</c:v>
                </c:pt>
                <c:pt idx="4">
                  <c:v>Удовлетворены организацией электроснабжения</c:v>
                </c:pt>
                <c:pt idx="5">
                  <c:v>Удовлетворены организацией газоснабжения</c:v>
                </c:pt>
              </c:strCache>
            </c:strRef>
          </c:cat>
          <c:val>
            <c:numRef>
              <c:f>'уд. ЖКХ'!$B$2:$B$7</c:f>
              <c:numCache>
                <c:formatCode>General</c:formatCode>
                <c:ptCount val="6"/>
                <c:pt idx="0">
                  <c:v>60.2</c:v>
                </c:pt>
                <c:pt idx="1">
                  <c:v>78</c:v>
                </c:pt>
                <c:pt idx="2">
                  <c:v>65.400000000000006</c:v>
                </c:pt>
                <c:pt idx="3">
                  <c:v>65</c:v>
                </c:pt>
                <c:pt idx="4">
                  <c:v>83.7</c:v>
                </c:pt>
                <c:pt idx="5">
                  <c:v>55.5</c:v>
                </c:pt>
              </c:numCache>
            </c:numRef>
          </c:val>
        </c:ser>
        <c:axId val="85927808"/>
        <c:axId val="85929344"/>
      </c:barChart>
      <c:catAx>
        <c:axId val="85927808"/>
        <c:scaling>
          <c:orientation val="minMax"/>
        </c:scaling>
        <c:axPos val="l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5929344"/>
        <c:crosses val="autoZero"/>
        <c:auto val="1"/>
        <c:lblAlgn val="ctr"/>
        <c:lblOffset val="100"/>
      </c:catAx>
      <c:valAx>
        <c:axId val="8592934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59278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3.9893857304534201E-2"/>
          <c:y val="5.0925925925925923E-2"/>
          <c:w val="0.95157697030990396"/>
          <c:h val="0.41038884028385647"/>
        </c:manualLayout>
      </c:layout>
      <c:bar3DChart>
        <c:barDir val="col"/>
        <c:grouping val="clustered"/>
        <c:ser>
          <c:idx val="0"/>
          <c:order val="0"/>
          <c:tx>
            <c:strRef>
              <c:f>'уд. ЖКХ'!#ССЫЛКА!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66FF99"/>
            </a:solidFill>
          </c:spPr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FF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17A6B9"/>
              </a:solidFill>
            </c:spPr>
          </c:dPt>
          <c:dPt>
            <c:idx val="7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8"/>
            <c:spPr>
              <a:solidFill>
                <a:srgbClr val="990033"/>
              </a:solidFill>
            </c:spPr>
          </c:dPt>
          <c:dLbls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'уд. ЖКХ'!$A$10:$A$18</c:f>
              <c:strCache>
                <c:ptCount val="9"/>
                <c:pt idx="0">
                  <c:v>Неудовлетворительное водоснабжение, перебои в водоснабжении, плохое качество воды</c:v>
                </c:pt>
                <c:pt idx="1">
                  <c:v>Не вывозится и/или редко убирается мусор</c:v>
                </c:pt>
                <c:pt idx="2">
                  <c:v>Высокие тарифы на услуги ЖКХ</c:v>
                </c:pt>
                <c:pt idx="3">
                  <c:v>Нет благоустройства дворов, тротуаров, улиц, населенных пунктов, отсутствует ремонт домов, крыш, подъездов, подвалов</c:v>
                </c:pt>
                <c:pt idx="4">
                  <c:v>Систематические перебои в снабжении электроэнергией</c:v>
                </c:pt>
                <c:pt idx="5">
                  <c:v>Не чистят, не оканавливают, не ремонтируют дороги в населенных пунктах</c:v>
                </c:pt>
                <c:pt idx="6">
                  <c:v>Плохая работа системы канализации</c:v>
                </c:pt>
                <c:pt idx="7">
                  <c:v>Плохое газоснабжение</c:v>
                </c:pt>
                <c:pt idx="8">
                  <c:v>Другие причины</c:v>
                </c:pt>
              </c:strCache>
            </c:strRef>
          </c:cat>
          <c:val>
            <c:numRef>
              <c:f>'уд. ЖКХ'!$B$10:$B$18</c:f>
              <c:numCache>
                <c:formatCode>General</c:formatCode>
                <c:ptCount val="9"/>
                <c:pt idx="0">
                  <c:v>7.8</c:v>
                </c:pt>
                <c:pt idx="1">
                  <c:v>24.2</c:v>
                </c:pt>
                <c:pt idx="2">
                  <c:v>20.9</c:v>
                </c:pt>
                <c:pt idx="3">
                  <c:v>22.5</c:v>
                </c:pt>
                <c:pt idx="4">
                  <c:v>2.2000000000000002</c:v>
                </c:pt>
                <c:pt idx="5">
                  <c:v>12.4</c:v>
                </c:pt>
                <c:pt idx="6">
                  <c:v>4.5</c:v>
                </c:pt>
                <c:pt idx="7">
                  <c:v>3.5</c:v>
                </c:pt>
                <c:pt idx="8">
                  <c:v>2</c:v>
                </c:pt>
              </c:numCache>
            </c:numRef>
          </c:val>
        </c:ser>
        <c:shape val="cylinder"/>
        <c:axId val="85973248"/>
        <c:axId val="85975040"/>
        <c:axId val="0"/>
      </c:bar3DChart>
      <c:catAx>
        <c:axId val="8597324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75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5975040"/>
        <c:crosses val="autoZero"/>
        <c:auto val="1"/>
        <c:lblAlgn val="ctr"/>
        <c:lblOffset val="100"/>
      </c:catAx>
      <c:valAx>
        <c:axId val="859750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5973248"/>
        <c:crosses val="autoZero"/>
        <c:crossBetween val="between"/>
      </c:valAx>
    </c:plotArea>
    <c:plotVisOnly val="1"/>
  </c:chart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AngAx val="1"/>
    </c:view3D>
    <c:plotArea>
      <c:layout>
        <c:manualLayout>
          <c:layoutTarget val="inner"/>
          <c:xMode val="edge"/>
          <c:yMode val="edge"/>
          <c:x val="3.850571018953141E-2"/>
          <c:y val="5.0925925925925923E-2"/>
          <c:w val="0.92644688200102154"/>
          <c:h val="0.4525543161271508"/>
        </c:manualLayout>
      </c:layout>
      <c:bar3DChart>
        <c:barDir val="col"/>
        <c:grouping val="clustered"/>
        <c:ser>
          <c:idx val="0"/>
          <c:order val="0"/>
          <c:tx>
            <c:strRef>
              <c:f>'уд. ФиС'!$B$1</c:f>
              <c:strCache>
                <c:ptCount val="1"/>
                <c:pt idx="0">
                  <c:v>2013 год</c:v>
                </c:pt>
              </c:strCache>
            </c:strRef>
          </c:tx>
          <c:spPr>
            <a:solidFill>
              <a:srgbClr val="66FF99"/>
            </a:solidFill>
          </c:spPr>
          <c:dLbls>
            <c:txPr>
              <a:bodyPr rot="-5400000" vert="horz"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'уд. ФиС'!$A$2:$A$7</c:f>
              <c:strCache>
                <c:ptCount val="6"/>
                <c:pt idx="0">
                  <c:v>Отсутствуют условия для занятия физкультурой и спортом, нет спортплощадок, секций, спорткомплексов</c:v>
                </c:pt>
                <c:pt idx="1">
                  <c:v>Мало доступных спортивных секций, высокая стоимость спортивных занятий, посещения секций, аренды инвентаря</c:v>
                </c:pt>
                <c:pt idx="2">
                  <c:v>Отсутствуют бассейны</c:v>
                </c:pt>
                <c:pt idx="3">
                  <c:v>Далеко от места жительства расположены спортивные сооружения</c:v>
                </c:pt>
                <c:pt idx="4">
                  <c:v>Отсутствуют условия для занятий спортом взрослого населения</c:v>
                </c:pt>
                <c:pt idx="5">
                  <c:v>другие причины</c:v>
                </c:pt>
              </c:strCache>
            </c:strRef>
          </c:cat>
          <c:val>
            <c:numRef>
              <c:f>'уд. ФиС'!$B$2:$B$7</c:f>
              <c:numCache>
                <c:formatCode>General</c:formatCode>
                <c:ptCount val="6"/>
                <c:pt idx="0">
                  <c:v>48.6</c:v>
                </c:pt>
                <c:pt idx="1">
                  <c:v>17.100000000000001</c:v>
                </c:pt>
                <c:pt idx="2">
                  <c:v>13.6</c:v>
                </c:pt>
                <c:pt idx="3">
                  <c:v>5.9</c:v>
                </c:pt>
                <c:pt idx="4">
                  <c:v>5.6</c:v>
                </c:pt>
                <c:pt idx="5">
                  <c:v>9.2000000000000011</c:v>
                </c:pt>
              </c:numCache>
            </c:numRef>
          </c:val>
        </c:ser>
        <c:ser>
          <c:idx val="1"/>
          <c:order val="1"/>
          <c:tx>
            <c:strRef>
              <c:f>'уд. ФиС'!$C$1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 rot="-5400000" vert="horz"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'уд. ФиС'!$A$2:$A$7</c:f>
              <c:strCache>
                <c:ptCount val="6"/>
                <c:pt idx="0">
                  <c:v>Отсутствуют условия для занятия физкультурой и спортом, нет спортплощадок, секций, спорткомплексов</c:v>
                </c:pt>
                <c:pt idx="1">
                  <c:v>Мало доступных спортивных секций, высокая стоимость спортивных занятий, посещения секций, аренды инвентаря</c:v>
                </c:pt>
                <c:pt idx="2">
                  <c:v>Отсутствуют бассейны</c:v>
                </c:pt>
                <c:pt idx="3">
                  <c:v>Далеко от места жительства расположены спортивные сооружения</c:v>
                </c:pt>
                <c:pt idx="4">
                  <c:v>Отсутствуют условия для занятий спортом взрослого населения</c:v>
                </c:pt>
                <c:pt idx="5">
                  <c:v>другие причины</c:v>
                </c:pt>
              </c:strCache>
            </c:strRef>
          </c:cat>
          <c:val>
            <c:numRef>
              <c:f>'уд. ФиС'!$C$2:$C$7</c:f>
              <c:numCache>
                <c:formatCode>General</c:formatCode>
                <c:ptCount val="6"/>
                <c:pt idx="0">
                  <c:v>60.9</c:v>
                </c:pt>
                <c:pt idx="1">
                  <c:v>11</c:v>
                </c:pt>
                <c:pt idx="2">
                  <c:v>16.3</c:v>
                </c:pt>
                <c:pt idx="3">
                  <c:v>3</c:v>
                </c:pt>
                <c:pt idx="4">
                  <c:v>3.1</c:v>
                </c:pt>
                <c:pt idx="5">
                  <c:v>5.7</c:v>
                </c:pt>
              </c:numCache>
            </c:numRef>
          </c:val>
        </c:ser>
        <c:shape val="cylinder"/>
        <c:axId val="86000000"/>
        <c:axId val="86001536"/>
        <c:axId val="0"/>
      </c:bar3DChart>
      <c:catAx>
        <c:axId val="8600000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6001536"/>
        <c:crosses val="autoZero"/>
        <c:auto val="1"/>
        <c:lblAlgn val="ctr"/>
        <c:lblOffset val="100"/>
      </c:catAx>
      <c:valAx>
        <c:axId val="860015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6000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224424288590791"/>
          <c:y val="0.81587379702537344"/>
          <c:w val="0.16538880924088817"/>
          <c:h val="0.13677092446777486"/>
        </c:manualLayout>
      </c:layout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plotArea>
      <c:layout>
        <c:manualLayout>
          <c:layoutTarget val="inner"/>
          <c:xMode val="edge"/>
          <c:yMode val="edge"/>
          <c:x val="5.8465313535019763E-2"/>
          <c:y val="2.9051513188672037E-2"/>
          <c:w val="0.92232614967973858"/>
          <c:h val="0.49359796142358486"/>
        </c:manualLayout>
      </c:layout>
      <c:lineChart>
        <c:grouping val="standard"/>
        <c:ser>
          <c:idx val="0"/>
          <c:order val="0"/>
          <c:spPr>
            <a:ln>
              <a:noFill/>
            </a:ln>
          </c:spPr>
          <c:marker>
            <c:spPr>
              <a:solidFill>
                <a:srgbClr val="C00000"/>
              </a:solidFill>
            </c:spPr>
          </c:marker>
          <c:cat>
            <c:strRef>
              <c:f>Лист3!$A$2:$A$46</c:f>
              <c:strCache>
                <c:ptCount val="45"/>
                <c:pt idx="0">
                  <c:v>Оричевский</c:v>
                </c:pt>
                <c:pt idx="1">
                  <c:v>г. Киров</c:v>
                </c:pt>
                <c:pt idx="2">
                  <c:v>Унинский</c:v>
                </c:pt>
                <c:pt idx="3">
                  <c:v>г. Кирово-Чепецк</c:v>
                </c:pt>
                <c:pt idx="4">
                  <c:v>Сунский</c:v>
                </c:pt>
                <c:pt idx="5">
                  <c:v>Куменский</c:v>
                </c:pt>
                <c:pt idx="6">
                  <c:v>Котельничский</c:v>
                </c:pt>
                <c:pt idx="7">
                  <c:v>Верхошижемский</c:v>
                </c:pt>
                <c:pt idx="8">
                  <c:v>Зуевский</c:v>
                </c:pt>
                <c:pt idx="9">
                  <c:v>Орловский</c:v>
                </c:pt>
                <c:pt idx="10">
                  <c:v>Советский</c:v>
                </c:pt>
                <c:pt idx="11">
                  <c:v>Кикнурский</c:v>
                </c:pt>
                <c:pt idx="12">
                  <c:v>Пижанский</c:v>
                </c:pt>
                <c:pt idx="13">
                  <c:v>Уржумский</c:v>
                </c:pt>
                <c:pt idx="14">
                  <c:v>Арбажский</c:v>
                </c:pt>
                <c:pt idx="15">
                  <c:v>Слободской</c:v>
                </c:pt>
                <c:pt idx="16">
                  <c:v>Фаленский</c:v>
                </c:pt>
                <c:pt idx="17">
                  <c:v>Кирово-Чепецкий</c:v>
                </c:pt>
                <c:pt idx="18">
                  <c:v>Кильмезский</c:v>
                </c:pt>
                <c:pt idx="19">
                  <c:v>Верхнекамский</c:v>
                </c:pt>
                <c:pt idx="20">
                  <c:v>Юрьянский</c:v>
                </c:pt>
                <c:pt idx="21">
                  <c:v>г. Вятские Поляны</c:v>
                </c:pt>
                <c:pt idx="22">
                  <c:v>Белохолуницкий</c:v>
                </c:pt>
                <c:pt idx="23">
                  <c:v>Немский</c:v>
                </c:pt>
                <c:pt idx="24">
                  <c:v>Омутнинский</c:v>
                </c:pt>
                <c:pt idx="25">
                  <c:v>Шабалинский</c:v>
                </c:pt>
                <c:pt idx="26">
                  <c:v>Даровской</c:v>
                </c:pt>
                <c:pt idx="27">
                  <c:v>г. Слободской</c:v>
                </c:pt>
                <c:pt idx="28">
                  <c:v>Свечинский</c:v>
                </c:pt>
                <c:pt idx="29">
                  <c:v>г. Котельнич</c:v>
                </c:pt>
                <c:pt idx="30">
                  <c:v>Яранский</c:v>
                </c:pt>
                <c:pt idx="31">
                  <c:v>Малмыжский</c:v>
                </c:pt>
                <c:pt idx="32">
                  <c:v>Нолинский</c:v>
                </c:pt>
                <c:pt idx="33">
                  <c:v>Санчурский</c:v>
                </c:pt>
                <c:pt idx="34">
                  <c:v>Тужинский</c:v>
                </c:pt>
                <c:pt idx="35">
                  <c:v>Лузский</c:v>
                </c:pt>
                <c:pt idx="36">
                  <c:v>Богородский</c:v>
                </c:pt>
                <c:pt idx="37">
                  <c:v>Нагорский</c:v>
                </c:pt>
                <c:pt idx="38">
                  <c:v>Вятскополянский</c:v>
                </c:pt>
                <c:pt idx="39">
                  <c:v>Афанасьевский</c:v>
                </c:pt>
                <c:pt idx="40">
                  <c:v>Мурашинский</c:v>
                </c:pt>
                <c:pt idx="41">
                  <c:v>Опаринский</c:v>
                </c:pt>
                <c:pt idx="42">
                  <c:v>Лебяжский</c:v>
                </c:pt>
                <c:pt idx="43">
                  <c:v>Подосиновский</c:v>
                </c:pt>
                <c:pt idx="44">
                  <c:v>ЗАТО Первомайский</c:v>
                </c:pt>
              </c:strCache>
            </c:strRef>
          </c:cat>
          <c:val>
            <c:numRef>
              <c:f>Лист3!$B$2:$B$46</c:f>
              <c:numCache>
                <c:formatCode>0.00</c:formatCode>
                <c:ptCount val="45"/>
                <c:pt idx="0">
                  <c:v>0.81437004588633566</c:v>
                </c:pt>
                <c:pt idx="1">
                  <c:v>0.77911349640644545</c:v>
                </c:pt>
                <c:pt idx="2">
                  <c:v>0.67346213198598437</c:v>
                </c:pt>
                <c:pt idx="3">
                  <c:v>0.65278358856598062</c:v>
                </c:pt>
                <c:pt idx="4">
                  <c:v>0.59342906625564296</c:v>
                </c:pt>
                <c:pt idx="5">
                  <c:v>0.56632659677401442</c:v>
                </c:pt>
                <c:pt idx="6">
                  <c:v>0.56571829698025544</c:v>
                </c:pt>
                <c:pt idx="7">
                  <c:v>0.56188950360043965</c:v>
                </c:pt>
                <c:pt idx="8">
                  <c:v>0.55231014657604749</c:v>
                </c:pt>
                <c:pt idx="9">
                  <c:v>0.52611241901039529</c:v>
                </c:pt>
                <c:pt idx="10">
                  <c:v>0.46814850094381388</c:v>
                </c:pt>
                <c:pt idx="11">
                  <c:v>0.45476697954129841</c:v>
                </c:pt>
                <c:pt idx="12">
                  <c:v>0.44981765514532784</c:v>
                </c:pt>
                <c:pt idx="13">
                  <c:v>0.44349673091975739</c:v>
                </c:pt>
                <c:pt idx="14">
                  <c:v>0.42866978508875175</c:v>
                </c:pt>
                <c:pt idx="15">
                  <c:v>0.42625106307478988</c:v>
                </c:pt>
                <c:pt idx="16">
                  <c:v>0.4259034477974189</c:v>
                </c:pt>
                <c:pt idx="17">
                  <c:v>0.42295476114482583</c:v>
                </c:pt>
                <c:pt idx="18">
                  <c:v>0.41898656213330954</c:v>
                </c:pt>
                <c:pt idx="19">
                  <c:v>0.40607619562539848</c:v>
                </c:pt>
                <c:pt idx="20">
                  <c:v>0.40149902515462088</c:v>
                </c:pt>
                <c:pt idx="21">
                  <c:v>0.39932921907248037</c:v>
                </c:pt>
                <c:pt idx="22">
                  <c:v>0.38842667140377379</c:v>
                </c:pt>
                <c:pt idx="23">
                  <c:v>0.38660742363399381</c:v>
                </c:pt>
                <c:pt idx="24">
                  <c:v>0.38384923185139558</c:v>
                </c:pt>
                <c:pt idx="25">
                  <c:v>0.36862573866301407</c:v>
                </c:pt>
                <c:pt idx="26">
                  <c:v>0.34800003210868347</c:v>
                </c:pt>
                <c:pt idx="27">
                  <c:v>0.34228387529554022</c:v>
                </c:pt>
                <c:pt idx="28">
                  <c:v>0.33601469223447816</c:v>
                </c:pt>
                <c:pt idx="29">
                  <c:v>0.33447408184693328</c:v>
                </c:pt>
                <c:pt idx="30">
                  <c:v>0.33269481609175638</c:v>
                </c:pt>
                <c:pt idx="31">
                  <c:v>0.31977431442172355</c:v>
                </c:pt>
                <c:pt idx="32">
                  <c:v>0.31637695336178751</c:v>
                </c:pt>
                <c:pt idx="33">
                  <c:v>0.30669851768014333</c:v>
                </c:pt>
                <c:pt idx="34">
                  <c:v>0.26692273572444819</c:v>
                </c:pt>
                <c:pt idx="35">
                  <c:v>0.2650438135600463</c:v>
                </c:pt>
                <c:pt idx="36">
                  <c:v>0.25624685439774758</c:v>
                </c:pt>
                <c:pt idx="37">
                  <c:v>0.2555720068369719</c:v>
                </c:pt>
                <c:pt idx="38">
                  <c:v>0.2536550093693708</c:v>
                </c:pt>
                <c:pt idx="39">
                  <c:v>0.23021793822428024</c:v>
                </c:pt>
                <c:pt idx="40">
                  <c:v>0.20081915250014001</c:v>
                </c:pt>
                <c:pt idx="41">
                  <c:v>0.18603799396097093</c:v>
                </c:pt>
                <c:pt idx="42">
                  <c:v>0.16812741830414588</c:v>
                </c:pt>
                <c:pt idx="43">
                  <c:v>4.0044997859941707E-2</c:v>
                </c:pt>
                <c:pt idx="44">
                  <c:v>3.4804830843826406E-2</c:v>
                </c:pt>
              </c:numCache>
            </c:numRef>
          </c:val>
        </c:ser>
        <c:marker val="1"/>
        <c:axId val="63691776"/>
        <c:axId val="63695104"/>
      </c:lineChart>
      <c:catAx>
        <c:axId val="6369177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695104"/>
        <c:crosses val="autoZero"/>
        <c:auto val="1"/>
        <c:lblAlgn val="ctr"/>
        <c:lblOffset val="100"/>
        <c:tickLblSkip val="1"/>
      </c:catAx>
      <c:valAx>
        <c:axId val="63695104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6917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plotArea>
      <c:layout>
        <c:manualLayout>
          <c:layoutTarget val="inner"/>
          <c:xMode val="edge"/>
          <c:yMode val="edge"/>
          <c:x val="4.9819350470638422E-2"/>
          <c:y val="2.7140192513862002E-2"/>
          <c:w val="0.92561336868067368"/>
          <c:h val="0.49155743541018559"/>
        </c:manualLayout>
      </c:layout>
      <c:lineChart>
        <c:grouping val="standard"/>
        <c:ser>
          <c:idx val="0"/>
          <c:order val="0"/>
          <c:spPr>
            <a:ln>
              <a:noFill/>
            </a:ln>
          </c:spPr>
          <c:cat>
            <c:strRef>
              <c:f>'7'!$A$52:$A$96</c:f>
              <c:strCache>
                <c:ptCount val="45"/>
                <c:pt idx="0">
                  <c:v>Кикнурский</c:v>
                </c:pt>
                <c:pt idx="1">
                  <c:v>Арбажский</c:v>
                </c:pt>
                <c:pt idx="2">
                  <c:v>Орловский</c:v>
                </c:pt>
                <c:pt idx="3">
                  <c:v>Санчурский</c:v>
                </c:pt>
                <c:pt idx="4">
                  <c:v>Омутнинский</c:v>
                </c:pt>
                <c:pt idx="5">
                  <c:v>Богородский</c:v>
                </c:pt>
                <c:pt idx="6">
                  <c:v>Лебяжский</c:v>
                </c:pt>
                <c:pt idx="7">
                  <c:v>Немский</c:v>
                </c:pt>
                <c:pt idx="8">
                  <c:v>Белохолуницкий</c:v>
                </c:pt>
                <c:pt idx="9">
                  <c:v>Свечинский</c:v>
                </c:pt>
                <c:pt idx="10">
                  <c:v>Оричевский</c:v>
                </c:pt>
                <c:pt idx="11">
                  <c:v>Нолинский</c:v>
                </c:pt>
                <c:pt idx="12">
                  <c:v>Фаленский</c:v>
                </c:pt>
                <c:pt idx="13">
                  <c:v>г. Вятские Поляны</c:v>
                </c:pt>
                <c:pt idx="14">
                  <c:v>г. Кирово-Чепецк</c:v>
                </c:pt>
                <c:pt idx="15">
                  <c:v>г. Котельнич</c:v>
                </c:pt>
                <c:pt idx="16">
                  <c:v>г. Слободской</c:v>
                </c:pt>
                <c:pt idx="17">
                  <c:v>ЗАТО Первомайский</c:v>
                </c:pt>
                <c:pt idx="18">
                  <c:v>Вятскополянский</c:v>
                </c:pt>
                <c:pt idx="19">
                  <c:v>Даровской</c:v>
                </c:pt>
                <c:pt idx="20">
                  <c:v>Мурашинский</c:v>
                </c:pt>
                <c:pt idx="21">
                  <c:v>Унинский</c:v>
                </c:pt>
                <c:pt idx="22">
                  <c:v>Юрьянский</c:v>
                </c:pt>
                <c:pt idx="23">
                  <c:v>Яранский</c:v>
                </c:pt>
                <c:pt idx="24">
                  <c:v>г. Киров</c:v>
                </c:pt>
                <c:pt idx="25">
                  <c:v>Тужинский</c:v>
                </c:pt>
                <c:pt idx="26">
                  <c:v>Уржумский</c:v>
                </c:pt>
                <c:pt idx="27">
                  <c:v>Куменский</c:v>
                </c:pt>
                <c:pt idx="28">
                  <c:v>Советский</c:v>
                </c:pt>
                <c:pt idx="29">
                  <c:v>Кирово-Чепецкий</c:v>
                </c:pt>
                <c:pt idx="30">
                  <c:v>Сунский</c:v>
                </c:pt>
                <c:pt idx="31">
                  <c:v>Опаринский</c:v>
                </c:pt>
                <c:pt idx="32">
                  <c:v>Афанасьевский</c:v>
                </c:pt>
                <c:pt idx="33">
                  <c:v>Слободской</c:v>
                </c:pt>
                <c:pt idx="34">
                  <c:v>Зуевский</c:v>
                </c:pt>
                <c:pt idx="35">
                  <c:v>Кильмезский</c:v>
                </c:pt>
                <c:pt idx="36">
                  <c:v>Верхошижемский</c:v>
                </c:pt>
                <c:pt idx="37">
                  <c:v>Шабалинский</c:v>
                </c:pt>
                <c:pt idx="38">
                  <c:v>Подосиновский</c:v>
                </c:pt>
                <c:pt idx="39">
                  <c:v>Верхнекамский</c:v>
                </c:pt>
                <c:pt idx="40">
                  <c:v>Лузский</c:v>
                </c:pt>
                <c:pt idx="41">
                  <c:v>Пижанский</c:v>
                </c:pt>
                <c:pt idx="42">
                  <c:v>Нагорский</c:v>
                </c:pt>
                <c:pt idx="43">
                  <c:v>Малмыжский</c:v>
                </c:pt>
                <c:pt idx="44">
                  <c:v>Котельничский</c:v>
                </c:pt>
              </c:strCache>
            </c:strRef>
          </c:cat>
          <c:val>
            <c:numRef>
              <c:f>'7'!$B$52:$B$96</c:f>
              <c:numCache>
                <c:formatCode>General</c:formatCode>
                <c:ptCount val="45"/>
                <c:pt idx="0">
                  <c:v>0.99102244389027427</c:v>
                </c:pt>
                <c:pt idx="1">
                  <c:v>0.94259082168979391</c:v>
                </c:pt>
                <c:pt idx="2">
                  <c:v>0.87554153921851108</c:v>
                </c:pt>
                <c:pt idx="3">
                  <c:v>0.84833676704504357</c:v>
                </c:pt>
                <c:pt idx="4">
                  <c:v>0.84610542869521455</c:v>
                </c:pt>
                <c:pt idx="5">
                  <c:v>0.83855095362561571</c:v>
                </c:pt>
                <c:pt idx="6">
                  <c:v>0.80640122789163959</c:v>
                </c:pt>
                <c:pt idx="7">
                  <c:v>0.78093382246840781</c:v>
                </c:pt>
                <c:pt idx="8">
                  <c:v>0.77919839313935502</c:v>
                </c:pt>
                <c:pt idx="9">
                  <c:v>0.77876792373978565</c:v>
                </c:pt>
                <c:pt idx="10">
                  <c:v>0.7667513339020825</c:v>
                </c:pt>
                <c:pt idx="11">
                  <c:v>0.76642038657541856</c:v>
                </c:pt>
                <c:pt idx="12">
                  <c:v>0.76626166111176408</c:v>
                </c:pt>
                <c:pt idx="13">
                  <c:v>0.76551699112692018</c:v>
                </c:pt>
                <c:pt idx="14">
                  <c:v>0.76551699112692018</c:v>
                </c:pt>
                <c:pt idx="15">
                  <c:v>0.76551699112692018</c:v>
                </c:pt>
                <c:pt idx="16">
                  <c:v>0.76551699112692018</c:v>
                </c:pt>
                <c:pt idx="17">
                  <c:v>0.76551699112692018</c:v>
                </c:pt>
                <c:pt idx="18">
                  <c:v>0.76551699112692018</c:v>
                </c:pt>
                <c:pt idx="19">
                  <c:v>0.76551699112692018</c:v>
                </c:pt>
                <c:pt idx="20">
                  <c:v>0.76551699112692018</c:v>
                </c:pt>
                <c:pt idx="21">
                  <c:v>0.76551699112692018</c:v>
                </c:pt>
                <c:pt idx="22">
                  <c:v>0.76551699112692018</c:v>
                </c:pt>
                <c:pt idx="23">
                  <c:v>0.76551699112692018</c:v>
                </c:pt>
                <c:pt idx="24">
                  <c:v>0.76491848738628032</c:v>
                </c:pt>
                <c:pt idx="25">
                  <c:v>0.76461923551595656</c:v>
                </c:pt>
                <c:pt idx="26">
                  <c:v>0.76240028907023016</c:v>
                </c:pt>
                <c:pt idx="27">
                  <c:v>0.75953195372044124</c:v>
                </c:pt>
                <c:pt idx="28">
                  <c:v>0.75354691631395765</c:v>
                </c:pt>
                <c:pt idx="29">
                  <c:v>0.75177160433099743</c:v>
                </c:pt>
                <c:pt idx="30">
                  <c:v>0.74712630738758634</c:v>
                </c:pt>
                <c:pt idx="31">
                  <c:v>0.74699126409383099</c:v>
                </c:pt>
                <c:pt idx="32">
                  <c:v>0.74575132306144165</c:v>
                </c:pt>
                <c:pt idx="33">
                  <c:v>0.73452780599447665</c:v>
                </c:pt>
                <c:pt idx="34">
                  <c:v>0.72883236842396948</c:v>
                </c:pt>
                <c:pt idx="35">
                  <c:v>0.7237321003166749</c:v>
                </c:pt>
                <c:pt idx="36">
                  <c:v>0.71165165446858314</c:v>
                </c:pt>
                <c:pt idx="37">
                  <c:v>0.71095031307857892</c:v>
                </c:pt>
                <c:pt idx="38">
                  <c:v>0.70566661706209077</c:v>
                </c:pt>
                <c:pt idx="39">
                  <c:v>0.67060938257022673</c:v>
                </c:pt>
                <c:pt idx="40">
                  <c:v>0.64011310157099621</c:v>
                </c:pt>
                <c:pt idx="41">
                  <c:v>0.50399858895884841</c:v>
                </c:pt>
                <c:pt idx="42">
                  <c:v>0.46159457070196552</c:v>
                </c:pt>
                <c:pt idx="43">
                  <c:v>0.36453326402834196</c:v>
                </c:pt>
                <c:pt idx="44">
                  <c:v>0.25835411471321695</c:v>
                </c:pt>
              </c:numCache>
            </c:numRef>
          </c:val>
        </c:ser>
        <c:marker val="1"/>
        <c:axId val="69617536"/>
        <c:axId val="69619072"/>
      </c:lineChart>
      <c:catAx>
        <c:axId val="6961753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9619072"/>
        <c:crosses val="autoZero"/>
        <c:auto val="1"/>
        <c:lblAlgn val="ctr"/>
        <c:lblOffset val="100"/>
      </c:catAx>
      <c:valAx>
        <c:axId val="69619072"/>
        <c:scaling>
          <c:orientation val="minMax"/>
          <c:max val="1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="1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9617536"/>
        <c:crosses val="autoZero"/>
        <c:crossBetween val="between"/>
        <c:majorUnit val="0.1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906410900765064"/>
          <c:y val="6.1680664916885432E-2"/>
          <c:w val="0.80935890992349369"/>
          <c:h val="0.53028827646544185"/>
        </c:manualLayout>
      </c:layout>
      <c:bar3DChart>
        <c:barDir val="col"/>
        <c:grouping val="clustered"/>
        <c:ser>
          <c:idx val="0"/>
          <c:order val="0"/>
          <c:tx>
            <c:strRef>
              <c:f>Лист2!$B$1</c:f>
              <c:strCache>
                <c:ptCount val="1"/>
                <c:pt idx="0">
                  <c:v>2013 год</c:v>
                </c:pt>
              </c:strCache>
            </c:strRef>
          </c:tx>
          <c:spPr>
            <a:solidFill>
              <a:srgbClr val="66FF66"/>
            </a:solidFill>
          </c:spPr>
          <c:cat>
            <c:strRef>
              <c:f>Лист2!$A$2:$A$6</c:f>
              <c:strCache>
                <c:ptCount val="5"/>
                <c:pt idx="0">
                  <c:v>г. Киров</c:v>
                </c:pt>
                <c:pt idx="1">
                  <c:v>г. Кирово-Чепецк</c:v>
                </c:pt>
                <c:pt idx="2">
                  <c:v>г. Слободской</c:v>
                </c:pt>
                <c:pt idx="3">
                  <c:v>Мурашинский</c:v>
                </c:pt>
                <c:pt idx="4">
                  <c:v>Куменский</c:v>
                </c:pt>
              </c:strCache>
            </c:strRef>
          </c:cat>
          <c:val>
            <c:numRef>
              <c:f>Лист2!$B$2:$B$6</c:f>
              <c:numCache>
                <c:formatCode>0.00</c:formatCode>
                <c:ptCount val="5"/>
                <c:pt idx="0">
                  <c:v>25717.1</c:v>
                </c:pt>
                <c:pt idx="1">
                  <c:v>24434.9</c:v>
                </c:pt>
                <c:pt idx="2">
                  <c:v>19734.3</c:v>
                </c:pt>
                <c:pt idx="3">
                  <c:v>18858.599999999897</c:v>
                </c:pt>
                <c:pt idx="4">
                  <c:v>18208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Лист2!$A$2:$A$6</c:f>
              <c:strCache>
                <c:ptCount val="5"/>
                <c:pt idx="0">
                  <c:v>г. Киров</c:v>
                </c:pt>
                <c:pt idx="1">
                  <c:v>г. Кирово-Чепецк</c:v>
                </c:pt>
                <c:pt idx="2">
                  <c:v>г. Слободской</c:v>
                </c:pt>
                <c:pt idx="3">
                  <c:v>Мурашинский</c:v>
                </c:pt>
                <c:pt idx="4">
                  <c:v>Куменский</c:v>
                </c:pt>
              </c:strCache>
            </c:strRef>
          </c:cat>
          <c:val>
            <c:numRef>
              <c:f>Лист2!$C$2:$C$6</c:f>
              <c:numCache>
                <c:formatCode>0.00</c:formatCode>
                <c:ptCount val="5"/>
                <c:pt idx="0">
                  <c:v>27834.5</c:v>
                </c:pt>
                <c:pt idx="1">
                  <c:v>26197.1</c:v>
                </c:pt>
                <c:pt idx="2">
                  <c:v>20921.8</c:v>
                </c:pt>
                <c:pt idx="3">
                  <c:v>20686</c:v>
                </c:pt>
                <c:pt idx="4">
                  <c:v>20196.400000000001</c:v>
                </c:pt>
              </c:numCache>
            </c:numRef>
          </c:val>
        </c:ser>
        <c:shape val="cylinder"/>
        <c:axId val="70041600"/>
        <c:axId val="70043136"/>
        <c:axId val="0"/>
      </c:bar3DChart>
      <c:catAx>
        <c:axId val="70041600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043136"/>
        <c:crosses val="autoZero"/>
        <c:auto val="1"/>
        <c:lblAlgn val="ctr"/>
        <c:lblOffset val="100"/>
      </c:catAx>
      <c:valAx>
        <c:axId val="7004313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sz="800" b="0" dirty="0" smtClean="0">
                    <a:latin typeface="Times New Roman" pitchFamily="18" charset="0"/>
                    <a:cs typeface="Times New Roman" pitchFamily="18" charset="0"/>
                  </a:rPr>
                  <a:t>рублей</a:t>
                </a:r>
              </a:p>
            </c:rich>
          </c:tx>
          <c:layout>
            <c:manualLayout>
              <c:xMode val="edge"/>
              <c:yMode val="edge"/>
              <c:x val="0.13575916517570821"/>
              <c:y val="8.8740157480314968E-3"/>
            </c:manualLayout>
          </c:layout>
        </c:title>
        <c:numFmt formatCode="0" sourceLinked="0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>
              <a:defRPr sz="800" b="1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70041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1413477984449439"/>
          <c:y val="0.85517147856518783"/>
          <c:w val="0.44676246719160317"/>
          <c:h val="7.9471420239137391E-2"/>
        </c:manualLayout>
      </c:layout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6973237541507741"/>
          <c:y val="6.9169647348678434E-2"/>
          <c:w val="0.8289980125665144"/>
          <c:h val="0.58528166949880966"/>
        </c:manualLayout>
      </c:layout>
      <c:bar3DChart>
        <c:barDir val="col"/>
        <c:grouping val="clustered"/>
        <c:ser>
          <c:idx val="0"/>
          <c:order val="0"/>
          <c:tx>
            <c:strRef>
              <c:f>Лист2!$B$48</c:f>
              <c:strCache>
                <c:ptCount val="1"/>
                <c:pt idx="0">
                  <c:v>2013 год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Лист2!$A$49:$A$53</c:f>
              <c:strCache>
                <c:ptCount val="5"/>
                <c:pt idx="0">
                  <c:v>Котельничский</c:v>
                </c:pt>
                <c:pt idx="1">
                  <c:v>Свечинский</c:v>
                </c:pt>
                <c:pt idx="2">
                  <c:v>Тужинский</c:v>
                </c:pt>
                <c:pt idx="3">
                  <c:v>Санчурский</c:v>
                </c:pt>
                <c:pt idx="4">
                  <c:v>Кикнурский</c:v>
                </c:pt>
              </c:strCache>
            </c:strRef>
          </c:cat>
          <c:val>
            <c:numRef>
              <c:f>Лист2!$B$49:$B$53</c:f>
              <c:numCache>
                <c:formatCode>0.00</c:formatCode>
                <c:ptCount val="5"/>
                <c:pt idx="0">
                  <c:v>13698.8</c:v>
                </c:pt>
                <c:pt idx="1">
                  <c:v>14176.7</c:v>
                </c:pt>
                <c:pt idx="2">
                  <c:v>13699</c:v>
                </c:pt>
                <c:pt idx="3">
                  <c:v>13242.3</c:v>
                </c:pt>
                <c:pt idx="4">
                  <c:v>12981.7</c:v>
                </c:pt>
              </c:numCache>
            </c:numRef>
          </c:val>
        </c:ser>
        <c:ser>
          <c:idx val="1"/>
          <c:order val="1"/>
          <c:tx>
            <c:strRef>
              <c:f>Лист2!$C$48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rgbClr val="CC3300"/>
            </a:solidFill>
          </c:spPr>
          <c:cat>
            <c:strRef>
              <c:f>Лист2!$A$49:$A$53</c:f>
              <c:strCache>
                <c:ptCount val="5"/>
                <c:pt idx="0">
                  <c:v>Котельничский</c:v>
                </c:pt>
                <c:pt idx="1">
                  <c:v>Свечинский</c:v>
                </c:pt>
                <c:pt idx="2">
                  <c:v>Тужинский</c:v>
                </c:pt>
                <c:pt idx="3">
                  <c:v>Санчурский</c:v>
                </c:pt>
                <c:pt idx="4">
                  <c:v>Кикнурский</c:v>
                </c:pt>
              </c:strCache>
            </c:strRef>
          </c:cat>
          <c:val>
            <c:numRef>
              <c:f>Лист2!$C$49:$C$53</c:f>
              <c:numCache>
                <c:formatCode>0.00</c:formatCode>
                <c:ptCount val="5"/>
                <c:pt idx="0">
                  <c:v>15156.4</c:v>
                </c:pt>
                <c:pt idx="1">
                  <c:v>15140.8</c:v>
                </c:pt>
                <c:pt idx="2">
                  <c:v>15035.5</c:v>
                </c:pt>
                <c:pt idx="3">
                  <c:v>15015</c:v>
                </c:pt>
                <c:pt idx="4">
                  <c:v>15011.8</c:v>
                </c:pt>
              </c:numCache>
            </c:numRef>
          </c:val>
        </c:ser>
        <c:shape val="cylinder"/>
        <c:axId val="70056192"/>
        <c:axId val="70533120"/>
        <c:axId val="0"/>
      </c:bar3DChart>
      <c:catAx>
        <c:axId val="7005619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533120"/>
        <c:crosses val="autoZero"/>
        <c:auto val="1"/>
        <c:lblAlgn val="ctr"/>
        <c:lblOffset val="100"/>
      </c:catAx>
      <c:valAx>
        <c:axId val="7053312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sz="800" b="0" dirty="0" smtClean="0">
                    <a:latin typeface="Times New Roman" pitchFamily="18" charset="0"/>
                    <a:cs typeface="Times New Roman" pitchFamily="18" charset="0"/>
                  </a:rPr>
                  <a:t>рублей</a:t>
                </a:r>
                <a:endParaRPr lang="ru-RU" sz="800" b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11215936324535335"/>
              <c:y val="3.5738476346654402E-3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056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567369057759041"/>
          <c:y val="0.92741890762460444"/>
          <c:w val="0.4872649952474471"/>
          <c:h val="7.2581092375395603E-2"/>
        </c:manualLayout>
      </c:layout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0"/>
  <c:chart>
    <c:plotArea>
      <c:layout/>
      <c:lineChart>
        <c:grouping val="standard"/>
        <c:ser>
          <c:idx val="0"/>
          <c:order val="0"/>
          <c:spPr>
            <a:ln>
              <a:noFill/>
            </a:ln>
          </c:spPr>
          <c:marker>
            <c:spPr>
              <a:solidFill>
                <a:srgbClr val="CC3300"/>
              </a:solidFill>
            </c:spPr>
          </c:marker>
          <c:cat>
            <c:strRef>
              <c:f>Лист3!$A$2:$A$46</c:f>
              <c:strCache>
                <c:ptCount val="45"/>
                <c:pt idx="0">
                  <c:v>ЗАТО Первомайский</c:v>
                </c:pt>
                <c:pt idx="1">
                  <c:v>Санчурский</c:v>
                </c:pt>
                <c:pt idx="2">
                  <c:v>г.Киров</c:v>
                </c:pt>
                <c:pt idx="3">
                  <c:v>Нолинский</c:v>
                </c:pt>
                <c:pt idx="4">
                  <c:v>Верхнекамский</c:v>
                </c:pt>
                <c:pt idx="5">
                  <c:v>г. Котельнич</c:v>
                </c:pt>
                <c:pt idx="6">
                  <c:v>Свечинский</c:v>
                </c:pt>
                <c:pt idx="7">
                  <c:v>Лебяжский</c:v>
                </c:pt>
                <c:pt idx="8">
                  <c:v>Опаринский</c:v>
                </c:pt>
                <c:pt idx="9">
                  <c:v>Юрьянский</c:v>
                </c:pt>
                <c:pt idx="10">
                  <c:v>г. Кирово-Чепецк</c:v>
                </c:pt>
                <c:pt idx="11">
                  <c:v>Унинский</c:v>
                </c:pt>
                <c:pt idx="12">
                  <c:v>Подосиновский</c:v>
                </c:pt>
                <c:pt idx="13">
                  <c:v>Котельничский</c:v>
                </c:pt>
                <c:pt idx="14">
                  <c:v>Оричевский</c:v>
                </c:pt>
                <c:pt idx="15">
                  <c:v>Пижанский</c:v>
                </c:pt>
                <c:pt idx="16">
                  <c:v>г. Слободской</c:v>
                </c:pt>
                <c:pt idx="17">
                  <c:v>Зуевский</c:v>
                </c:pt>
                <c:pt idx="18">
                  <c:v>Верхошижемский</c:v>
                </c:pt>
                <c:pt idx="19">
                  <c:v>Слободской</c:v>
                </c:pt>
                <c:pt idx="20">
                  <c:v>Нагорский</c:v>
                </c:pt>
                <c:pt idx="21">
                  <c:v>Арбажский</c:v>
                </c:pt>
                <c:pt idx="22">
                  <c:v>Вятскополянский</c:v>
                </c:pt>
                <c:pt idx="23">
                  <c:v>Куменский</c:v>
                </c:pt>
                <c:pt idx="24">
                  <c:v>Малмыжский</c:v>
                </c:pt>
                <c:pt idx="25">
                  <c:v>Кильмезский</c:v>
                </c:pt>
                <c:pt idx="26">
                  <c:v>Богородский</c:v>
                </c:pt>
                <c:pt idx="27">
                  <c:v>Белохолуницкий</c:v>
                </c:pt>
                <c:pt idx="28">
                  <c:v>Кирово-Чепецкий</c:v>
                </c:pt>
                <c:pt idx="29">
                  <c:v>Мурашинский</c:v>
                </c:pt>
                <c:pt idx="30">
                  <c:v>Омутнинский</c:v>
                </c:pt>
                <c:pt idx="31">
                  <c:v>Кикнурский</c:v>
                </c:pt>
                <c:pt idx="32">
                  <c:v>Сунский</c:v>
                </c:pt>
                <c:pt idx="33">
                  <c:v>Афанасьевский</c:v>
                </c:pt>
                <c:pt idx="34">
                  <c:v>Уржумский</c:v>
                </c:pt>
                <c:pt idx="35">
                  <c:v>Шабалинский</c:v>
                </c:pt>
                <c:pt idx="36">
                  <c:v>Тужинский</c:v>
                </c:pt>
                <c:pt idx="37">
                  <c:v>Фаленский</c:v>
                </c:pt>
                <c:pt idx="38">
                  <c:v>Лузский</c:v>
                </c:pt>
                <c:pt idx="39">
                  <c:v>Даровской</c:v>
                </c:pt>
                <c:pt idx="40">
                  <c:v>г. Вятские Поляны</c:v>
                </c:pt>
                <c:pt idx="41">
                  <c:v>Немский</c:v>
                </c:pt>
                <c:pt idx="42">
                  <c:v>Советский</c:v>
                </c:pt>
                <c:pt idx="43">
                  <c:v>Орловский</c:v>
                </c:pt>
                <c:pt idx="44">
                  <c:v>Яранский</c:v>
                </c:pt>
              </c:strCache>
            </c:strRef>
          </c:cat>
          <c:val>
            <c:numRef>
              <c:f>Лист3!$B$2:$B$46</c:f>
              <c:numCache>
                <c:formatCode>General</c:formatCode>
                <c:ptCount val="45"/>
                <c:pt idx="0">
                  <c:v>0.66654171525234363</c:v>
                </c:pt>
                <c:pt idx="1">
                  <c:v>0.61082642799183662</c:v>
                </c:pt>
                <c:pt idx="2">
                  <c:v>0.56898717800620557</c:v>
                </c:pt>
                <c:pt idx="3">
                  <c:v>0.55387664773461898</c:v>
                </c:pt>
                <c:pt idx="4">
                  <c:v>0.53470272985505807</c:v>
                </c:pt>
                <c:pt idx="5">
                  <c:v>0.50620540000666558</c:v>
                </c:pt>
                <c:pt idx="6">
                  <c:v>0.48533326541054378</c:v>
                </c:pt>
                <c:pt idx="7">
                  <c:v>0.45882834469589712</c:v>
                </c:pt>
                <c:pt idx="8">
                  <c:v>0.45667762406947848</c:v>
                </c:pt>
                <c:pt idx="9">
                  <c:v>0.44898686391606946</c:v>
                </c:pt>
                <c:pt idx="10">
                  <c:v>0.42315257347471502</c:v>
                </c:pt>
                <c:pt idx="11">
                  <c:v>0.41000462732351589</c:v>
                </c:pt>
                <c:pt idx="12">
                  <c:v>0.39410303334798935</c:v>
                </c:pt>
                <c:pt idx="13">
                  <c:v>0.39311283612986436</c:v>
                </c:pt>
                <c:pt idx="14">
                  <c:v>0.39062708289816994</c:v>
                </c:pt>
                <c:pt idx="15">
                  <c:v>0.36486321898742224</c:v>
                </c:pt>
                <c:pt idx="16">
                  <c:v>0.34635503815616425</c:v>
                </c:pt>
                <c:pt idx="17">
                  <c:v>0.3310882463446832</c:v>
                </c:pt>
                <c:pt idx="18">
                  <c:v>0.33009910358413797</c:v>
                </c:pt>
                <c:pt idx="19">
                  <c:v>0.31343483171171532</c:v>
                </c:pt>
                <c:pt idx="20">
                  <c:v>0.26413963280495878</c:v>
                </c:pt>
                <c:pt idx="21">
                  <c:v>0.2611969900451776</c:v>
                </c:pt>
                <c:pt idx="22">
                  <c:v>0.25124148728792378</c:v>
                </c:pt>
                <c:pt idx="23">
                  <c:v>0.24864161903113241</c:v>
                </c:pt>
                <c:pt idx="24">
                  <c:v>0.23746732065270792</c:v>
                </c:pt>
                <c:pt idx="25">
                  <c:v>0.23697406014094621</c:v>
                </c:pt>
                <c:pt idx="26">
                  <c:v>0.23407250569677238</c:v>
                </c:pt>
                <c:pt idx="27">
                  <c:v>0.23380103854134707</c:v>
                </c:pt>
                <c:pt idx="28">
                  <c:v>0.23051562006862028</c:v>
                </c:pt>
                <c:pt idx="29">
                  <c:v>0.220125243855498</c:v>
                </c:pt>
                <c:pt idx="30">
                  <c:v>0.21356799774392293</c:v>
                </c:pt>
                <c:pt idx="31">
                  <c:v>0.21168234411540446</c:v>
                </c:pt>
                <c:pt idx="32">
                  <c:v>0.2083906923565764</c:v>
                </c:pt>
                <c:pt idx="33">
                  <c:v>0.19680439830387808</c:v>
                </c:pt>
                <c:pt idx="34">
                  <c:v>0.19202931488787284</c:v>
                </c:pt>
                <c:pt idx="35">
                  <c:v>0.18902729670808854</c:v>
                </c:pt>
                <c:pt idx="36">
                  <c:v>0.18832530878163664</c:v>
                </c:pt>
                <c:pt idx="37">
                  <c:v>0.17583580307435351</c:v>
                </c:pt>
                <c:pt idx="38">
                  <c:v>0.1708596015567477</c:v>
                </c:pt>
                <c:pt idx="39">
                  <c:v>0.16693589611481671</c:v>
                </c:pt>
                <c:pt idx="40">
                  <c:v>0.15164590127173094</c:v>
                </c:pt>
                <c:pt idx="41">
                  <c:v>0.11054680913327664</c:v>
                </c:pt>
                <c:pt idx="42">
                  <c:v>0.10053610915694126</c:v>
                </c:pt>
                <c:pt idx="43">
                  <c:v>9.5398828683214726E-2</c:v>
                </c:pt>
                <c:pt idx="44">
                  <c:v>4.1545157245075653E-2</c:v>
                </c:pt>
              </c:numCache>
            </c:numRef>
          </c:val>
        </c:ser>
        <c:marker val="1"/>
        <c:axId val="70758784"/>
        <c:axId val="70761088"/>
      </c:lineChart>
      <c:catAx>
        <c:axId val="70758784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761088"/>
        <c:crosses val="autoZero"/>
        <c:auto val="1"/>
        <c:lblAlgn val="ctr"/>
        <c:lblOffset val="100"/>
      </c:catAx>
      <c:valAx>
        <c:axId val="707610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758784"/>
        <c:crosses val="autoZero"/>
        <c:crossBetween val="between"/>
      </c:valAx>
    </c:plotArea>
    <c:plotVisOnly val="1"/>
  </c:chart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647620" cy="3171429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767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137" y="0"/>
            <a:ext cx="4301767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62942DDF-5423-49AB-8C26-D94995C5B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27570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767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37" y="0"/>
            <a:ext cx="4301767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400425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59" y="3228708"/>
            <a:ext cx="7943510" cy="305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1" tIns="45766" rIns="91531" bIns="45766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BB70CAB6-FFEA-4AD6-9541-14692187F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01893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C98D9A4F-BD35-4221-9BA4-61FF011AF52D}" type="slidenum">
              <a:rPr lang="ru-RU" sz="1200">
                <a:latin typeface="Arial" pitchFamily="34" charset="0"/>
              </a:rPr>
              <a:pPr algn="r"/>
              <a:t>1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BE2FA0DB-8C55-48C3-A471-F49DC8B3F7E3}" type="slidenum">
              <a:rPr lang="ru-RU" sz="1200">
                <a:latin typeface="Arial" pitchFamily="34" charset="0"/>
              </a:rPr>
              <a:pPr algn="r"/>
              <a:t>15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FDBC0BAC-E3A4-4845-88AB-801CFBB23668}" type="slidenum">
              <a:rPr lang="ru-RU" sz="1200">
                <a:latin typeface="Arial" pitchFamily="34" charset="0"/>
              </a:rPr>
              <a:pPr algn="r"/>
              <a:t>16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FEE2A94F-6297-4610-A48F-6556853709DC}" type="slidenum">
              <a:rPr lang="ru-RU" sz="1200">
                <a:latin typeface="Arial" pitchFamily="34" charset="0"/>
              </a:rPr>
              <a:pPr algn="r"/>
              <a:t>17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9606FB7B-BD38-4847-82D7-75BA6D5AADFC}" type="slidenum">
              <a:rPr lang="ru-RU" sz="1200">
                <a:latin typeface="Arial" pitchFamily="34" charset="0"/>
              </a:rPr>
              <a:pPr algn="r"/>
              <a:t>18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B11621F9-34A9-4F95-B6C6-C43155412048}" type="slidenum">
              <a:rPr lang="ru-RU" sz="1200">
                <a:latin typeface="Arial" pitchFamily="34" charset="0"/>
              </a:rPr>
              <a:pPr algn="r"/>
              <a:t>19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092CD47A-562D-467D-AE1F-41F660B425DE}" type="slidenum">
              <a:rPr lang="ru-RU" sz="1200">
                <a:latin typeface="Arial" pitchFamily="34" charset="0"/>
              </a:rPr>
              <a:pPr algn="r"/>
              <a:t>20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092CD47A-562D-467D-AE1F-41F660B425DE}" type="slidenum">
              <a:rPr lang="ru-RU" sz="1200">
                <a:latin typeface="Arial" pitchFamily="34" charset="0"/>
              </a:rPr>
              <a:pPr algn="r"/>
              <a:t>21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30AF2911-6079-417F-A1A1-2AAC387D219D}" type="slidenum">
              <a:rPr lang="ru-RU" sz="1200">
                <a:latin typeface="Arial" pitchFamily="34" charset="0"/>
              </a:rPr>
              <a:pPr algn="r"/>
              <a:t>22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5EE0B87F-AD79-4A44-9AC1-CA8CECC1C830}" type="slidenum">
              <a:rPr lang="ru-RU" sz="1200">
                <a:latin typeface="Arial" pitchFamily="34" charset="0"/>
              </a:rPr>
              <a:pPr algn="r"/>
              <a:t>23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409631F9-AB8A-4920-AE8B-941F70DC3092}" type="slidenum">
              <a:rPr lang="ru-RU" sz="1200">
                <a:latin typeface="Arial" pitchFamily="34" charset="0"/>
              </a:rPr>
              <a:pPr algn="r"/>
              <a:t>24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29C5A000-09C9-4957-9EEC-81A75211D646}" type="slidenum">
              <a:rPr lang="ru-RU" sz="1200">
                <a:latin typeface="Arial" pitchFamily="34" charset="0"/>
              </a:rPr>
              <a:pPr algn="r"/>
              <a:t>26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29C5A000-09C9-4957-9EEC-81A75211D646}" type="slidenum">
              <a:rPr lang="ru-RU" sz="1200">
                <a:latin typeface="Arial" pitchFamily="34" charset="0"/>
              </a:rPr>
              <a:pPr algn="r"/>
              <a:t>28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39437881-83B5-421D-A1E5-0E58B4C78921}" type="slidenum">
              <a:rPr lang="ru-RU" sz="1200">
                <a:latin typeface="Arial" pitchFamily="34" charset="0"/>
              </a:rPr>
              <a:pPr algn="r"/>
              <a:t>29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B585B94C-78EF-4200-9130-4FA160650186}" type="slidenum">
              <a:rPr lang="ru-RU" sz="1200">
                <a:latin typeface="Arial" pitchFamily="34" charset="0"/>
              </a:rPr>
              <a:pPr algn="r"/>
              <a:t>30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B585B94C-78EF-4200-9130-4FA160650186}" type="slidenum">
              <a:rPr lang="ru-RU" sz="1200">
                <a:latin typeface="Arial" pitchFamily="34" charset="0"/>
              </a:rPr>
              <a:pPr algn="r"/>
              <a:t>31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DEEFA4F0-24E6-41FE-A371-6CC836BF76B2}" type="slidenum">
              <a:rPr lang="ru-RU" sz="1200">
                <a:latin typeface="Arial" pitchFamily="34" charset="0"/>
              </a:rPr>
              <a:pPr algn="r"/>
              <a:t>32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461CE67A-0484-4753-B192-10E2D0E882BF}" type="slidenum">
              <a:rPr lang="ru-RU" sz="1200">
                <a:latin typeface="Arial" pitchFamily="34" charset="0"/>
              </a:rPr>
              <a:pPr algn="r"/>
              <a:t>33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9C0B0CC2-8F90-4F1C-AFD6-F192537CB48F}" type="slidenum">
              <a:rPr lang="ru-RU" sz="1200">
                <a:latin typeface="Arial" pitchFamily="34" charset="0"/>
              </a:rPr>
              <a:pPr algn="r"/>
              <a:t>35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D80BB591-641A-4D57-A2EB-4234A90F77F9}" type="slidenum">
              <a:rPr lang="ru-RU" sz="1200">
                <a:latin typeface="Arial" pitchFamily="34" charset="0"/>
              </a:rPr>
              <a:pPr algn="r"/>
              <a:t>39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6B502D02-F234-4964-8E34-D8FF1F441B75}" type="slidenum">
              <a:rPr lang="ru-RU" sz="1200">
                <a:latin typeface="Arial" pitchFamily="34" charset="0"/>
              </a:rPr>
              <a:pPr algn="r"/>
              <a:t>40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554FB3B5-ACDD-4412-A3F8-149D627D00E8}" type="slidenum">
              <a:rPr lang="ru-RU" sz="1200">
                <a:latin typeface="Arial" pitchFamily="34" charset="0"/>
              </a:rPr>
              <a:pPr algn="r"/>
              <a:t>41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49625993-948C-4BC4-8076-46F0BD64EF60}" type="slidenum">
              <a:rPr lang="ru-RU" sz="1200">
                <a:latin typeface="Arial" pitchFamily="34" charset="0"/>
              </a:rPr>
              <a:pPr algn="r"/>
              <a:t>43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F9782E22-CB5D-45D3-8F34-5A7814F77E8B}" type="slidenum">
              <a:rPr lang="ru-RU" sz="1200">
                <a:latin typeface="Arial" pitchFamily="34" charset="0"/>
              </a:rPr>
              <a:pPr algn="r"/>
              <a:t>44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0FA2D677-49DF-4842-879D-489B465DC0BF}" type="slidenum">
              <a:rPr lang="ru-RU" sz="1200">
                <a:latin typeface="Arial" pitchFamily="34" charset="0"/>
              </a:rPr>
              <a:pPr algn="r"/>
              <a:t>50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F35630F8-AF6E-42FD-BCB9-68314867C67D}" type="slidenum">
              <a:rPr lang="ru-RU" sz="1200">
                <a:latin typeface="Arial" pitchFamily="34" charset="0"/>
              </a:rPr>
              <a:pPr algn="r"/>
              <a:t>51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D490AE54-F10F-4B35-A4E2-2D0C30A45129}" type="slidenum">
              <a:rPr lang="ru-RU" sz="1200">
                <a:latin typeface="Arial" pitchFamily="34" charset="0"/>
              </a:rPr>
              <a:pPr algn="r"/>
              <a:t>52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A6C3D5C6-13D5-4394-A74B-435920DF2372}" type="slidenum">
              <a:rPr lang="ru-RU" sz="1200">
                <a:latin typeface="Arial" pitchFamily="34" charset="0"/>
              </a:rPr>
              <a:pPr algn="r"/>
              <a:t>54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167" tIns="46084" rIns="92167" bIns="46084"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5623558" y="6455566"/>
            <a:ext cx="4303078" cy="34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BD42E98E-52BC-49A1-B35F-699F060557DA}" type="slidenum">
              <a:rPr lang="ru-RU" sz="1200">
                <a:latin typeface="Arial" charset="0"/>
              </a:rPr>
              <a:pPr algn="r"/>
              <a:t>11</a:t>
            </a:fld>
            <a:endParaRPr lang="ru-RU" sz="1200" dirty="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5623558" y="6455566"/>
            <a:ext cx="4303078" cy="34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475EA515-2180-4698-A17B-CE4DB563DAF3}" type="slidenum">
              <a:rPr lang="ru-RU" sz="1200">
                <a:latin typeface="Arial" charset="0"/>
              </a:rPr>
              <a:pPr algn="r"/>
              <a:t>12</a:t>
            </a:fld>
            <a:endParaRPr lang="ru-RU" sz="1200" dirty="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5624137" y="6456326"/>
            <a:ext cx="4301767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algn="r"/>
            <a:fld id="{F938C453-6976-4015-BD9B-EC33D2A8200D}" type="slidenum">
              <a:rPr lang="ru-RU" sz="1200">
                <a:latin typeface="Arial" pitchFamily="34" charset="0"/>
              </a:rPr>
              <a:pPr algn="r"/>
              <a:t>13</a:t>
            </a:fld>
            <a:endParaRPr lang="ru-RU" sz="1200" dirty="0">
              <a:latin typeface="Arial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51112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52196-DBF6-4F53-A884-0664E8E85A01}" type="datetime1">
              <a:rPr lang="ru-RU" smtClean="0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0E81-33CD-45F5-9A33-FB68205DF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18508-0F2F-41E7-9518-DC9BCCA70469}" type="datetime1">
              <a:rPr lang="ru-RU" smtClean="0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6821-DF36-46FF-82AD-619A3CFF0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5AE0B-F412-4A56-B138-68127753EFE0}" type="datetime1">
              <a:rPr lang="ru-RU" smtClean="0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069F3-2CBE-4340-BFA4-E60A1260B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62048-30C9-45E9-AE8F-6417B060B0F0}" type="datetime1">
              <a:rPr lang="ru-RU" smtClean="0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F5F50-21EC-414B-8A04-83C069F40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B973B-A1D9-40BB-993C-B12FDE85F73E}" type="datetime1">
              <a:rPr lang="ru-RU" smtClean="0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EEBAA-65DE-4D28-B967-688EF8D60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03727-57AA-41EC-A00B-9023CA6C0A19}" type="datetime1">
              <a:rPr lang="ru-RU" smtClean="0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95F50-9E9A-4A31-BC94-085EE926D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FAB8F-BA6F-4CD7-81D1-690C9551FE5A}" type="datetime1">
              <a:rPr lang="ru-RU" smtClean="0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8A0C3-B210-47FC-8CD2-B0F4C4FF1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50ABF-7DDA-4194-927E-FB16FC2AED2E}" type="datetime1">
              <a:rPr lang="ru-RU" smtClean="0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51BA-CD62-4C53-B4C9-B924D1EBA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E0A71-D90F-44CD-BCB0-771B5DB5FE43}" type="datetime1">
              <a:rPr lang="ru-RU" smtClean="0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D9BC-E90D-4895-B002-EDF115B64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A1B37-1BB4-4DDB-A474-AA4898577F7B}" type="datetime1">
              <a:rPr lang="ru-RU" smtClean="0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4324-9E43-4EC5-B11F-4A842F00A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4CB1E-944F-476B-8017-981F633D4840}" type="datetime1">
              <a:rPr lang="ru-RU" smtClean="0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FF6F2-0B85-471B-ACA6-085B1AEE1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F6974-E952-48D8-8341-63FEE7960E03}" type="datetime1">
              <a:rPr lang="ru-RU" smtClean="0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D656-C452-46E4-ACAB-42565CEE7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04CA4-3F9A-4441-9BD1-0CB2F9965FC7}" type="datetime1">
              <a:rPr lang="ru-RU" smtClean="0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C9EA-2C43-4B7A-B240-7D38DECDE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B07C2-7815-49B3-848B-160AB7E7EE6E}" type="datetime1">
              <a:rPr lang="ru-RU" smtClean="0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E25D6-E0AC-4CB1-BBFE-32B0EFF91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BCC99F-A4B0-41AC-BB1F-663270CCDA9E}" type="datetime1">
              <a:rPr lang="ru-RU" smtClean="0"/>
              <a:pPr>
                <a:defRPr/>
              </a:pPr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90DBA4-EC53-4B25-9FBE-097C7EA48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/>
          <p:cNvSpPr>
            <a:spLocks noChangeArrowheads="1"/>
          </p:cNvSpPr>
          <p:nvPr/>
        </p:nvSpPr>
        <p:spPr bwMode="auto">
          <a:xfrm>
            <a:off x="1331913" y="692150"/>
            <a:ext cx="6646862" cy="5184775"/>
          </a:xfrm>
          <a:prstGeom prst="homePlate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lIns="83851" tIns="41927" rIns="83851" bIns="41927" anchor="ctr"/>
          <a:lstStyle/>
          <a:p>
            <a:pPr algn="ctr" defTabSz="839788">
              <a:spcAft>
                <a:spcPts val="300"/>
              </a:spcAft>
            </a:pPr>
            <a:endParaRPr lang="ru-RU" b="1" dirty="0"/>
          </a:p>
          <a:p>
            <a:pPr algn="ctr" defTabSz="839788">
              <a:spcAft>
                <a:spcPts val="0"/>
              </a:spcAft>
            </a:pPr>
            <a:r>
              <a:rPr lang="ru-RU" b="1" dirty="0"/>
              <a:t>СВОДНЫЙ  ДОКЛАД </a:t>
            </a:r>
          </a:p>
          <a:p>
            <a:pPr algn="ctr" defTabSz="839788">
              <a:spcAft>
                <a:spcPts val="0"/>
              </a:spcAft>
            </a:pPr>
            <a:r>
              <a:rPr lang="ru-RU" b="1" dirty="0"/>
              <a:t>Кировской области </a:t>
            </a:r>
          </a:p>
          <a:p>
            <a:pPr algn="ctr" defTabSz="839788">
              <a:spcAft>
                <a:spcPts val="0"/>
              </a:spcAft>
            </a:pPr>
            <a:r>
              <a:rPr lang="ru-RU" b="1" dirty="0"/>
              <a:t>о результатах мониторинга </a:t>
            </a:r>
          </a:p>
          <a:p>
            <a:pPr algn="ctr" defTabSz="839788">
              <a:spcAft>
                <a:spcPts val="0"/>
              </a:spcAft>
            </a:pPr>
            <a:r>
              <a:rPr lang="ru-RU" b="1" dirty="0"/>
              <a:t>эффективности деятельности </a:t>
            </a:r>
          </a:p>
          <a:p>
            <a:pPr algn="ctr" defTabSz="839788">
              <a:spcAft>
                <a:spcPts val="0"/>
              </a:spcAft>
            </a:pPr>
            <a:r>
              <a:rPr lang="ru-RU" b="1" dirty="0"/>
              <a:t>органов местного самоуправления </a:t>
            </a:r>
          </a:p>
          <a:p>
            <a:pPr algn="ctr" defTabSz="839788">
              <a:spcAft>
                <a:spcPts val="0"/>
              </a:spcAft>
            </a:pPr>
            <a:r>
              <a:rPr lang="ru-RU" b="1" dirty="0"/>
              <a:t>городских округов и муниципальных районов </a:t>
            </a:r>
          </a:p>
          <a:p>
            <a:pPr algn="ctr" defTabSz="839788">
              <a:spcAft>
                <a:spcPts val="0"/>
              </a:spcAft>
            </a:pPr>
            <a:r>
              <a:rPr lang="ru-RU" b="1" dirty="0"/>
              <a:t>Кировской области </a:t>
            </a:r>
          </a:p>
          <a:p>
            <a:pPr algn="ctr" defTabSz="839788">
              <a:spcAft>
                <a:spcPts val="0"/>
              </a:spcAft>
            </a:pPr>
            <a:r>
              <a:rPr lang="ru-RU" b="1" dirty="0"/>
              <a:t>по итогам </a:t>
            </a:r>
            <a:r>
              <a:rPr lang="ru-RU" b="1" dirty="0" smtClean="0"/>
              <a:t>2014 </a:t>
            </a:r>
            <a:r>
              <a:rPr lang="ru-RU" b="1" dirty="0"/>
              <a:t>года</a:t>
            </a:r>
            <a:r>
              <a:rPr lang="ru-RU" dirty="0"/>
              <a:t> 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6278563" y="215900"/>
            <a:ext cx="2397125" cy="1628775"/>
          </a:xfrm>
          <a:prstGeom prst="homePlate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lIns="83851" tIns="41927" rIns="83851" bIns="41927" anchor="ctr"/>
          <a:lstStyle/>
          <a:p>
            <a:pPr defTabSz="839788"/>
            <a:r>
              <a:rPr lang="ru-RU" dirty="0" smtClean="0"/>
              <a:t>Приложение </a:t>
            </a:r>
          </a:p>
          <a:p>
            <a:pPr defTabSz="839788"/>
            <a:endParaRPr lang="ru-RU" dirty="0" smtClean="0"/>
          </a:p>
          <a:p>
            <a:pPr defTabSz="839788"/>
            <a:r>
              <a:rPr lang="ru-RU" dirty="0" smtClean="0"/>
              <a:t>ОДОБРЕН</a:t>
            </a:r>
            <a:endParaRPr lang="ru-RU" dirty="0"/>
          </a:p>
          <a:p>
            <a:pPr defTabSz="839788"/>
            <a:endParaRPr lang="ru-RU" dirty="0"/>
          </a:p>
          <a:p>
            <a:pPr defTabSz="839788"/>
            <a:r>
              <a:rPr lang="ru-RU" dirty="0"/>
              <a:t>распоряжением Губернатора</a:t>
            </a:r>
          </a:p>
          <a:p>
            <a:pPr defTabSz="839788"/>
            <a:r>
              <a:rPr lang="ru-RU" dirty="0"/>
              <a:t>Кировской области </a:t>
            </a:r>
          </a:p>
          <a:p>
            <a:pPr defTabSz="839788"/>
            <a:r>
              <a:rPr lang="ru-RU"/>
              <a:t>от </a:t>
            </a:r>
            <a:r>
              <a:rPr lang="ru-RU" smtClean="0"/>
              <a:t> </a:t>
            </a:r>
            <a:r>
              <a:rPr lang="ru-RU" smtClean="0"/>
              <a:t>11.09.2015 №58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923928" y="0"/>
            <a:ext cx="1008112" cy="365125"/>
          </a:xfrm>
        </p:spPr>
        <p:txBody>
          <a:bodyPr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2564904"/>
            <a:ext cx="8640960" cy="14401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6633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1. РЕЗУЛЬТАТЫ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КОМПЛЕКСНОЙ ОЦЕНКИ ЭФФЕКТИВНОСТИ        ДЕЯТЕЛЬНОСТИ ОРГАНОВ МЕСТНОГО САМОУПРАВЛЕНИЯ ГОРОДСКИХ ОКРУГОВ И МУНИЦИПАЛЬНЫХ РАЙОНОВ</a:t>
            </a:r>
            <a:endParaRPr lang="ru-RU" sz="1800" b="1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79512" y="116632"/>
            <a:ext cx="8784976" cy="365125"/>
          </a:xfrm>
        </p:spPr>
        <p:txBody>
          <a:bodyPr/>
          <a:lstStyle/>
          <a:p>
            <a:pPr algn="ctr">
              <a:defRPr/>
            </a:pPr>
            <a:fld id="{8CC8A0C3-B210-47FC-8CD2-B0F4C4FF1E12}" type="slidenum">
              <a:rPr lang="ru-RU" smtClean="0"/>
              <a:pPr algn="ctr"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/>
        </p:nvGraphicFramePr>
        <p:xfrm>
          <a:off x="4545063" y="1543050"/>
          <a:ext cx="460851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02765" y="1052736"/>
            <a:ext cx="4469235" cy="55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>
              <a:lnSpc>
                <a:spcPct val="80000"/>
              </a:lnSpc>
              <a:buClr>
                <a:schemeClr val="bg2"/>
              </a:buClr>
              <a:buSzPct val="75000"/>
            </a:pPr>
            <a:r>
              <a:rPr lang="ru-RU" sz="1300" dirty="0" smtClean="0">
                <a:cs typeface="Times New Roman" pitchFamily="18" charset="0"/>
              </a:rPr>
              <a:t>В регионе реализуется государственная программа «Поддержка и развитие малого и среднего предпринимательства» на 2013 – 2020 годы, утвержденная постановлением Правительства Кировской области от            10.12.2012 № 185/741. В рамках Программы субъектам предпринимательской деятельности оказывается широкий спектр поддержки: предоставление льготных займов и поручительств по банковским кредитам; поддержка хозяйствующих субъектов, приобретающих основные средства по договорам лизинга и производящих модернизацию производства; инфраструктурная поддержка; поддержка предприятий-экспортеров и малых инновационных компаний; сотрудничество со СМИ по вопросам государственной поддержки малого бизнеса и повышения имиджа предпринимательской деятельности; информационно-консультационная поддержка; реализация программ обучения и повышения квалификации кадров для сферы малого бизнеса; содействие муниципалитетам, в том числе с </a:t>
            </a:r>
            <a:r>
              <a:rPr lang="ru-RU" sz="1300" dirty="0" err="1" smtClean="0">
                <a:cs typeface="Times New Roman" pitchFamily="18" charset="0"/>
              </a:rPr>
              <a:t>монопрофильными</a:t>
            </a:r>
            <a:r>
              <a:rPr lang="ru-RU" sz="1300" dirty="0" smtClean="0">
                <a:cs typeface="Times New Roman" pitchFamily="18" charset="0"/>
              </a:rPr>
              <a:t> населенными пунктами, в развитии малого предпринимательства; дополнительные меры поддержки предпринимателей, осуществляющих деятельность в сферах народных художественных промыслов, бытового обслуживания населения, торговли и туризма. </a:t>
            </a:r>
          </a:p>
          <a:p>
            <a:pPr indent="358775" algn="just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>
                <a:cs typeface="Times New Roman" pitchFamily="18" charset="0"/>
              </a:rPr>
              <a:t>Максимальная концентрация субъектов малого и среднего бизнеса на 10 тыс. человек населения за 2014 год, как и в предыдущие годы,  отмечается в  городах Кирове (578,1), Вятских Полянах (415,1), </a:t>
            </a:r>
            <a:r>
              <a:rPr lang="ru-RU" sz="1300" dirty="0" err="1" smtClean="0">
                <a:cs typeface="Times New Roman" pitchFamily="18" charset="0"/>
              </a:rPr>
              <a:t>Кирово-Чепецке</a:t>
            </a:r>
            <a:r>
              <a:rPr lang="ru-RU" sz="1300" dirty="0" smtClean="0">
                <a:cs typeface="Times New Roman" pitchFamily="18" charset="0"/>
              </a:rPr>
              <a:t> (387,1), Котельниче (384,3), Слободском (336,0), а также в Советском районе Кировской области (327), </a:t>
            </a:r>
            <a:r>
              <a:rPr lang="ru-RU" sz="1300" dirty="0" err="1" smtClean="0">
                <a:cs typeface="Times New Roman" pitchFamily="18" charset="0"/>
              </a:rPr>
              <a:t>Белохолуницком</a:t>
            </a:r>
            <a:r>
              <a:rPr lang="ru-RU" sz="1300" dirty="0" smtClean="0">
                <a:cs typeface="Times New Roman" pitchFamily="18" charset="0"/>
              </a:rPr>
              <a:t> (318) и Даровском (317,5) районах. Минимальное количество - в ЗАТО Первомайский (120,8), </a:t>
            </a:r>
            <a:r>
              <a:rPr lang="ru-RU" sz="1300" dirty="0" err="1" smtClean="0">
                <a:cs typeface="Times New Roman" pitchFamily="18" charset="0"/>
              </a:rPr>
              <a:t>Опаринском</a:t>
            </a:r>
            <a:r>
              <a:rPr lang="ru-RU" sz="1300" dirty="0" smtClean="0">
                <a:cs typeface="Times New Roman" pitchFamily="18" charset="0"/>
              </a:rPr>
              <a:t> (188,6), Верхнекамском (198,2) и </a:t>
            </a:r>
            <a:r>
              <a:rPr lang="ru-RU" sz="1300" dirty="0" err="1" smtClean="0">
                <a:cs typeface="Times New Roman" pitchFamily="18" charset="0"/>
              </a:rPr>
              <a:t>Вятскополянском</a:t>
            </a:r>
            <a:r>
              <a:rPr lang="ru-RU" sz="1300" dirty="0" smtClean="0">
                <a:cs typeface="Times New Roman" pitchFamily="18" charset="0"/>
              </a:rPr>
              <a:t> (199,4) районах.</a:t>
            </a:r>
            <a:endParaRPr lang="ru-RU" sz="1300" dirty="0">
              <a:cs typeface="Times New Roman" pitchFamily="18" charset="0"/>
            </a:endParaRPr>
          </a:p>
        </p:txBody>
      </p:sp>
      <p:sp>
        <p:nvSpPr>
          <p:cNvPr id="12" name="Заголовок 1"/>
          <p:cNvSpPr>
            <a:spLocks/>
          </p:cNvSpPr>
          <p:nvPr/>
        </p:nvSpPr>
        <p:spPr bwMode="auto">
          <a:xfrm>
            <a:off x="107504" y="332656"/>
            <a:ext cx="8856984" cy="288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1.1.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ЭКОНОМИЧЕСКОЕ РАЗВИТИЕ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4008" y="1052736"/>
            <a:ext cx="4392488" cy="535531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/>
              <a:t>Показатель «Число субъектов малого и среднего предпринимательства в расчете </a:t>
            </a:r>
            <a:r>
              <a:rPr lang="ru-RU" sz="1200" dirty="0" smtClean="0"/>
              <a:t>на </a:t>
            </a:r>
            <a:r>
              <a:rPr lang="ru-RU" sz="1200" dirty="0"/>
              <a:t>10 тыс. человек населения», единиц </a:t>
            </a:r>
            <a:r>
              <a:rPr lang="ru-RU" sz="1200" dirty="0" smtClean="0"/>
              <a:t>(</a:t>
            </a:r>
            <a:r>
              <a:rPr lang="ru-RU" sz="1200" dirty="0"/>
              <a:t>по данным за </a:t>
            </a:r>
            <a:r>
              <a:rPr lang="ru-RU" sz="1200" dirty="0" smtClean="0"/>
              <a:t>2014 </a:t>
            </a:r>
            <a:r>
              <a:rPr lang="ru-RU" sz="1200" dirty="0"/>
              <a:t>год)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7504" y="0"/>
            <a:ext cx="8928992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11</a:t>
            </a:fld>
            <a:endParaRPr lang="ru-RU" dirty="0"/>
          </a:p>
        </p:txBody>
      </p:sp>
      <p:sp>
        <p:nvSpPr>
          <p:cNvPr id="9" name="Заголовок 1"/>
          <p:cNvSpPr>
            <a:spLocks/>
          </p:cNvSpPr>
          <p:nvPr/>
        </p:nvSpPr>
        <p:spPr bwMode="auto">
          <a:xfrm>
            <a:off x="461492" y="670942"/>
            <a:ext cx="8128520" cy="281558"/>
          </a:xfrm>
          <a:prstGeom prst="rect">
            <a:avLst/>
          </a:prstGeom>
          <a:solidFill>
            <a:srgbClr val="C5E4BC"/>
          </a:solidFill>
          <a:ln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МАЛОГО И СРЕДНЕГО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ПРЕДПРИНИМАТЕЛЬСТВА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8328025" y="6107113"/>
            <a:ext cx="554038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/>
          </a:p>
        </p:txBody>
      </p:sp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/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0" y="692696"/>
            <a:ext cx="558011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>
              <a:lnSpc>
                <a:spcPct val="75000"/>
              </a:lnSpc>
              <a:buClr>
                <a:schemeClr val="bg2"/>
              </a:buClr>
              <a:buSzPct val="75000"/>
            </a:pPr>
            <a:r>
              <a:rPr lang="ru-RU" sz="1300" dirty="0" smtClean="0">
                <a:cs typeface="Times New Roman" pitchFamily="18" charset="0"/>
              </a:rPr>
              <a:t>В 2014 году в среднем по области доля </a:t>
            </a:r>
            <a:r>
              <a:rPr lang="ru-RU" sz="1300" b="1" dirty="0" smtClean="0">
                <a:cs typeface="Times New Roman" pitchFamily="18" charset="0"/>
              </a:rPr>
              <a:t>работников малых и средних предприятий в среднесписочной численности работников всех предприятий и организаций </a:t>
            </a:r>
            <a:r>
              <a:rPr lang="ru-RU" sz="1300" dirty="0" smtClean="0">
                <a:cs typeface="Times New Roman" pitchFamily="18" charset="0"/>
              </a:rPr>
              <a:t>составила 34%. </a:t>
            </a:r>
          </a:p>
          <a:p>
            <a:pPr indent="358775" algn="just">
              <a:lnSpc>
                <a:spcPct val="75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>
                <a:cs typeface="Times New Roman" pitchFamily="18" charset="0"/>
              </a:rPr>
              <a:t>Максимальная занятость наблюдалась в Сунском районе (67,5% от всех предприятий района). Занятость на малых и средних предприятиях отмечена в </a:t>
            </a:r>
            <a:r>
              <a:rPr lang="ru-RU" sz="1300" dirty="0" err="1" smtClean="0">
                <a:cs typeface="Times New Roman" pitchFamily="18" charset="0"/>
              </a:rPr>
              <a:t>Шабалинском</a:t>
            </a:r>
            <a:r>
              <a:rPr lang="ru-RU" sz="1300" dirty="0" smtClean="0">
                <a:cs typeface="Times New Roman" pitchFamily="18" charset="0"/>
              </a:rPr>
              <a:t> (60,2%), </a:t>
            </a:r>
            <a:r>
              <a:rPr lang="ru-RU" sz="1300" dirty="0" err="1" smtClean="0">
                <a:cs typeface="Times New Roman" pitchFamily="18" charset="0"/>
              </a:rPr>
              <a:t>Кильмезском</a:t>
            </a:r>
            <a:r>
              <a:rPr lang="ru-RU" sz="1300" dirty="0" smtClean="0">
                <a:cs typeface="Times New Roman" pitchFamily="18" charset="0"/>
              </a:rPr>
              <a:t> муниципальном (58,7%) и </a:t>
            </a:r>
            <a:r>
              <a:rPr lang="ru-RU" sz="1300" dirty="0" err="1" smtClean="0">
                <a:cs typeface="Times New Roman" pitchFamily="18" charset="0"/>
              </a:rPr>
              <a:t>Арбажском</a:t>
            </a:r>
            <a:r>
              <a:rPr lang="ru-RU" sz="1300" dirty="0" smtClean="0">
                <a:cs typeface="Times New Roman" pitchFamily="18" charset="0"/>
              </a:rPr>
              <a:t> (54,1%) районах, что прежде всего связано с отсутствием в муниципальных образованиях крупных предприятий.</a:t>
            </a:r>
            <a:endParaRPr lang="ru-RU" sz="1300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2120" y="908720"/>
            <a:ext cx="3384376" cy="830997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/>
              <a:t>Показатель «Доля среднесписочной численности работников малых и средних предприятий в среднесписочной численности работников всех предприятий и организаций», процентов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200" dirty="0"/>
              <a:t>(по данным за </a:t>
            </a:r>
            <a:r>
              <a:rPr lang="ru-RU" sz="1200" dirty="0" smtClean="0"/>
              <a:t>2014 </a:t>
            </a:r>
            <a:r>
              <a:rPr lang="ru-RU" sz="1200" dirty="0"/>
              <a:t>год)</a:t>
            </a:r>
          </a:p>
        </p:txBody>
      </p:sp>
      <p:sp>
        <p:nvSpPr>
          <p:cNvPr id="17418" name="Прямоугольник 10"/>
          <p:cNvSpPr>
            <a:spLocks noChangeArrowheads="1"/>
          </p:cNvSpPr>
          <p:nvPr/>
        </p:nvSpPr>
        <p:spPr bwMode="auto">
          <a:xfrm>
            <a:off x="0" y="2060848"/>
            <a:ext cx="558011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>
              <a:lnSpc>
                <a:spcPct val="75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>
                <a:cs typeface="Times New Roman" pitchFamily="18" charset="0"/>
              </a:rPr>
              <a:t>Наименьшая доля занятых на малых и средних предприятиях отмечена в ЗАТО Первомайский (5,1%), в Омутнинском (14,4%), Верхнекамском (16,1%), </a:t>
            </a:r>
            <a:r>
              <a:rPr lang="ru-RU" sz="1300" dirty="0" err="1" smtClean="0">
                <a:cs typeface="Times New Roman" pitchFamily="18" charset="0"/>
              </a:rPr>
              <a:t>Куменском</a:t>
            </a:r>
            <a:r>
              <a:rPr lang="ru-RU" sz="1300" dirty="0" smtClean="0">
                <a:cs typeface="Times New Roman" pitchFamily="18" charset="0"/>
              </a:rPr>
              <a:t> (22,9%), Яранском (23,7%) районах, городе Слободском (24,6%). При этом в Яранском и Верхнекамском районах наблюдается значительный рост среднесписочной численности работников малых и средних предприятий по сравнению с 2013 годом. Также значительный рост  данного показателя отмечен в </a:t>
            </a:r>
            <a:r>
              <a:rPr lang="ru-RU" sz="1300" dirty="0" err="1" smtClean="0">
                <a:cs typeface="Times New Roman" pitchFamily="18" charset="0"/>
              </a:rPr>
              <a:t>Опаринском</a:t>
            </a:r>
            <a:r>
              <a:rPr lang="ru-RU" sz="1300" dirty="0" smtClean="0">
                <a:cs typeface="Times New Roman" pitchFamily="18" charset="0"/>
              </a:rPr>
              <a:t>, </a:t>
            </a:r>
            <a:r>
              <a:rPr lang="ru-RU" sz="1300" dirty="0" err="1" smtClean="0">
                <a:cs typeface="Times New Roman" pitchFamily="18" charset="0"/>
              </a:rPr>
              <a:t>Кирово-Чепецком</a:t>
            </a:r>
            <a:r>
              <a:rPr lang="ru-RU" sz="1300" dirty="0" smtClean="0">
                <a:cs typeface="Times New Roman" pitchFamily="18" charset="0"/>
              </a:rPr>
              <a:t> и </a:t>
            </a:r>
            <a:r>
              <a:rPr lang="ru-RU" sz="1300" dirty="0" err="1" smtClean="0">
                <a:cs typeface="Times New Roman" pitchFamily="18" charset="0"/>
              </a:rPr>
              <a:t>Фаленском</a:t>
            </a:r>
            <a:r>
              <a:rPr lang="ru-RU" sz="1300" dirty="0" smtClean="0">
                <a:cs typeface="Times New Roman" pitchFamily="18" charset="0"/>
              </a:rPr>
              <a:t> районах. </a:t>
            </a:r>
          </a:p>
          <a:p>
            <a:pPr indent="358775" algn="just">
              <a:lnSpc>
                <a:spcPct val="75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>
                <a:cs typeface="Times New Roman" pitchFamily="18" charset="0"/>
              </a:rPr>
              <a:t>Отрицательная динамика доли занятых на малых и средних предприятиях характерна для 12 районов, из них наибольшее снижение в </a:t>
            </a:r>
            <a:r>
              <a:rPr lang="ru-RU" sz="1300" dirty="0" err="1" smtClean="0">
                <a:cs typeface="Times New Roman" pitchFamily="18" charset="0"/>
              </a:rPr>
              <a:t>Немском</a:t>
            </a:r>
            <a:r>
              <a:rPr lang="ru-RU" sz="1300" dirty="0" smtClean="0">
                <a:cs typeface="Times New Roman" pitchFamily="18" charset="0"/>
              </a:rPr>
              <a:t>, </a:t>
            </a:r>
            <a:r>
              <a:rPr lang="ru-RU" sz="1300" dirty="0" err="1" smtClean="0">
                <a:cs typeface="Times New Roman" pitchFamily="18" charset="0"/>
              </a:rPr>
              <a:t>Подосиновском</a:t>
            </a:r>
            <a:r>
              <a:rPr lang="ru-RU" sz="1300" dirty="0" smtClean="0">
                <a:cs typeface="Times New Roman" pitchFamily="18" charset="0"/>
              </a:rPr>
              <a:t>, </a:t>
            </a:r>
            <a:r>
              <a:rPr lang="ru-RU" sz="1300" dirty="0" err="1" smtClean="0">
                <a:cs typeface="Times New Roman" pitchFamily="18" charset="0"/>
              </a:rPr>
              <a:t>Лебяжском</a:t>
            </a:r>
            <a:r>
              <a:rPr lang="ru-RU" sz="1300" dirty="0" smtClean="0">
                <a:cs typeface="Times New Roman" pitchFamily="18" charset="0"/>
              </a:rPr>
              <a:t>,  Нагорском и Санчурском районах.</a:t>
            </a:r>
          </a:p>
          <a:p>
            <a:pPr indent="358775" algn="just">
              <a:lnSpc>
                <a:spcPct val="75000"/>
              </a:lnSpc>
              <a:buClr>
                <a:schemeClr val="bg2"/>
              </a:buClr>
              <a:buSzPct val="75000"/>
            </a:pPr>
            <a:r>
              <a:rPr lang="ru-RU" sz="1300" dirty="0" smtClean="0">
                <a:cs typeface="Times New Roman" pitchFamily="18" charset="0"/>
              </a:rPr>
              <a:t>Поскольку малый бизнес является основой экономики для значительного числа муниципальных образований, требуется активизировать работу органов местного самоуправления по вовлечению субъектов малого предпринимательства в реализацию мероприятий государственной программы Кировской области «Поддержка и развитие малого и среднего предпринимательства» на 2013 – 2020 годы, утвержденной постановлением Правительства Кировской области от 10.12.2012 № 185/741, для получения ими государственной поддержки на областном уровне.</a:t>
            </a:r>
          </a:p>
          <a:p>
            <a:pPr indent="360000" algn="just">
              <a:lnSpc>
                <a:spcPct val="75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>
                <a:cs typeface="Times New Roman" pitchFamily="18" charset="0"/>
              </a:rPr>
              <a:t>В целях эффективного развития малого бизнеса в муниципальных образованиях и оказания реальной поддержки предпринимателям необходимо сосредоточить усилия на предоставлении субъектам малого и среднего предпринимательства мер нефинансовой поддержки (информационной, методологической, консультационной) на</a:t>
            </a:r>
            <a:r>
              <a:rPr lang="en-US" sz="1300" dirty="0" smtClean="0">
                <a:cs typeface="Times New Roman" pitchFamily="18" charset="0"/>
              </a:rPr>
              <a:t> </a:t>
            </a:r>
            <a:r>
              <a:rPr lang="ru-RU" sz="1300" dirty="0" smtClean="0">
                <a:cs typeface="Times New Roman" pitchFamily="18" charset="0"/>
              </a:rPr>
              <a:t>постоянной основе и организовать информационное освещение в районных средствах массовой информации вопросов, связанных с поддержкой  и развитием предпринимательства как на местном, так и на областном уровнях. </a:t>
            </a:r>
          </a:p>
          <a:p>
            <a:pPr indent="360000" algn="just">
              <a:lnSpc>
                <a:spcPct val="75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>
                <a:cs typeface="Times New Roman" pitchFamily="18" charset="0"/>
              </a:rPr>
              <a:t>Кроме того, в приоритетном порядке необходимо обеспечить финансирование муниципальных программ поддержки малого предпринимательства за счет средств местного бюджета. </a:t>
            </a:r>
            <a:endParaRPr lang="ru-RU" sz="1300" dirty="0"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12</a:t>
            </a:fld>
            <a:endParaRPr lang="ru-RU" dirty="0"/>
          </a:p>
        </p:txBody>
      </p:sp>
      <p:pic>
        <p:nvPicPr>
          <p:cNvPr id="12" name="Рисунок 11" descr="http://rias.ako.ogv/RIAS607/ingeoimage.asp?Db=KirovRegion_RIAS&amp;Layers=Names&amp;CenterX=9441000&amp;CenterY=6500000&amp;Width=600&amp;Height=700&amp;XAngle=0&amp;YMirror=false&amp;ZoomScale=2.5e-7&amp;SelectedObject=&amp;DataLayerId=FFF0001B0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71625"/>
            <a:ext cx="3203849" cy="35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724128" y="5013176"/>
          <a:ext cx="2448272" cy="1680972"/>
        </p:xfrm>
        <a:graphic>
          <a:graphicData uri="http://schemas.openxmlformats.org/drawingml/2006/table">
            <a:tbl>
              <a:tblPr/>
              <a:tblGrid>
                <a:gridCol w="1584176"/>
                <a:gridCol w="864096"/>
              </a:tblGrid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Сунский район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Шабалинский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Кильмезский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Арбажский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5.Фаленский район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с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48,9 по 67,5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с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37,6 по 48,8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с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30,1 по 37,5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2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Яранский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Куменский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43. Верхнекамский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Омутнинский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45. ЗАТО Первомайский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с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5,1 по 30,0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Заголовок 1"/>
          <p:cNvSpPr>
            <a:spLocks/>
          </p:cNvSpPr>
          <p:nvPr/>
        </p:nvSpPr>
        <p:spPr bwMode="auto">
          <a:xfrm>
            <a:off x="539552" y="332656"/>
            <a:ext cx="8128520" cy="281558"/>
          </a:xfrm>
          <a:prstGeom prst="rect">
            <a:avLst/>
          </a:prstGeom>
          <a:solidFill>
            <a:srgbClr val="C5E4BC"/>
          </a:solidFill>
          <a:ln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МАЛОГО И СРЕДНЕГО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ПРЕДПРИНИМАТЕЛЬСТВА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3815408" y="1772816"/>
          <a:ext cx="5328592" cy="180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107504" y="764704"/>
            <a:ext cx="453650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000" algn="just"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Одним из основных условий интенсивного социально-экономического развития территории муниципальных образований является активизация инвестиционной деятельности.</a:t>
            </a:r>
          </a:p>
          <a:p>
            <a:pPr indent="360000" algn="just"/>
            <a:r>
              <a:rPr lang="ru-RU" sz="1300" dirty="0" smtClean="0"/>
              <a:t>Привлечение инвестиций в экономику Кировской области является одним из приоритетных направлений деятельности Правительства области, обеспечивающим социально-экономическое развитие региона. По </a:t>
            </a:r>
            <a:r>
              <a:rPr lang="ru-RU" sz="1300" dirty="0"/>
              <a:t>итогам </a:t>
            </a:r>
            <a:r>
              <a:rPr lang="ru-RU" sz="1300" dirty="0" smtClean="0"/>
              <a:t>2014 </a:t>
            </a:r>
            <a:r>
              <a:rPr lang="ru-RU" sz="1300" dirty="0"/>
              <a:t>года объем инвестиций в основной капитал </a:t>
            </a:r>
            <a:r>
              <a:rPr lang="ru-RU" sz="1300" dirty="0" smtClean="0"/>
              <a:t>снизился на 8,9% </a:t>
            </a:r>
            <a:r>
              <a:rPr lang="ru-RU" sz="1300" dirty="0"/>
              <a:t>(в сопоставимых ценах) и составил </a:t>
            </a:r>
            <a:r>
              <a:rPr lang="ru-RU" sz="1300" dirty="0" smtClean="0"/>
              <a:t>56,3 млрд</a:t>
            </a:r>
            <a:r>
              <a:rPr lang="ru-RU" sz="1300" dirty="0"/>
              <a:t>. рублей. </a:t>
            </a:r>
            <a:r>
              <a:rPr lang="ru-RU" sz="1300" b="1" dirty="0" smtClean="0"/>
              <a:t>Объем инвестиций в основной капитал (за исключением бюджетных средств) в расчете на 1 человека</a:t>
            </a:r>
            <a:r>
              <a:rPr lang="ru-RU" sz="1300" dirty="0" smtClean="0"/>
              <a:t> в целом по Кировской области </a:t>
            </a:r>
            <a:r>
              <a:rPr lang="ru-RU" sz="1300" smtClean="0"/>
              <a:t>составил 38,4 </a:t>
            </a:r>
            <a:r>
              <a:rPr lang="ru-RU" sz="1300" dirty="0" smtClean="0"/>
              <a:t>тыс. рублей. </a:t>
            </a:r>
          </a:p>
          <a:p>
            <a:pPr indent="360000" algn="just"/>
            <a:r>
              <a:rPr lang="ru-RU" sz="1300" spc="-20" dirty="0" smtClean="0"/>
              <a:t>Лидером среди муниципальных образований по данному показателю остается  город Киров (49,5 тыс. рублей). В пятерку лидеров по значению показателя входят </a:t>
            </a:r>
            <a:r>
              <a:rPr lang="ru-RU" sz="1300" spc="-20" dirty="0" err="1" smtClean="0"/>
              <a:t>Оричевский</a:t>
            </a:r>
            <a:r>
              <a:rPr lang="ru-RU" sz="1300" spc="-20" dirty="0" smtClean="0"/>
              <a:t> (30,9 тыс. рублей), </a:t>
            </a:r>
            <a:r>
              <a:rPr lang="ru-RU" sz="1300" spc="-20" dirty="0" err="1" smtClean="0"/>
              <a:t>Куменский</a:t>
            </a:r>
            <a:r>
              <a:rPr lang="ru-RU" sz="1300" spc="-20" dirty="0" smtClean="0"/>
              <a:t> (24,6</a:t>
            </a:r>
            <a:r>
              <a:rPr lang="en-US" sz="1300" spc="-20" dirty="0" smtClean="0"/>
              <a:t>   </a:t>
            </a:r>
            <a:r>
              <a:rPr lang="ru-RU" sz="1300" spc="-20" dirty="0" smtClean="0"/>
              <a:t>тыс. рублей) районы, город </a:t>
            </a:r>
            <a:r>
              <a:rPr lang="ru-RU" sz="1300" spc="-20" dirty="0" err="1" smtClean="0"/>
              <a:t>Кирово-Чепецк</a:t>
            </a:r>
            <a:r>
              <a:rPr lang="ru-RU" sz="1300" spc="-20" dirty="0" smtClean="0"/>
              <a:t> (24,1 тыс. рублей) и Зуевский район (23,3 тыс. рублей).</a:t>
            </a:r>
          </a:p>
          <a:p>
            <a:pPr indent="360000" algn="just"/>
            <a:r>
              <a:rPr lang="ru-RU" sz="1300" dirty="0" smtClean="0">
                <a:cs typeface="Times New Roman" pitchFamily="18" charset="0"/>
              </a:rPr>
              <a:t>В 25 муниципальных образованиях наблюдается положительная динамика </a:t>
            </a:r>
            <a:r>
              <a:rPr lang="ru-RU" sz="1300" spc="10" dirty="0" smtClean="0"/>
              <a:t>инвестиций в расчете на душу населения</a:t>
            </a:r>
            <a:r>
              <a:rPr lang="ru-RU" sz="1300" dirty="0" smtClean="0">
                <a:cs typeface="Times New Roman" pitchFamily="18" charset="0"/>
              </a:rPr>
              <a:t>, из них самый значительный рост отмечается </a:t>
            </a:r>
            <a:r>
              <a:rPr lang="ru-RU" sz="1300" spc="10" dirty="0" smtClean="0"/>
              <a:t>в </a:t>
            </a:r>
            <a:r>
              <a:rPr lang="ru-RU" sz="1300" spc="10" dirty="0" err="1" smtClean="0"/>
              <a:t>Унинском</a:t>
            </a:r>
            <a:r>
              <a:rPr lang="ru-RU" sz="1300" spc="10" dirty="0" smtClean="0"/>
              <a:t> (в 4,6 раза), </a:t>
            </a:r>
            <a:r>
              <a:rPr lang="ru-RU" sz="1300" spc="10" dirty="0" err="1" smtClean="0"/>
              <a:t>Кикнурском</a:t>
            </a:r>
            <a:r>
              <a:rPr lang="ru-RU" sz="1300" spc="10" dirty="0" smtClean="0"/>
              <a:t> (в 3,8 раза), </a:t>
            </a:r>
            <a:r>
              <a:rPr lang="ru-RU" sz="1300" spc="10" dirty="0" err="1" smtClean="0"/>
              <a:t>Афанасьевском</a:t>
            </a:r>
            <a:r>
              <a:rPr lang="ru-RU" sz="1300" spc="10" dirty="0" smtClean="0"/>
              <a:t> (в 2,9 раза), Верхнекамском (в 2,7 раза) районах Кировской области.</a:t>
            </a:r>
            <a:r>
              <a:rPr lang="ru-RU" sz="1300" dirty="0" smtClean="0">
                <a:cs typeface="Times New Roman" pitchFamily="18" charset="0"/>
              </a:rPr>
              <a:t> </a:t>
            </a:r>
          </a:p>
          <a:p>
            <a:pPr indent="360000" algn="just"/>
            <a:r>
              <a:rPr lang="ru-RU" sz="1300" dirty="0" smtClean="0">
                <a:cs typeface="Times New Roman" pitchFamily="18" charset="0"/>
              </a:rPr>
              <a:t>Значительное снижение инвестиций </a:t>
            </a:r>
            <a:r>
              <a:rPr lang="ru-RU" sz="1300" spc="10" dirty="0" smtClean="0"/>
              <a:t>в расчете на душу населения отмечается </a:t>
            </a:r>
            <a:r>
              <a:rPr lang="ru-RU" sz="1300" dirty="0" smtClean="0">
                <a:cs typeface="Times New Roman" pitchFamily="18" charset="0"/>
              </a:rPr>
              <a:t>в </a:t>
            </a:r>
            <a:r>
              <a:rPr lang="ru-RU" sz="1300" dirty="0" err="1" smtClean="0">
                <a:cs typeface="Times New Roman" pitchFamily="18" charset="0"/>
              </a:rPr>
              <a:t>Подосиновском</a:t>
            </a:r>
            <a:r>
              <a:rPr lang="ru-RU" sz="1300" dirty="0" smtClean="0">
                <a:cs typeface="Times New Roman" pitchFamily="18" charset="0"/>
              </a:rPr>
              <a:t> районе Кировской области (в 73,3 раза), </a:t>
            </a:r>
            <a:r>
              <a:rPr lang="ru-RU" sz="1300" dirty="0" err="1" smtClean="0">
                <a:cs typeface="Times New Roman" pitchFamily="18" charset="0"/>
              </a:rPr>
              <a:t>Лебяжском</a:t>
            </a:r>
            <a:r>
              <a:rPr lang="ru-RU" sz="1300" dirty="0" smtClean="0">
                <a:cs typeface="Times New Roman" pitchFamily="18" charset="0"/>
              </a:rPr>
              <a:t> (в 6,2 раза), </a:t>
            </a:r>
            <a:r>
              <a:rPr lang="ru-RU" sz="1300" dirty="0" err="1" smtClean="0">
                <a:cs typeface="Times New Roman" pitchFamily="18" charset="0"/>
              </a:rPr>
              <a:t>Мурашинском</a:t>
            </a:r>
            <a:r>
              <a:rPr lang="ru-RU" sz="1300" dirty="0" smtClean="0">
                <a:cs typeface="Times New Roman" pitchFamily="18" charset="0"/>
              </a:rPr>
              <a:t> (в 2,3 раза), </a:t>
            </a:r>
            <a:r>
              <a:rPr lang="ru-RU" sz="1300" dirty="0" err="1" smtClean="0">
                <a:cs typeface="Times New Roman" pitchFamily="18" charset="0"/>
              </a:rPr>
              <a:t>Свечинском</a:t>
            </a:r>
            <a:r>
              <a:rPr lang="ru-RU" sz="1300" dirty="0" smtClean="0">
                <a:cs typeface="Times New Roman" pitchFamily="18" charset="0"/>
              </a:rPr>
              <a:t> (в 2,2 раза) и Омутнинском (в 2,1 раза) районах.</a:t>
            </a:r>
            <a:endParaRPr lang="ru-RU" sz="1300" spc="10" dirty="0" smtClean="0"/>
          </a:p>
          <a:p>
            <a:pPr indent="360000" algn="just">
              <a:spcBef>
                <a:spcPts val="0"/>
              </a:spcBef>
              <a:buClr>
                <a:schemeClr val="bg2"/>
              </a:buClr>
              <a:buSzPct val="75000"/>
            </a:pPr>
            <a:endParaRPr lang="ru-RU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692696"/>
            <a:ext cx="4248472" cy="535531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Показатель «Объем инвестиций в основной капитал (за исключением бюджетных средств) в расчете на 1 жителя», рублей  (по данным за 2014 год)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15008" y="5505322"/>
            <a:ext cx="8928992" cy="236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lnSpc>
                <a:spcPct val="70000"/>
              </a:lnSpc>
            </a:pPr>
            <a:endParaRPr lang="ru-RU" sz="1300" spc="-2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5761419"/>
            <a:ext cx="4464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13</a:t>
            </a:fld>
            <a:endParaRPr lang="ru-RU" dirty="0"/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4572000" y="1124744"/>
          <a:ext cx="45720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1"/>
          <p:cNvSpPr>
            <a:spLocks/>
          </p:cNvSpPr>
          <p:nvPr/>
        </p:nvSpPr>
        <p:spPr bwMode="auto">
          <a:xfrm>
            <a:off x="683568" y="332656"/>
            <a:ext cx="8128520" cy="281558"/>
          </a:xfrm>
          <a:prstGeom prst="rect">
            <a:avLst/>
          </a:prstGeom>
          <a:solidFill>
            <a:srgbClr val="C5E4BC"/>
          </a:solidFill>
          <a:ln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УЛУЧШЕНИЕ ИНВЕСТИЦИОННОЙ ПРИВЛЕКАТЕЛЬНОСТИ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/>
        </p:nvGraphicFramePr>
        <p:xfrm>
          <a:off x="323528" y="1734716"/>
          <a:ext cx="849694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79512" y="764704"/>
            <a:ext cx="8640960" cy="1080119"/>
          </a:xfrm>
        </p:spPr>
        <p:txBody>
          <a:bodyPr/>
          <a:lstStyle/>
          <a:p>
            <a:pPr marL="0" indent="-360000" algn="just">
              <a:lnSpc>
                <a:spcPct val="80000"/>
              </a:lnSpc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По результатам расчета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сводного индекса показателя,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который учитывает средний объем и средний темп роста инвестиций в основной капитал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(за исключением бюджетных средств) в расчете на 1 человека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 период 2011 – 2014 годов, лидерами являются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Оричевский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район, город Киров,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Унинский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район, город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Кирово-Чепецк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Сунский район. Значительное ухудшение ситуации наблюдается в ЗАТО Первомайский,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Подосиновском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районе Кировской области,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Лебяжском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Опаринском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Мурашинском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районах.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1628800"/>
            <a:ext cx="5400600" cy="240066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Сводный индекс показателя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FCB95F50-9E9A-4A31-BC94-085EE926D493}" type="slidenum">
              <a:rPr lang="ru-RU" smtClean="0"/>
              <a:pPr algn="ctr">
                <a:defRPr/>
              </a:pPr>
              <a:t>14</a:t>
            </a:fld>
            <a:endParaRPr lang="ru-RU" dirty="0"/>
          </a:p>
        </p:txBody>
      </p:sp>
      <p:sp>
        <p:nvSpPr>
          <p:cNvPr id="13" name="Заголовок 1"/>
          <p:cNvSpPr>
            <a:spLocks/>
          </p:cNvSpPr>
          <p:nvPr/>
        </p:nvSpPr>
        <p:spPr bwMode="auto">
          <a:xfrm>
            <a:off x="683568" y="332656"/>
            <a:ext cx="8128520" cy="281558"/>
          </a:xfrm>
          <a:prstGeom prst="rect">
            <a:avLst/>
          </a:prstGeom>
          <a:solidFill>
            <a:srgbClr val="C5E4BC"/>
          </a:solidFill>
          <a:ln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УЛУЧШЕНИЕ ИНВЕСТИЦИОННОЙ ПРИВЛЕКАТЕЛЬНОСТИ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365104"/>
            <a:ext cx="885698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 defTabSz="407988" hangingPunct="0">
              <a:lnSpc>
                <a:spcPct val="80000"/>
              </a:lnSpc>
              <a:buClr>
                <a:srgbClr val="000000"/>
              </a:buClr>
              <a:buSzPct val="100000"/>
            </a:pPr>
            <a:r>
              <a:rPr lang="ru-RU" sz="1300" dirty="0" smtClean="0"/>
              <a:t>Для инвестиционного развития на муниципальном уровне необходимо более активно сконцентрировать усилия на решении следующих задач: </a:t>
            </a:r>
          </a:p>
          <a:p>
            <a:pPr indent="358775" algn="just" defTabSz="407988" hangingPunct="0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ru-RU" sz="1300" dirty="0" smtClean="0"/>
              <a:t> создании  условий для развития диверсифицированной экономики, в том числе посредством оказания содействия в приоритетном порядке развитию отраслей экономики муниципального образования, имеющих значимое социально-экономическое значение для его жителей;</a:t>
            </a:r>
          </a:p>
          <a:p>
            <a:pPr indent="358775" algn="just" defTabSz="407988" hangingPunct="0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ru-RU" sz="1300" dirty="0" smtClean="0"/>
              <a:t> обеспечении поэтапной реализации мероприятий, способствующих развитию конкуренции на муниципальном уровне; </a:t>
            </a:r>
          </a:p>
          <a:p>
            <a:pPr indent="358775" algn="just" defTabSz="407988" hangingPunct="0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ru-RU" sz="1300" dirty="0" smtClean="0"/>
              <a:t> обеспечении эффективного использования инвестиционных возможностей территории посредством внедрения положительного опыта и примеров деятельности органов местного самоуправления в субъектах РФ в сфере развития и поддержки предпринимательской и инвестиционной деятельности, рекомендованных к распространению  автономной некоммерческой организацией «Агентством стратегических инициатив по продвижению новых проектов»;</a:t>
            </a:r>
          </a:p>
          <a:p>
            <a:pPr indent="358775" algn="just" defTabSz="407988" hangingPunct="0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ru-RU" sz="1300" dirty="0" smtClean="0"/>
              <a:t> качественной подготовке документов территориального планирования, в том числе генеральных планов городских округов и городских поселений, для создания условий максимальной открытости информации для привлечения инвестиций и развития малого и среднего предпринимательства.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://rias.ako.ogv/RIAS607/ingeoimage.asp?Db=KirovRegion_RIAS&amp;Layers=Names&amp;CenterX=9441000&amp;CenterY=6500000&amp;Width=600&amp;Height=700&amp;XAngle=0&amp;YMirror=false&amp;ZoomScale=2.5e-7&amp;SelectedObject=&amp;DataLayerId=FFF0001B0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16835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54279" name="TextBox 4"/>
          <p:cNvSpPr txBox="1">
            <a:spLocks noChangeArrowheads="1"/>
          </p:cNvSpPr>
          <p:nvPr/>
        </p:nvSpPr>
        <p:spPr bwMode="auto">
          <a:xfrm>
            <a:off x="3563888" y="649263"/>
            <a:ext cx="5400600" cy="44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 defTabSz="407988" hangingPunct="0">
              <a:lnSpc>
                <a:spcPct val="8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300" dirty="0" smtClean="0"/>
              <a:t>За период с 2011 года доля прибыльных сельскохозяйственных организаций в общем их числе увеличилась на 5,4 процентных пункта (далее – п.п.</a:t>
            </a:r>
            <a:r>
              <a:rPr lang="en-US" sz="1300" dirty="0" smtClean="0"/>
              <a:t>)</a:t>
            </a:r>
            <a:r>
              <a:rPr lang="ru-RU" sz="1300" dirty="0" smtClean="0"/>
              <a:t> и составила в 2014 году 86%. Объем реализации молока увеличился на 15%, скота и птицы – на 4%, картофеля – на 29%. Рентабельность реализации молока увеличилась на 17 п.п. и составила в 2014 году 46%, свиней – на 25 п.п. (47%), яиц – на 11 п.п. (23%). В 2014 году в Кировской области получено на 35% больше выручки, на 64% больше прибыли, чем в 2011 году, рентабельность в целом составила 18,7% против 14,6% в 2011 году.</a:t>
            </a:r>
            <a:endParaRPr lang="ru-RU" sz="1300" dirty="0"/>
          </a:p>
          <a:p>
            <a:pPr indent="358775" algn="just" defTabSz="407988" hangingPunct="0">
              <a:lnSpc>
                <a:spcPct val="80000"/>
              </a:lnSpc>
              <a:buClr>
                <a:srgbClr val="000000"/>
              </a:buClr>
              <a:buSzPct val="100000"/>
            </a:pPr>
            <a:r>
              <a:rPr lang="ru-RU" sz="1300" dirty="0" smtClean="0"/>
              <a:t>В сельской экономике доля фермерства с учетом личных подсобных хозяйств составляет около 29% производимой сельхозпродукции области. В 2014 году с государственной поддержкой создано и осуществляют развитие в соответствии с бизнес-планами  7 проектов начинающих фермеров и 7 семейных животноводческих ферм.</a:t>
            </a:r>
          </a:p>
          <a:p>
            <a:pPr indent="358775" algn="just" defTabSz="407988" hangingPunct="0">
              <a:lnSpc>
                <a:spcPct val="80000"/>
              </a:lnSpc>
              <a:buClr>
                <a:srgbClr val="000000"/>
              </a:buClr>
              <a:buSzPct val="100000"/>
            </a:pPr>
            <a:r>
              <a:rPr lang="ru-RU" sz="1300" dirty="0" smtClean="0"/>
              <a:t>В 2014 году за счет проведения технической и технологической модернизации с государственной поддержкой приобретено более 600 единиц техники на сумму свыше 1,5 млрд. рублей.</a:t>
            </a:r>
          </a:p>
          <a:p>
            <a:pPr indent="358775" algn="just" defTabSz="407988" hangingPunct="0">
              <a:lnSpc>
                <a:spcPct val="80000"/>
              </a:lnSpc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ru-RU" sz="1300" dirty="0" smtClean="0"/>
              <a:t>Сельскохозяйственные организации </a:t>
            </a:r>
            <a:r>
              <a:rPr lang="ru-RU" sz="1300" dirty="0"/>
              <a:t>со </a:t>
            </a:r>
            <a:r>
              <a:rPr lang="ru-RU" sz="1300" dirty="0" smtClean="0"/>
              <a:t>стопроцентной прибылью были </a:t>
            </a:r>
            <a:r>
              <a:rPr lang="ru-RU" sz="1300" dirty="0"/>
              <a:t>зафиксированы в </a:t>
            </a:r>
            <a:r>
              <a:rPr lang="ru-RU" sz="1300" dirty="0" smtClean="0"/>
              <a:t>15 муниципальных образованиях: </a:t>
            </a:r>
            <a:r>
              <a:rPr lang="ru-RU" sz="1300" dirty="0" err="1" smtClean="0"/>
              <a:t>Арбажском</a:t>
            </a:r>
            <a:r>
              <a:rPr lang="ru-RU" sz="1300" dirty="0" smtClean="0"/>
              <a:t>, </a:t>
            </a:r>
            <a:r>
              <a:rPr lang="ru-RU" sz="1300" dirty="0" err="1" smtClean="0"/>
              <a:t>Белохолуницком</a:t>
            </a:r>
            <a:r>
              <a:rPr lang="ru-RU" sz="1300" dirty="0" smtClean="0"/>
              <a:t>, Богородском муниципальном, </a:t>
            </a:r>
            <a:r>
              <a:rPr lang="ru-RU" sz="1300" dirty="0" err="1" smtClean="0"/>
              <a:t>Верхошижемском</a:t>
            </a:r>
            <a:r>
              <a:rPr lang="ru-RU" sz="1300" dirty="0" smtClean="0"/>
              <a:t>, Зуевском, </a:t>
            </a:r>
            <a:r>
              <a:rPr lang="ru-RU" sz="1300" dirty="0" err="1" smtClean="0"/>
              <a:t>Лузском</a:t>
            </a:r>
            <a:r>
              <a:rPr lang="ru-RU" sz="1300" dirty="0" smtClean="0"/>
              <a:t>, Омутнинском, </a:t>
            </a:r>
            <a:r>
              <a:rPr lang="ru-RU" sz="1300" dirty="0" err="1" smtClean="0"/>
              <a:t>Опаринском</a:t>
            </a:r>
            <a:r>
              <a:rPr lang="ru-RU" sz="1300" dirty="0" smtClean="0"/>
              <a:t>,  </a:t>
            </a:r>
            <a:r>
              <a:rPr lang="ru-RU" sz="1300" dirty="0" err="1" smtClean="0"/>
              <a:t>Оричевском</a:t>
            </a:r>
            <a:r>
              <a:rPr lang="ru-RU" sz="1300" dirty="0" smtClean="0"/>
              <a:t>, </a:t>
            </a:r>
            <a:r>
              <a:rPr lang="ru-RU" sz="1300" dirty="0" err="1" smtClean="0"/>
              <a:t>Пижанском</a:t>
            </a:r>
            <a:r>
              <a:rPr lang="ru-RU" sz="1300" dirty="0" smtClean="0"/>
              <a:t> районах, </a:t>
            </a:r>
            <a:r>
              <a:rPr lang="ru-RU" sz="1300" dirty="0" err="1" smtClean="0"/>
              <a:t>Подосиновском</a:t>
            </a:r>
            <a:r>
              <a:rPr lang="ru-RU" sz="1300" dirty="0" smtClean="0"/>
              <a:t> районе Кировской области, </a:t>
            </a:r>
            <a:r>
              <a:rPr lang="ru-RU" sz="1300" dirty="0" err="1" smtClean="0"/>
              <a:t>Свечинском</a:t>
            </a:r>
            <a:r>
              <a:rPr lang="ru-RU" sz="1300" dirty="0" smtClean="0"/>
              <a:t> районе, Советском районе Кировской области, </a:t>
            </a:r>
            <a:r>
              <a:rPr lang="ru-RU" sz="1300" dirty="0" err="1" smtClean="0"/>
              <a:t>Фаленском</a:t>
            </a:r>
            <a:r>
              <a:rPr lang="ru-RU" sz="1300" dirty="0" smtClean="0"/>
              <a:t>,  </a:t>
            </a:r>
            <a:r>
              <a:rPr lang="ru-RU" sz="1300" dirty="0" err="1" smtClean="0"/>
              <a:t>Юрьянском</a:t>
            </a:r>
            <a:r>
              <a:rPr lang="ru-RU" sz="1300" dirty="0" smtClean="0"/>
              <a:t> районах. </a:t>
            </a:r>
            <a:endParaRPr lang="ru-RU" sz="1300" dirty="0"/>
          </a:p>
          <a:p>
            <a:pPr indent="358775" algn="just" defTabSz="407988" hangingPunct="0">
              <a:lnSpc>
                <a:spcPct val="80000"/>
              </a:lnSpc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ru-RU" sz="1300" dirty="0" smtClean="0"/>
              <a:t>Наименьшее количество прибыльных организаций отмечено в </a:t>
            </a:r>
            <a:r>
              <a:rPr lang="ru-RU" sz="1300" dirty="0" err="1" smtClean="0"/>
              <a:t>Кикнурском</a:t>
            </a:r>
            <a:r>
              <a:rPr lang="ru-RU" sz="1300" dirty="0" smtClean="0"/>
              <a:t> (28,6%), Нагорском (60%), </a:t>
            </a:r>
            <a:r>
              <a:rPr lang="ru-RU" sz="1300" dirty="0" err="1" smtClean="0"/>
              <a:t>Котельничском</a:t>
            </a:r>
            <a:r>
              <a:rPr lang="ru-RU" sz="1300" dirty="0" smtClean="0"/>
              <a:t> (64,3%) районах. </a:t>
            </a:r>
          </a:p>
          <a:p>
            <a:pPr indent="358775" algn="just" defTabSz="407988" hangingPunct="0">
              <a:lnSpc>
                <a:spcPct val="80000"/>
              </a:lnSpc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ru-RU" sz="1300" dirty="0" smtClean="0"/>
              <a:t>В </a:t>
            </a:r>
            <a:r>
              <a:rPr lang="ru-RU" sz="1300" dirty="0"/>
              <a:t>Верхнекамском </a:t>
            </a:r>
            <a:r>
              <a:rPr lang="ru-RU" sz="1300" dirty="0" smtClean="0"/>
              <a:t>районе </a:t>
            </a:r>
            <a:r>
              <a:rPr lang="ru-RU" sz="1300" dirty="0"/>
              <a:t>прибыльные сельскохозяйственные организации отсутствуют</a:t>
            </a:r>
            <a:r>
              <a:rPr lang="ru-RU" sz="1300" dirty="0" smtClean="0"/>
              <a:t>.</a:t>
            </a:r>
            <a:endParaRPr lang="ru-RU" sz="1300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733229"/>
            <a:ext cx="3240360" cy="535531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Показатель «Доля прибыльных сельскохозяйственных организаций в общем их числе», процентов (по данным за 2014 год)</a:t>
            </a:r>
            <a:endParaRPr lang="ru-RU" sz="12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15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95536" y="4982430"/>
          <a:ext cx="2592288" cy="894842"/>
        </p:xfrm>
        <a:graphic>
          <a:graphicData uri="http://schemas.openxmlformats.org/drawingml/2006/table">
            <a:tbl>
              <a:tblPr/>
              <a:tblGrid>
                <a:gridCol w="1681484"/>
                <a:gridCol w="910804"/>
              </a:tblGrid>
              <a:tr h="2082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15 муниципальных                                       </a:t>
                      </a:r>
                      <a:r>
                        <a:rPr lang="ru-RU" sz="1000" b="1" kern="1200" dirty="0" smtClean="0">
                          <a:solidFill>
                            <a:srgbClr val="FFCC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образований – 100%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100,0 </a:t>
                      </a: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с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87,6 по 99,9</a:t>
                      </a: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с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79,1 по 87,5</a:t>
                      </a: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Верхнекамский район – 0%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с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 по 79,0</a:t>
                      </a: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563888" y="4941168"/>
            <a:ext cx="5472608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 defTabSz="407988" hangingPunct="0">
              <a:lnSpc>
                <a:spcPct val="80000"/>
              </a:lnSpc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ru-RU" sz="1300" dirty="0" smtClean="0"/>
              <a:t>Для стабилизации ситуации в сельском хозяйстве органам местного самоуправления необходимо:</a:t>
            </a:r>
          </a:p>
          <a:p>
            <a:pPr indent="358775" algn="just" defTabSz="407988" hangingPunct="0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ru-RU" sz="1300" dirty="0" smtClean="0"/>
              <a:t>продолжить реализацию мероприятий государственной программы Кировской области «Развитие агропромышленного комплекса» на 2013 – 2020 годы;</a:t>
            </a:r>
          </a:p>
          <a:p>
            <a:pPr indent="358775" algn="just" defTabSz="407988" hangingPunct="0">
              <a:lnSpc>
                <a:spcPct val="80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ru-RU" sz="1300" dirty="0" smtClean="0"/>
              <a:t>обеспечить контроль и выполнение целевых индикаторов Соглашений между Правительством Кировской области и муниципальными районами «О реализации мероприятий государственной программы развития сельского хозяйства и регулирования рынков сельскохозяйственной продукции, сырья и продовольствия на 2013 – 2015 годы».          </a:t>
            </a:r>
          </a:p>
        </p:txBody>
      </p:sp>
      <p:sp>
        <p:nvSpPr>
          <p:cNvPr id="13" name="Заголовок 1"/>
          <p:cNvSpPr>
            <a:spLocks/>
          </p:cNvSpPr>
          <p:nvPr/>
        </p:nvSpPr>
        <p:spPr bwMode="auto">
          <a:xfrm>
            <a:off x="683568" y="332656"/>
            <a:ext cx="8128520" cy="281558"/>
          </a:xfrm>
          <a:prstGeom prst="rect">
            <a:avLst/>
          </a:prstGeom>
          <a:solidFill>
            <a:srgbClr val="C5E4BC"/>
          </a:solidFill>
          <a:ln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СЕЛЬСКОЕ ХОЗЯЙСТВО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8328025" y="6107113"/>
            <a:ext cx="554038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/>
          </a:p>
        </p:txBody>
      </p:sp>
      <p:sp>
        <p:nvSpPr>
          <p:cNvPr id="40964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/>
          </a:p>
        </p:txBody>
      </p:sp>
      <p:sp>
        <p:nvSpPr>
          <p:cNvPr id="40966" name="TextBox 4"/>
          <p:cNvSpPr txBox="1">
            <a:spLocks noChangeArrowheads="1"/>
          </p:cNvSpPr>
          <p:nvPr/>
        </p:nvSpPr>
        <p:spPr bwMode="auto">
          <a:xfrm>
            <a:off x="35496" y="764704"/>
            <a:ext cx="5112568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000" algn="just">
              <a:lnSpc>
                <a:spcPts val="118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По итогам 2014 года </a:t>
            </a:r>
            <a:r>
              <a:rPr lang="ru-RU" sz="1300" b="1" dirty="0" smtClean="0"/>
              <a:t>доля автомобильных дорог общего пользования местного значения, не отвечающих нормативным требованиям</a:t>
            </a:r>
            <a:r>
              <a:rPr lang="ru-RU" sz="1300" dirty="0" smtClean="0"/>
              <a:t>, в среднем по Кировской области составила 74,9% от общей протяженности дорожной сети.</a:t>
            </a:r>
          </a:p>
          <a:p>
            <a:pPr indent="360000" algn="just">
              <a:lnSpc>
                <a:spcPts val="118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В 2014 году в Кировской области в отношении автомобильных дорог общего пользования местного значения производились работы по содержанию 10983,6 км дорог, паспортизации 1169 км дорог, ремонту 8/238,7 </a:t>
            </a:r>
            <a:r>
              <a:rPr lang="ru-RU" sz="1300" dirty="0" err="1" smtClean="0"/>
              <a:t>шт</a:t>
            </a:r>
            <a:r>
              <a:rPr lang="ru-RU" sz="1300" dirty="0" smtClean="0"/>
              <a:t>/</a:t>
            </a:r>
            <a:r>
              <a:rPr lang="ru-RU" sz="1300" dirty="0" err="1" smtClean="0"/>
              <a:t>пог.м</a:t>
            </a:r>
            <a:r>
              <a:rPr lang="ru-RU" sz="1300" dirty="0" smtClean="0"/>
              <a:t> мостов, ремонту 19,3 км дорог, ремонту 23,9 км улично-дорожной сети. В 2014 году в области построено и введено в эксплуатацию 2,2 км автомобильных дорог общего пользования местного значения с твердым покрытием до сельских населенных пунктов, не имеющих круглогодичной связи с сетью автомобильных дорог общего пользования; построен и введен в эксплуатацию 1 мост протяженностью 59,2 </a:t>
            </a:r>
            <a:r>
              <a:rPr lang="ru-RU" sz="1300" dirty="0" err="1" smtClean="0"/>
              <a:t>пог</a:t>
            </a:r>
            <a:r>
              <a:rPr lang="ru-RU" sz="1300" dirty="0" smtClean="0"/>
              <a:t>. м; реконструирован 1 мост протяженностью 37,3 </a:t>
            </a:r>
            <a:r>
              <a:rPr lang="ru-RU" sz="1300" dirty="0" err="1" smtClean="0"/>
              <a:t>пог</a:t>
            </a:r>
            <a:r>
              <a:rPr lang="ru-RU" sz="1300" dirty="0" smtClean="0"/>
              <a:t>. м; постоянной круглогодичной связью с сетью автомобильных дорог общего пользования с твердым покрытием обеспечено 5 сельских населенных пунктов.</a:t>
            </a:r>
          </a:p>
          <a:p>
            <a:pPr indent="360000" algn="just">
              <a:lnSpc>
                <a:spcPts val="118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Положительная динамика данного показателя наблюдается в 26 муниципальных образованиях. Наибольшее снижение доли автомобильных дорог общего пользования местного значения, не отвечающих нормативным требованиям, отмечено в Верхнекамском районе (на 7,9 п.п.), ЗАТО Первомайский (на 5,8 п.п.), Зуевском районе (на 5 п.п.), в городе </a:t>
            </a:r>
            <a:r>
              <a:rPr lang="ru-RU" sz="1300" dirty="0" err="1" smtClean="0"/>
              <a:t>Кирово-Чепецке</a:t>
            </a:r>
            <a:r>
              <a:rPr lang="ru-RU" sz="1300" dirty="0" smtClean="0"/>
              <a:t> (на 3,9 п.п.) и </a:t>
            </a:r>
            <a:r>
              <a:rPr lang="ru-RU" sz="1300" dirty="0" err="1" smtClean="0"/>
              <a:t>Подосиновском</a:t>
            </a:r>
            <a:r>
              <a:rPr lang="ru-RU" sz="1300" dirty="0" smtClean="0"/>
              <a:t> районе Кировской области (на 3,2 п.п.). При этом в 2014 году в ЗАТО Первомайский все автомобильные дороги общего пользования местного значения отвечают нормативным требованиям.</a:t>
            </a:r>
          </a:p>
          <a:p>
            <a:pPr indent="360000" algn="just">
              <a:lnSpc>
                <a:spcPts val="118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Максимальная доля автомобильных дорог общего пользования местного значения, не отвечающих нормативным требованиям,– в </a:t>
            </a:r>
            <a:r>
              <a:rPr lang="ru-RU" sz="1300" dirty="0" err="1" smtClean="0"/>
              <a:t>Мурашинском</a:t>
            </a:r>
            <a:r>
              <a:rPr lang="ru-RU" sz="1300" dirty="0" smtClean="0"/>
              <a:t> районе (99,2%). Кроме того, значение показателя свыше 90% зафиксировано в 10 муниципальных районах: в Омутнинском (98,4%), </a:t>
            </a:r>
            <a:r>
              <a:rPr lang="ru-RU" sz="1300" dirty="0" err="1" smtClean="0"/>
              <a:t>Лузском</a:t>
            </a:r>
            <a:r>
              <a:rPr lang="ru-RU" sz="1300" dirty="0" smtClean="0"/>
              <a:t> (95,9%), </a:t>
            </a:r>
            <a:r>
              <a:rPr lang="ru-RU" sz="1300" dirty="0" err="1" smtClean="0"/>
              <a:t>Арбажском</a:t>
            </a:r>
            <a:r>
              <a:rPr lang="ru-RU" sz="1300" dirty="0" smtClean="0"/>
              <a:t> (94,3%), Санчурском (94%), </a:t>
            </a:r>
            <a:r>
              <a:rPr lang="ru-RU" sz="1300" dirty="0" err="1" smtClean="0"/>
              <a:t>Унинском</a:t>
            </a:r>
            <a:r>
              <a:rPr lang="ru-RU" sz="1300" dirty="0" smtClean="0"/>
              <a:t> (93,9%), Богородском муниципальном (93,6%), Зуевском (92,8%), </a:t>
            </a:r>
            <a:r>
              <a:rPr lang="ru-RU" sz="1300" dirty="0" err="1" smtClean="0"/>
              <a:t>Немском</a:t>
            </a:r>
            <a:r>
              <a:rPr lang="ru-RU" sz="1300" dirty="0" smtClean="0"/>
              <a:t> (92,4%), </a:t>
            </a:r>
            <a:r>
              <a:rPr lang="ru-RU" sz="1300" dirty="0" err="1" smtClean="0"/>
              <a:t>Пижанском</a:t>
            </a:r>
            <a:r>
              <a:rPr lang="ru-RU" sz="1300" dirty="0" smtClean="0"/>
              <a:t> (90,1%), </a:t>
            </a:r>
            <a:r>
              <a:rPr lang="ru-RU" sz="1300" dirty="0" err="1" smtClean="0"/>
              <a:t>Афанасьевском</a:t>
            </a:r>
            <a:r>
              <a:rPr lang="ru-RU" sz="1300" dirty="0" smtClean="0"/>
              <a:t> (90%).</a:t>
            </a:r>
          </a:p>
          <a:p>
            <a:pPr indent="360000" algn="just">
              <a:lnSpc>
                <a:spcPts val="118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Отсутствие необходимого уровня финансирования автомобильных дорог общего пользования местного значения не позволяет улучшить состояние дорог и в короткие сроки снизить долю протяженности муниципальных дорог, не соответствующих нормативным требованиям.</a:t>
            </a:r>
          </a:p>
        </p:txBody>
      </p:sp>
      <p:sp>
        <p:nvSpPr>
          <p:cNvPr id="10" name="Заголовок 1"/>
          <p:cNvSpPr>
            <a:spLocks/>
          </p:cNvSpPr>
          <p:nvPr/>
        </p:nvSpPr>
        <p:spPr bwMode="auto">
          <a:xfrm>
            <a:off x="251520" y="260648"/>
            <a:ext cx="8640960" cy="414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ДОРОЖНОЕ ХОЗЯЙСТВО И ТРАНСПОРТ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836712"/>
            <a:ext cx="3816424" cy="1015663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Показатель «Доля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значения», процентов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 (по данным за 2014 год)</a:t>
            </a:r>
            <a:endParaRPr lang="ru-RU" sz="12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16</a:t>
            </a:fld>
            <a:endParaRPr lang="ru-RU" dirty="0"/>
          </a:p>
        </p:txBody>
      </p:sp>
      <p:pic>
        <p:nvPicPr>
          <p:cNvPr id="12" name="Рисунок 11" descr="http://rias.ako.ogv/RIAS607/ingeoimage.asp?Db=KirovRegion_RIAS&amp;Layers=Names&amp;CenterX=9441000&amp;CenterY=6500000&amp;Width=600&amp;Height=700&amp;XAngle=0&amp;YMirror=false&amp;ZoomScale=2.5e-7&amp;SelectedObject=&amp;DataLayerId=FFF0001B0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844825"/>
            <a:ext cx="3131840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364088" y="5013176"/>
          <a:ext cx="2376264" cy="1680972"/>
        </p:xfrm>
        <a:graphic>
          <a:graphicData uri="http://schemas.openxmlformats.org/drawingml/2006/table">
            <a:tbl>
              <a:tblPr/>
              <a:tblGrid>
                <a:gridCol w="1538884"/>
                <a:gridCol w="837380"/>
              </a:tblGrid>
              <a:tr h="1809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45.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Мурашинский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Омутнинский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43.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Лузский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42.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Арбажский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41.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Санчурский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93,1 по 99,2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86,1 по 93,0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79,1 по 86,0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171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Юрьянский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Шабалинский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3. г. Вятские Поляны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2. г.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Кирово-Чепецк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ЗАТО Первомайский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 по 79,0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http://rias.ako.ogv/RIAS607/ingeoimage.asp?Db=KirovRegion_RIAS&amp;Layers=Names&amp;CenterX=9441000&amp;CenterY=6500000&amp;Width=600&amp;Height=700&amp;XAngle=0&amp;YMirror=false&amp;ZoomScale=2.5e-7&amp;SelectedObject=&amp;DataLayerId=FFF0001B0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00808"/>
            <a:ext cx="3312368" cy="376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Диаграмма 21"/>
          <p:cNvGraphicFramePr/>
          <p:nvPr/>
        </p:nvGraphicFramePr>
        <p:xfrm>
          <a:off x="3059832" y="4293096"/>
          <a:ext cx="5940152" cy="2358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/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3923928" y="764704"/>
            <a:ext cx="51125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000" algn="just">
              <a:lnSpc>
                <a:spcPts val="12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Регулярным транспортным сообщением с административным центром обеспечено население в 12 муниципальных районах и городских округах. За 2014 год транспортная обеспеченность населения улучшилась в 14 муниципальных образованиях. Наибольшее снижение значения показателя отмечено в Орловском районе (с 1,45% до 0,38%). Также значение показателя ухудшилось в Нагорском, </a:t>
            </a:r>
            <a:r>
              <a:rPr lang="ru-RU" sz="1300" dirty="0" err="1" smtClean="0"/>
              <a:t>Оричевском</a:t>
            </a:r>
            <a:r>
              <a:rPr lang="ru-RU" sz="1300" dirty="0" smtClean="0"/>
              <a:t> и </a:t>
            </a:r>
            <a:r>
              <a:rPr lang="ru-RU" sz="1300" dirty="0" err="1" smtClean="0"/>
              <a:t>Малмыжском</a:t>
            </a:r>
            <a:r>
              <a:rPr lang="ru-RU" sz="1300" dirty="0" smtClean="0"/>
              <a:t> районах.</a:t>
            </a:r>
          </a:p>
          <a:p>
            <a:pPr indent="360000" algn="just">
              <a:lnSpc>
                <a:spcPts val="12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В то же время не имеют регулярного автобусного и (или) железнодорожного сообщения с административным центром муниципального образования </a:t>
            </a:r>
            <a:r>
              <a:rPr lang="ru-RU" sz="1300" dirty="0"/>
              <a:t>жители </a:t>
            </a:r>
            <a:r>
              <a:rPr lang="ru-RU" sz="1300" dirty="0" err="1" smtClean="0"/>
              <a:t>Малмыжского</a:t>
            </a:r>
            <a:r>
              <a:rPr lang="ru-RU" sz="1300" dirty="0" smtClean="0"/>
              <a:t> (13,5% в общей численности населения района), </a:t>
            </a:r>
            <a:r>
              <a:rPr lang="ru-RU" sz="1300" dirty="0" err="1" smtClean="0"/>
              <a:t>Нагорского</a:t>
            </a:r>
            <a:r>
              <a:rPr lang="ru-RU" sz="1300" dirty="0" smtClean="0"/>
              <a:t> (10,6%), </a:t>
            </a:r>
            <a:r>
              <a:rPr lang="ru-RU" sz="1300" dirty="0" err="1" smtClean="0"/>
              <a:t>Пижанского</a:t>
            </a:r>
            <a:r>
              <a:rPr lang="ru-RU" sz="1300" dirty="0" smtClean="0"/>
              <a:t> (9,7%), </a:t>
            </a:r>
            <a:r>
              <a:rPr lang="ru-RU" sz="1300" dirty="0" err="1" smtClean="0"/>
              <a:t>Котельничского</a:t>
            </a:r>
            <a:r>
              <a:rPr lang="ru-RU" sz="1300" dirty="0" smtClean="0"/>
              <a:t> (7,1%) и </a:t>
            </a:r>
            <a:r>
              <a:rPr lang="ru-RU" sz="1300" dirty="0" err="1" smtClean="0"/>
              <a:t>Лузского</a:t>
            </a:r>
            <a:r>
              <a:rPr lang="ru-RU" sz="1300" dirty="0" smtClean="0"/>
              <a:t> (4,8%) районов. </a:t>
            </a:r>
          </a:p>
        </p:txBody>
      </p:sp>
      <p:sp>
        <p:nvSpPr>
          <p:cNvPr id="41990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7504" y="764704"/>
            <a:ext cx="3672408" cy="997196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Показатель «Доля населения, проживающего в населенных пунктах, не имеющих регулярного автобусного и (или) железнодорожного сообщения с административным центром городского округа (муниципального района), в общей численности населения городского округа (муниципального района)», процентов (по данным за 2014 год)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3861048"/>
            <a:ext cx="3168352" cy="240066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Сводный индекс показателя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23928" y="2636912"/>
            <a:ext cx="51125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ts val="12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Органам местного самоуправления необходимо:</a:t>
            </a:r>
          </a:p>
          <a:p>
            <a:pPr indent="360000" algn="just">
              <a:lnSpc>
                <a:spcPts val="1200"/>
              </a:lnSpc>
              <a:spcBef>
                <a:spcPts val="0"/>
              </a:spcBef>
              <a:buClr>
                <a:schemeClr val="bg2"/>
              </a:buClr>
              <a:buSzPct val="75000"/>
              <a:buFontTx/>
              <a:buChar char="-"/>
            </a:pPr>
            <a:r>
              <a:rPr lang="ru-RU" sz="1300" dirty="0" smtClean="0"/>
              <a:t>- сократить долю населения, не обеспеченного регулярным транспортным сообщением с административным центром муниципального образования;</a:t>
            </a:r>
          </a:p>
          <a:p>
            <a:pPr indent="360000" algn="just">
              <a:lnSpc>
                <a:spcPts val="1200"/>
              </a:lnSpc>
              <a:spcBef>
                <a:spcPts val="0"/>
              </a:spcBef>
              <a:buClr>
                <a:schemeClr val="bg2"/>
              </a:buClr>
              <a:buSzPct val="75000"/>
              <a:buFontTx/>
              <a:buChar char="-"/>
            </a:pPr>
            <a:r>
              <a:rPr lang="ru-RU" sz="1300" dirty="0" smtClean="0"/>
              <a:t>- завершить формирование нормативной правовой базы в сфере дорожного хозяйства. </a:t>
            </a:r>
            <a:endParaRPr lang="ru-RU" sz="1300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17</a:t>
            </a:fld>
            <a:endParaRPr lang="ru-RU" dirty="0"/>
          </a:p>
        </p:txBody>
      </p:sp>
      <p:sp>
        <p:nvSpPr>
          <p:cNvPr id="18" name="Заголовок 1"/>
          <p:cNvSpPr>
            <a:spLocks/>
          </p:cNvSpPr>
          <p:nvPr/>
        </p:nvSpPr>
        <p:spPr bwMode="auto">
          <a:xfrm>
            <a:off x="683568" y="332656"/>
            <a:ext cx="8128520" cy="281558"/>
          </a:xfrm>
          <a:prstGeom prst="rect">
            <a:avLst/>
          </a:prstGeom>
          <a:solidFill>
            <a:srgbClr val="C5E4BC"/>
          </a:solidFill>
          <a:ln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ДОРОЖНОЕ ХОЗЯЙСТВО И ТРАНСПОРТ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83839" y="5238894"/>
          <a:ext cx="3048001" cy="1517904"/>
        </p:xfrm>
        <a:graphic>
          <a:graphicData uri="http://schemas.openxmlformats.org/drawingml/2006/table">
            <a:tbl>
              <a:tblPr/>
              <a:tblGrid>
                <a:gridCol w="1829092"/>
                <a:gridCol w="1218909"/>
              </a:tblGrid>
              <a:tr h="17076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45.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Малмыжский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44.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Нагорский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43.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Пижанский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42.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Котельничский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41.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Лузский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4,8 по 13,5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b="1" kern="12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1,0 по 4,7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b="1" kern="12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0,01 по 0,9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муниципальных образований – 0%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0,0 по 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http://rias.ako.ogv/RIAS607/ingeoimage.asp?Db=KirovRegion_RIAS&amp;Layers=Names&amp;CenterX=9441000&amp;CenterY=6500000&amp;Width=600&amp;Height=700&amp;XAngle=0&amp;YMirror=false&amp;ZoomScale=2.5e-7&amp;SelectedObject=&amp;DataLayerId=FFF0001B0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44824"/>
            <a:ext cx="309634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8328025" y="6107113"/>
            <a:ext cx="554038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5127" name="TextBox 4"/>
          <p:cNvSpPr txBox="1">
            <a:spLocks noChangeArrowheads="1"/>
          </p:cNvSpPr>
          <p:nvPr/>
        </p:nvSpPr>
        <p:spPr bwMode="auto">
          <a:xfrm>
            <a:off x="107504" y="1268760"/>
            <a:ext cx="5256584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000" algn="just">
              <a:lnSpc>
                <a:spcPts val="1300"/>
              </a:lnSpc>
            </a:pPr>
            <a:r>
              <a:rPr lang="ru-RU" sz="1300" b="1" dirty="0" smtClean="0"/>
              <a:t>Среднемесячная </a:t>
            </a:r>
            <a:r>
              <a:rPr lang="ru-RU" sz="1300" b="1" dirty="0"/>
              <a:t>номинальная </a:t>
            </a:r>
            <a:r>
              <a:rPr lang="ru-RU" sz="1300" b="1" dirty="0" smtClean="0"/>
              <a:t>начисленная заработная </a:t>
            </a:r>
            <a:r>
              <a:rPr lang="ru-RU" sz="1300" b="1" dirty="0"/>
              <a:t>плата работников </a:t>
            </a:r>
            <a:r>
              <a:rPr lang="ru-RU" sz="1300" b="1" dirty="0" smtClean="0"/>
              <a:t>крупных и средних предприятий и некоммерческих организаций </a:t>
            </a:r>
            <a:r>
              <a:rPr lang="ru-RU" sz="1300" dirty="0" smtClean="0"/>
              <a:t>возросла на 9,1% и </a:t>
            </a:r>
            <a:r>
              <a:rPr lang="ru-RU" sz="1300" dirty="0"/>
              <a:t>составила </a:t>
            </a:r>
            <a:r>
              <a:rPr lang="ru-RU" sz="1300" dirty="0" smtClean="0"/>
              <a:t>22,8 тыс</a:t>
            </a:r>
            <a:r>
              <a:rPr lang="ru-RU" sz="1300" dirty="0"/>
              <a:t>. </a:t>
            </a:r>
            <a:r>
              <a:rPr lang="ru-RU" sz="1300" dirty="0" smtClean="0"/>
              <a:t>рублей. Уровень </a:t>
            </a:r>
            <a:r>
              <a:rPr lang="ru-RU" sz="1300" dirty="0"/>
              <a:t>оплаты труда в муниципальных образованиях зависит от экономического развития, структуры экономики и географического положения </a:t>
            </a:r>
            <a:r>
              <a:rPr lang="ru-RU" sz="1300" dirty="0" smtClean="0"/>
              <a:t>территории.</a:t>
            </a:r>
          </a:p>
          <a:p>
            <a:pPr indent="360000" algn="just">
              <a:lnSpc>
                <a:spcPts val="1300"/>
              </a:lnSpc>
            </a:pPr>
            <a:r>
              <a:rPr lang="ru-RU" sz="1300" dirty="0" smtClean="0"/>
              <a:t>Наибольшая </a:t>
            </a:r>
            <a:r>
              <a:rPr lang="ru-RU" sz="1300" dirty="0"/>
              <a:t>заработная плата работников крупных и средних предприятий </a:t>
            </a:r>
            <a:r>
              <a:rPr lang="ru-RU" sz="1300" dirty="0" smtClean="0"/>
              <a:t>отмечена </a:t>
            </a:r>
            <a:r>
              <a:rPr lang="ru-RU" sz="1300" dirty="0"/>
              <a:t>в городах </a:t>
            </a:r>
            <a:r>
              <a:rPr lang="ru-RU" sz="1300" dirty="0" smtClean="0"/>
              <a:t>Кирове (27,8 </a:t>
            </a:r>
            <a:r>
              <a:rPr lang="ru-RU" sz="1300" dirty="0"/>
              <a:t>тыс. рублей), </a:t>
            </a:r>
            <a:r>
              <a:rPr lang="ru-RU" sz="1300" dirty="0" err="1" smtClean="0"/>
              <a:t>Кирово-Чепецке</a:t>
            </a:r>
            <a:r>
              <a:rPr lang="ru-RU" sz="1300" dirty="0" smtClean="0"/>
              <a:t> (26,2 </a:t>
            </a:r>
            <a:r>
              <a:rPr lang="ru-RU" sz="1300" dirty="0"/>
              <a:t>тыс. рублей</a:t>
            </a:r>
            <a:r>
              <a:rPr lang="ru-RU" sz="1300" dirty="0" smtClean="0"/>
              <a:t>) и Слободском (20,9 тыс</a:t>
            </a:r>
            <a:r>
              <a:rPr lang="ru-RU" sz="1300" dirty="0"/>
              <a:t>. рублей), </a:t>
            </a:r>
            <a:r>
              <a:rPr lang="ru-RU" sz="1300" dirty="0" smtClean="0"/>
              <a:t>а также в </a:t>
            </a:r>
            <a:r>
              <a:rPr lang="ru-RU" sz="1300" dirty="0" err="1"/>
              <a:t>Мурашинском</a:t>
            </a:r>
            <a:r>
              <a:rPr lang="ru-RU" sz="1300" dirty="0"/>
              <a:t> </a:t>
            </a:r>
            <a:r>
              <a:rPr lang="ru-RU" sz="1300" dirty="0" smtClean="0"/>
              <a:t>(20,7 </a:t>
            </a:r>
            <a:r>
              <a:rPr lang="ru-RU" sz="1300" dirty="0"/>
              <a:t>тыс. рублей) и </a:t>
            </a:r>
            <a:r>
              <a:rPr lang="ru-RU" sz="1300" dirty="0" err="1" smtClean="0"/>
              <a:t>Куменском</a:t>
            </a:r>
            <a:r>
              <a:rPr lang="ru-RU" sz="1300" dirty="0" smtClean="0"/>
              <a:t> (20,2 тыс</a:t>
            </a:r>
            <a:r>
              <a:rPr lang="ru-RU" sz="1300" dirty="0"/>
              <a:t>. рублей) </a:t>
            </a:r>
            <a:r>
              <a:rPr lang="ru-RU" sz="1300" dirty="0" smtClean="0"/>
              <a:t>районах.</a:t>
            </a:r>
          </a:p>
          <a:p>
            <a:pPr indent="360000" algn="just">
              <a:lnSpc>
                <a:spcPts val="1300"/>
              </a:lnSpc>
            </a:pPr>
            <a:r>
              <a:rPr lang="ru-RU" sz="1300" dirty="0" smtClean="0"/>
              <a:t> Наименьшая </a:t>
            </a:r>
            <a:r>
              <a:rPr lang="ru-RU" sz="1300" dirty="0"/>
              <a:t>заработная плата – в </a:t>
            </a:r>
            <a:r>
              <a:rPr lang="ru-RU" sz="1300" dirty="0" err="1" smtClean="0"/>
              <a:t>Кикнурском</a:t>
            </a:r>
            <a:r>
              <a:rPr lang="ru-RU" sz="1300" dirty="0" smtClean="0"/>
              <a:t>, Санчурском и </a:t>
            </a:r>
            <a:r>
              <a:rPr lang="ru-RU" sz="1300" dirty="0" err="1" smtClean="0"/>
              <a:t>Тужинском</a:t>
            </a:r>
            <a:r>
              <a:rPr lang="ru-RU" sz="1300" dirty="0" smtClean="0"/>
              <a:t> (по 15 тыс. рублей),  </a:t>
            </a:r>
            <a:r>
              <a:rPr lang="ru-RU" sz="1300" dirty="0" err="1" smtClean="0"/>
              <a:t>Свечинском</a:t>
            </a:r>
            <a:r>
              <a:rPr lang="ru-RU" sz="1300" dirty="0" smtClean="0"/>
              <a:t> (15,1 тыс. рублей) и </a:t>
            </a:r>
            <a:r>
              <a:rPr lang="ru-RU" sz="1300" dirty="0" err="1" smtClean="0"/>
              <a:t>Котельничском</a:t>
            </a:r>
            <a:r>
              <a:rPr lang="ru-RU" sz="1300" dirty="0" smtClean="0"/>
              <a:t> (15,2 тыс. рублей) районах. В то</a:t>
            </a:r>
            <a:r>
              <a:rPr lang="en-US" sz="1300" dirty="0" smtClean="0"/>
              <a:t> </a:t>
            </a:r>
            <a:r>
              <a:rPr lang="ru-RU" sz="1300" dirty="0" smtClean="0"/>
              <a:t>же время наибольший рост</a:t>
            </a:r>
            <a:r>
              <a:rPr lang="en-US" sz="1300" dirty="0" smtClean="0"/>
              <a:t> </a:t>
            </a:r>
            <a:r>
              <a:rPr lang="ru-RU" sz="1300" dirty="0" smtClean="0"/>
              <a:t>заработной платы отмечен в </a:t>
            </a:r>
            <a:r>
              <a:rPr lang="ru-RU" sz="1300" dirty="0" err="1" smtClean="0"/>
              <a:t>Фаленском</a:t>
            </a:r>
            <a:r>
              <a:rPr lang="ru-RU" sz="1300" dirty="0" smtClean="0"/>
              <a:t> (18,6%), </a:t>
            </a:r>
            <a:r>
              <a:rPr lang="ru-RU" sz="1300" dirty="0" err="1" smtClean="0"/>
              <a:t>Пижанском</a:t>
            </a:r>
            <a:r>
              <a:rPr lang="ru-RU" sz="1300" dirty="0" smtClean="0"/>
              <a:t> (17,2%), </a:t>
            </a:r>
            <a:r>
              <a:rPr lang="ru-RU" sz="1300" dirty="0" err="1" smtClean="0"/>
              <a:t>Верхошижемском</a:t>
            </a:r>
            <a:r>
              <a:rPr lang="ru-RU" sz="1300" dirty="0" smtClean="0"/>
              <a:t> (17,1%), </a:t>
            </a:r>
            <a:r>
              <a:rPr lang="ru-RU" sz="1300" dirty="0" err="1" smtClean="0"/>
              <a:t>Кикнурском</a:t>
            </a:r>
            <a:r>
              <a:rPr lang="ru-RU" sz="1300" dirty="0" smtClean="0"/>
              <a:t> (15,6%) и </a:t>
            </a:r>
            <a:r>
              <a:rPr lang="ru-RU" sz="1300" dirty="0" err="1" smtClean="0"/>
              <a:t>Унинском</a:t>
            </a:r>
            <a:r>
              <a:rPr lang="ru-RU" sz="1300" dirty="0" smtClean="0"/>
              <a:t> (15,4%) районах.</a:t>
            </a:r>
          </a:p>
          <a:p>
            <a:pPr indent="360000" algn="just">
              <a:lnSpc>
                <a:spcPts val="1300"/>
              </a:lnSpc>
            </a:pPr>
            <a:endParaRPr lang="ru-RU" sz="1300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1196752"/>
            <a:ext cx="3600400" cy="738664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Показатель «Среднемесячная номинальная начисленная заработная плата работников крупных и средних предприятий и некоммерческих организаций городского округа (муниципального района)», рублей (по данным за 2014 год)</a:t>
            </a:r>
            <a:endParaRPr lang="ru-RU" sz="1200" dirty="0"/>
          </a:p>
        </p:txBody>
      </p:sp>
      <p:sp>
        <p:nvSpPr>
          <p:cNvPr id="543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18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03848" y="439704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Муниципальные образования </a:t>
            </a:r>
            <a:r>
              <a:rPr lang="ru-RU" sz="1000" dirty="0" smtClean="0"/>
              <a:t>–</a:t>
            </a:r>
            <a:endParaRPr lang="ru-RU" sz="1000" b="1" dirty="0" smtClean="0"/>
          </a:p>
          <a:p>
            <a:pPr algn="ctr"/>
            <a:r>
              <a:rPr lang="ru-RU" sz="1000" b="1" dirty="0" smtClean="0"/>
              <a:t>аутсайдеры</a:t>
            </a:r>
            <a:endParaRPr lang="ru-RU" sz="1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1560" y="4397042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Муниципальные образования </a:t>
            </a:r>
            <a:r>
              <a:rPr lang="ru-RU" sz="1000" dirty="0" smtClean="0"/>
              <a:t>–</a:t>
            </a:r>
            <a:r>
              <a:rPr lang="ru-RU" sz="1000" b="1" dirty="0" smtClean="0"/>
              <a:t> </a:t>
            </a:r>
          </a:p>
          <a:p>
            <a:pPr algn="ctr"/>
            <a:r>
              <a:rPr lang="ru-RU" sz="1000" b="1" dirty="0" smtClean="0"/>
              <a:t>лидеры</a:t>
            </a:r>
            <a:endParaRPr lang="ru-RU" sz="1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220072" y="587727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район</a:t>
            </a:r>
            <a:endParaRPr lang="ru-RU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2555776" y="587727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район</a:t>
            </a:r>
            <a:endParaRPr lang="ru-RU" sz="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764704"/>
            <a:ext cx="885698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ts val="1300"/>
              </a:lnSpc>
            </a:pPr>
            <a:r>
              <a:rPr lang="ru-RU" sz="1300" dirty="0" smtClean="0"/>
              <a:t>Среднемесячная номинальная начисленная заработная плата в 2014 году </a:t>
            </a:r>
            <a:r>
              <a:rPr lang="ru-RU" sz="1300" b="1" dirty="0" smtClean="0"/>
              <a:t>в целом по области </a:t>
            </a:r>
            <a:r>
              <a:rPr lang="ru-RU" sz="1300" dirty="0" smtClean="0"/>
              <a:t>составила 20978,2</a:t>
            </a:r>
            <a:r>
              <a:rPr lang="ru-RU" sz="1300" dirty="0" smtClean="0">
                <a:solidFill>
                  <a:srgbClr val="FF0000"/>
                </a:solidFill>
              </a:rPr>
              <a:t> </a:t>
            </a:r>
            <a:r>
              <a:rPr lang="ru-RU" sz="1300" dirty="0" smtClean="0"/>
              <a:t>рубля и по сравнению с соответствующим периодом 2013 года увеличилась на 8,7%. Реальная начисленная заработная плата увеличилась на 0,9% к аналогичному периоду предыдущего года. </a:t>
            </a:r>
            <a:endParaRPr lang="ru-RU" dirty="0"/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0" y="4653136"/>
          <a:ext cx="2843808" cy="220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2915816" y="4653136"/>
          <a:ext cx="2520280" cy="201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583585" y="5013511"/>
          <a:ext cx="3096344" cy="1783134"/>
        </p:xfrm>
        <a:graphic>
          <a:graphicData uri="http://schemas.openxmlformats.org/drawingml/2006/table">
            <a:tbl>
              <a:tblPr/>
              <a:tblGrid>
                <a:gridCol w="1711138"/>
                <a:gridCol w="1385206"/>
              </a:tblGrid>
              <a:tr h="622486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 г. Киров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2. г.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Кирово-Чепецк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3. г. Слободской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Мурашинский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Куменский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19 001,0 по 27 834,5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17 001,0 по 19 000,0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16 001,0 по 17 000,0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812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41.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Котельничский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42.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Свечинский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43.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Тужинский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Санчурский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45.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Кикнурский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15 011,8 по 16 000,0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" name="Заголовок 1"/>
          <p:cNvSpPr>
            <a:spLocks/>
          </p:cNvSpPr>
          <p:nvPr/>
        </p:nvSpPr>
        <p:spPr bwMode="auto">
          <a:xfrm>
            <a:off x="683568" y="332656"/>
            <a:ext cx="8128520" cy="281558"/>
          </a:xfrm>
          <a:prstGeom prst="rect">
            <a:avLst/>
          </a:prstGeom>
          <a:solidFill>
            <a:srgbClr val="C5E4BC"/>
          </a:solidFill>
          <a:ln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ДОРОЖНОЕ ХОЗЯЙСТВО И ТРАНСПОРТ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57352" name="TextBox 4"/>
          <p:cNvSpPr txBox="1">
            <a:spLocks noChangeArrowheads="1"/>
          </p:cNvSpPr>
          <p:nvPr/>
        </p:nvSpPr>
        <p:spPr bwMode="auto">
          <a:xfrm>
            <a:off x="3707904" y="764704"/>
            <a:ext cx="5256584" cy="203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ct val="1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По итогам 2014 года в целом по области среднемесячная номинальная  начисленная заработная плата </a:t>
            </a:r>
            <a:r>
              <a:rPr lang="ru-RU" sz="1300" b="1" dirty="0" smtClean="0"/>
              <a:t>работников муниципальных дошкольных учреждений </a:t>
            </a:r>
            <a:r>
              <a:rPr lang="ru-RU" sz="1300" dirty="0" smtClean="0"/>
              <a:t>увеличилась на 10,3% по сравнению с соответствующим периодом 2013 года и </a:t>
            </a:r>
            <a:r>
              <a:rPr lang="ru-RU" sz="1300" b="1" dirty="0" smtClean="0"/>
              <a:t>составила 12593 рублей.</a:t>
            </a:r>
            <a:endParaRPr lang="ru-RU" sz="1300" b="1" dirty="0" smtClean="0">
              <a:solidFill>
                <a:srgbClr val="FF0000"/>
              </a:solidFill>
            </a:endParaRPr>
          </a:p>
          <a:p>
            <a:pPr indent="358775" algn="just" defTabSz="407988">
              <a:lnSpc>
                <a:spcPct val="80000"/>
              </a:lnSpc>
              <a:spcBef>
                <a:spcPct val="1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Самый </a:t>
            </a:r>
            <a:r>
              <a:rPr lang="ru-RU" sz="1300" dirty="0"/>
              <a:t>высокий уровень оплаты труда в дошкольных образовательных учреждениях </a:t>
            </a:r>
            <a:r>
              <a:rPr lang="ru-RU" sz="1300" dirty="0" smtClean="0"/>
              <a:t>наблюдается в городах Кирове (15,3 тыс</a:t>
            </a:r>
            <a:r>
              <a:rPr lang="ru-RU" sz="1300" dirty="0"/>
              <a:t>. рублей</a:t>
            </a:r>
            <a:r>
              <a:rPr lang="ru-RU" sz="1300" dirty="0" smtClean="0"/>
              <a:t>), </a:t>
            </a:r>
            <a:r>
              <a:rPr lang="ru-RU" sz="1300" dirty="0" err="1" smtClean="0"/>
              <a:t>Кирово-Чепецке</a:t>
            </a:r>
            <a:r>
              <a:rPr lang="ru-RU" sz="1300" dirty="0" smtClean="0"/>
              <a:t> (14,1 тыс. рублей), </a:t>
            </a:r>
            <a:r>
              <a:rPr lang="ru-RU" sz="1300" dirty="0" err="1" smtClean="0"/>
              <a:t>Юрьянском</a:t>
            </a:r>
            <a:r>
              <a:rPr lang="ru-RU" sz="1300" dirty="0" smtClean="0"/>
              <a:t> районе  (13,9 тыс. рублей),  ЗАТО Первомайский (13,9 </a:t>
            </a:r>
            <a:r>
              <a:rPr lang="ru-RU" sz="1300" dirty="0"/>
              <a:t>тыс. </a:t>
            </a:r>
            <a:r>
              <a:rPr lang="ru-RU" sz="1300" dirty="0" smtClean="0"/>
              <a:t>рублей), а  самый </a:t>
            </a:r>
            <a:r>
              <a:rPr lang="ru-RU" sz="1300" dirty="0"/>
              <a:t>низкий уровень оплаты </a:t>
            </a:r>
            <a:r>
              <a:rPr lang="ru-RU" sz="1300" dirty="0" smtClean="0"/>
              <a:t>труда отмечен в Сунском и  </a:t>
            </a:r>
            <a:r>
              <a:rPr lang="ru-RU" sz="1300" dirty="0" err="1" smtClean="0"/>
              <a:t>Кикнурском</a:t>
            </a:r>
            <a:r>
              <a:rPr lang="ru-RU" sz="1300" dirty="0" smtClean="0"/>
              <a:t> (по 9,4 тыс. рублей),  Яранском и </a:t>
            </a:r>
            <a:r>
              <a:rPr lang="ru-RU" sz="1300" dirty="0" err="1" smtClean="0"/>
              <a:t>Лузском</a:t>
            </a:r>
            <a:r>
              <a:rPr lang="ru-RU" sz="1300" dirty="0" smtClean="0"/>
              <a:t> (по 9,8 тыс. рублей) и </a:t>
            </a:r>
            <a:r>
              <a:rPr lang="ru-RU" sz="1300" dirty="0" err="1" smtClean="0"/>
              <a:t>Опаринском</a:t>
            </a:r>
            <a:r>
              <a:rPr lang="ru-RU" sz="1300" dirty="0" smtClean="0"/>
              <a:t> (9,9 тыс. рублей) районах.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836712"/>
            <a:ext cx="3384376" cy="613117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Показатель «Среднемесячная номинальная начисленная заработная плата работников муниципальных дошкольных образовательных учреждений», рублей (по данным за 2014 год)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078164" y="6064522"/>
            <a:ext cx="5886324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ct val="1000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Наибольшие  значения сводного индекса показателя получены в городе Кирове и ЗАТО Первомайский (за счет высоких значений), в Санчурском, Нолинском и Верхнекамском районах (за счет темпа роста заработной платы за период 2011 – 2014 годов).</a:t>
            </a:r>
            <a:endParaRPr lang="ru-RU" sz="13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2708920"/>
            <a:ext cx="5256584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8775" algn="just" defTabSz="407988">
              <a:lnSpc>
                <a:spcPct val="80000"/>
              </a:lnSpc>
              <a:spcBef>
                <a:spcPts val="0"/>
              </a:spcBef>
              <a:buClr>
                <a:srgbClr val="EEECE1"/>
              </a:buClr>
              <a:buSzPct val="75000"/>
            </a:pPr>
            <a:r>
              <a:rPr lang="ru-RU" sz="1300" dirty="0" smtClean="0"/>
              <a:t>Наибольший рост заработной платы работников муниципальных дошкольных учреждений по сравнению с 2013 годом отмечен в Санчурском (25,9%), Зуевском (17,4%), </a:t>
            </a:r>
            <a:r>
              <a:rPr lang="ru-RU" sz="1300" dirty="0" err="1" smtClean="0"/>
              <a:t>Мурашинском</a:t>
            </a:r>
            <a:r>
              <a:rPr lang="ru-RU" sz="1300" dirty="0" smtClean="0"/>
              <a:t> (17,2%), </a:t>
            </a:r>
            <a:r>
              <a:rPr lang="ru-RU" sz="1300" dirty="0" err="1" smtClean="0"/>
              <a:t>Вятскополянском</a:t>
            </a:r>
            <a:r>
              <a:rPr lang="ru-RU" sz="1300" dirty="0" smtClean="0"/>
              <a:t> (17%) районах.</a:t>
            </a:r>
            <a:endParaRPr lang="ru-RU" sz="1300" dirty="0"/>
          </a:p>
        </p:txBody>
      </p:sp>
      <p:sp>
        <p:nvSpPr>
          <p:cNvPr id="2" name="TextBox 1"/>
          <p:cNvSpPr txBox="1"/>
          <p:nvPr/>
        </p:nvSpPr>
        <p:spPr>
          <a:xfrm>
            <a:off x="4860032" y="3429000"/>
            <a:ext cx="2736304" cy="276999"/>
          </a:xfrm>
          <a:prstGeom prst="rect">
            <a:avLst/>
          </a:prstGeom>
          <a:solidFill>
            <a:srgbClr val="66F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Сводный индекс показателя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19</a:t>
            </a:fld>
            <a:endParaRPr lang="ru-RU" dirty="0"/>
          </a:p>
        </p:txBody>
      </p:sp>
      <p:pic>
        <p:nvPicPr>
          <p:cNvPr id="18" name="Рисунок 17" descr="http://rias.ako.ogv/RIAS607/ingeoimage.asp?Db=KirovRegion_RIAS&amp;Layers=Names&amp;CenterX=9441000&amp;CenterY=6500000&amp;Width=600&amp;Height=700&amp;XAngle=0&amp;YMirror=false&amp;ZoomScale=2.5e-7&amp;SelectedObject=&amp;DataLayerId=FFF0001B0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305983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10108" y="4831060"/>
          <a:ext cx="2915816" cy="1933634"/>
        </p:xfrm>
        <a:graphic>
          <a:graphicData uri="http://schemas.openxmlformats.org/drawingml/2006/table">
            <a:tbl>
              <a:tblPr/>
              <a:tblGrid>
                <a:gridCol w="1475656"/>
                <a:gridCol w="1440160"/>
              </a:tblGrid>
              <a:tr h="597937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 г. Киров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2. г.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Кирово-Чепецк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Юрьянский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4. ЗАТО Первомайский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5. г. Слободской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12 001,0 по 16 000,0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11 001,0 по 12 000,0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167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10 501,0 по 11 000,0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7937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41.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Опаринский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42.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Лузский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43.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Яранский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Кикнурский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45. Сунский район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9 370,9 по 10 500,0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Диаграмма 25"/>
          <p:cNvGraphicFramePr/>
          <p:nvPr/>
        </p:nvGraphicFramePr>
        <p:xfrm>
          <a:off x="2735288" y="3573016"/>
          <a:ext cx="6408712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Заголовок 1"/>
          <p:cNvSpPr>
            <a:spLocks/>
          </p:cNvSpPr>
          <p:nvPr/>
        </p:nvSpPr>
        <p:spPr bwMode="auto">
          <a:xfrm>
            <a:off x="683568" y="332656"/>
            <a:ext cx="8128520" cy="281558"/>
          </a:xfrm>
          <a:prstGeom prst="rect">
            <a:avLst/>
          </a:prstGeom>
          <a:solidFill>
            <a:srgbClr val="C5E4BC"/>
          </a:solidFill>
          <a:ln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НАСЕЛЕНИЯ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4283968" y="188640"/>
            <a:ext cx="338014" cy="3336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 dirty="0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6278563" y="215900"/>
            <a:ext cx="2397125" cy="1628775"/>
          </a:xfrm>
          <a:prstGeom prst="homePlate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lIns="83851" tIns="41927" rIns="83851" bIns="41927" anchor="ctr"/>
          <a:lstStyle/>
          <a:p>
            <a:pPr defTabSz="839788"/>
            <a:endParaRPr lang="ru-RU" dirty="0"/>
          </a:p>
        </p:txBody>
      </p:sp>
      <p:sp>
        <p:nvSpPr>
          <p:cNvPr id="33796" name="TextBox 10"/>
          <p:cNvSpPr txBox="1">
            <a:spLocks noChangeArrowheads="1"/>
          </p:cNvSpPr>
          <p:nvPr/>
        </p:nvSpPr>
        <p:spPr bwMode="auto">
          <a:xfrm>
            <a:off x="179512" y="692697"/>
            <a:ext cx="8785225" cy="607397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ОБЩАЯ ИНФОРМАЦИЯ О ГОРОДСКИХ ОКРУГАХ И МУНИЦИПАЛЬНЫХ РАЙОНАХ 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КИРОВСКОЙ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………………………………………………………………………………………................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3 стр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акты, регламентирующие  работу по оценке эффективности деятельности органов местного самоуправления городских округов и муниципальных районов Кировской области……….................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стр.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ПОКАЗАТЕЛЕЙ ОЦЕНКИ ЭФФЕКТИВНОСТИ ДЕЯТЕЛЬНОСТИ ОРГАНОВ МЕСТНОГО САМОУПРАВЛЕНИЯ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……………………………………………………………………………………………………..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стр.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1. РЕЗУЛЬТАТЫ  КОМПЛЕКСНОЙ ОЦЕНКИ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ЭФФЕКТИВНОСТИ ДЕЯТЕЛЬНОСТИ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ОРГАНОВ</a:t>
            </a: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САМОУПРАВЛЕНИЯ ГОРОДСКИХ ОКРУГОВ И МУНИЦИПАЛЬНЫХ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РАЙОНОВ ................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10 стр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1.1. Экономическое развитие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……………………………………………………………………………………………...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11 стр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1.2. 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………………………………………………………………………………………….....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1.3. 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Общее и дополнительное образование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…………………………………………………………………………......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стр.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1.4.  Культура…………………………………………………………………………………………………………..……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1.5. 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…………………………………………………………………………………….....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1.6. 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Жилищное строительство и обеспечение граждан жильем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…………………………………………………..…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1.7. 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………………………………………………………………………………..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1.8. 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Организация муниципального управления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1.9.  Энергосбережение и повышение энергетической эффективности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……………………………………..………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41 стр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ИТОГИ НЕЗАВИСИМЫХ ОПРОСОВ ПО ОЦЕНКЕ НАСЕЛЕНИЕМ ЭФФЕКТИВНОСТИ ДЕЯТЕЛЬНОСТИ ОРГАНОВ МЕСТНОГО САМОУПРАВЛЕНИЯ ……...…………………………………………………………….….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45 стр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3. РЕЙТИНГ МУНИЦИПАЛЬНЫХ ОБРАЗОВАНИЙ КИРОВСКОЙ ОБЛАСТИ ПО РЕЗУЛЬТАТАМ КОМПЛЕКСНОЙ ОЦЕНКИ ЭФФЕКТИВНОСТИ ДЕЯТЕЛЬНОСТИ ОРГАНОВ МЕСТНОГО САМОУПРАВЛЕНИЯ ПО ИТОГАМ 2014 ГОДА ………………………………………………..………………..…....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53 стр.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 dirty="0"/>
          </a:p>
        </p:txBody>
      </p:sp>
      <p:sp>
        <p:nvSpPr>
          <p:cNvPr id="33798" name="Заголовок 1"/>
          <p:cNvSpPr>
            <a:spLocks/>
          </p:cNvSpPr>
          <p:nvPr/>
        </p:nvSpPr>
        <p:spPr bwMode="auto">
          <a:xfrm>
            <a:off x="323528" y="404664"/>
            <a:ext cx="8572500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cs typeface="Times New Roman" pitchFamily="18" charset="0"/>
              </a:rPr>
              <a:t>СОДЕРЖАНИЕ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79512" y="116632"/>
            <a:ext cx="8784976" cy="365125"/>
          </a:xfrm>
        </p:spPr>
        <p:txBody>
          <a:bodyPr/>
          <a:lstStyle/>
          <a:p>
            <a:pPr algn="ctr">
              <a:defRPr/>
            </a:pPr>
            <a:fld id="{D43F5F50-21EC-414B-8A04-83C069F40646}" type="slidenum">
              <a:rPr lang="ru-RU" smtClean="0"/>
              <a:pPr algn="ctr"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/>
        </p:nvGraphicFramePr>
        <p:xfrm>
          <a:off x="323528" y="2492896"/>
          <a:ext cx="4968552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371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58376" name="TextBox 4"/>
          <p:cNvSpPr txBox="1">
            <a:spLocks noChangeArrowheads="1"/>
          </p:cNvSpPr>
          <p:nvPr/>
        </p:nvSpPr>
        <p:spPr bwMode="auto">
          <a:xfrm>
            <a:off x="179512" y="4869160"/>
            <a:ext cx="5112568" cy="162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000" algn="just">
              <a:lnSpc>
                <a:spcPct val="85000"/>
              </a:lnSpc>
              <a:spcBef>
                <a:spcPts val="0"/>
              </a:spcBef>
            </a:pPr>
            <a:r>
              <a:rPr lang="ru-RU" sz="1300" dirty="0" smtClean="0"/>
              <a:t>В 2014 году по сравнению с 2013 годом во всех муниципальных образованиях  произошел рост </a:t>
            </a:r>
            <a:r>
              <a:rPr lang="ru-RU" sz="1300" b="1" dirty="0" smtClean="0"/>
              <a:t>заработной платы работников муниципальных общеобразовательных учреждений. </a:t>
            </a:r>
            <a:r>
              <a:rPr lang="ru-RU" sz="1300" dirty="0" smtClean="0"/>
              <a:t>Наибольший рост заработной платы работников отмечен в </a:t>
            </a:r>
            <a:r>
              <a:rPr lang="ru-RU" sz="1300" dirty="0" err="1" smtClean="0"/>
              <a:t>Оричевском</a:t>
            </a:r>
            <a:r>
              <a:rPr lang="ru-RU" sz="1300" dirty="0" smtClean="0"/>
              <a:t> (на 37,6%), Богородском муниципальном (23,4%), Санчурском (20,4%), Слободском (17,2%) и </a:t>
            </a:r>
            <a:r>
              <a:rPr lang="ru-RU" sz="1300" dirty="0" err="1" smtClean="0"/>
              <a:t>Мурашинском</a:t>
            </a:r>
            <a:r>
              <a:rPr lang="ru-RU" sz="1300" dirty="0" smtClean="0"/>
              <a:t> (16,9%) районах.</a:t>
            </a:r>
            <a:r>
              <a:rPr lang="ru-RU" sz="1300" b="1" dirty="0" smtClean="0">
                <a:solidFill>
                  <a:srgbClr val="FF0000"/>
                </a:solidFill>
              </a:rPr>
              <a:t> </a:t>
            </a:r>
          </a:p>
          <a:p>
            <a:pPr indent="360000" algn="just">
              <a:lnSpc>
                <a:spcPct val="85000"/>
              </a:lnSpc>
              <a:spcBef>
                <a:spcPts val="0"/>
              </a:spcBef>
            </a:pPr>
            <a:r>
              <a:rPr lang="ru-RU" sz="1300" dirty="0" smtClean="0"/>
              <a:t>Самая высокая заработная плата работников муниципальных общеобразовательных учреждений – в городе Кирове (21,9 тыс. рублей), самая низкая – </a:t>
            </a:r>
            <a:r>
              <a:rPr lang="ru-RU" sz="1300" dirty="0"/>
              <a:t>в </a:t>
            </a:r>
            <a:r>
              <a:rPr lang="ru-RU" sz="1300" dirty="0" err="1" smtClean="0"/>
              <a:t>Кикнурском</a:t>
            </a:r>
            <a:r>
              <a:rPr lang="ru-RU" sz="1300" dirty="0" smtClean="0"/>
              <a:t> районе (12,7 тыс. рублей). </a:t>
            </a:r>
          </a:p>
        </p:txBody>
      </p:sp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Заголовок 1"/>
          <p:cNvSpPr>
            <a:spLocks/>
          </p:cNvSpPr>
          <p:nvPr/>
        </p:nvSpPr>
        <p:spPr bwMode="auto">
          <a:xfrm>
            <a:off x="5580112" y="730796"/>
            <a:ext cx="3456384" cy="576064"/>
          </a:xfrm>
          <a:prstGeom prst="rect">
            <a:avLst/>
          </a:prstGeom>
          <a:solidFill>
            <a:srgbClr val="66FFFF"/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200" dirty="0" smtClean="0">
                <a:cs typeface="Times New Roman" pitchFamily="18" charset="0"/>
              </a:rPr>
              <a:t>Среднемесячная номинальная начисленная заработная плата учителей муниципальных общеобразовательных учреждений за 2014 год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-27384"/>
            <a:ext cx="87849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</a:rPr>
              <a:t>20</a:t>
            </a:r>
            <a:endParaRPr lang="ru-RU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220072" y="1196752"/>
          <a:ext cx="3779912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07504" y="692696"/>
            <a:ext cx="5184576" cy="208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3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В 2014 году </a:t>
            </a:r>
            <a:r>
              <a:rPr lang="ru-RU" sz="1300" b="1" dirty="0" smtClean="0"/>
              <a:t>среднемесячная номинальная начисленная заработная плата учителей муниципальных общеобразовательных учреждений </a:t>
            </a:r>
            <a:r>
              <a:rPr lang="ru-RU" sz="1300" dirty="0" smtClean="0"/>
              <a:t> увеличилась в 2 раза по сравнению с 2011 годом.</a:t>
            </a:r>
          </a:p>
          <a:p>
            <a:pPr indent="358775" algn="just" defTabSz="407988">
              <a:lnSpc>
                <a:spcPct val="83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Максимальная  зарплата учителей муниципальных общеобразовательных учреждений отмечена в </a:t>
            </a:r>
            <a:r>
              <a:rPr lang="ru-RU" sz="1300" dirty="0" err="1" smtClean="0"/>
              <a:t>Пижанском</a:t>
            </a:r>
            <a:r>
              <a:rPr lang="ru-RU" sz="1300" dirty="0" smtClean="0"/>
              <a:t> районе (25,8 тыс. рублей), минимальная – в </a:t>
            </a:r>
            <a:r>
              <a:rPr lang="ru-RU" sz="1300" dirty="0" err="1" smtClean="0"/>
              <a:t>Кикнурском</a:t>
            </a:r>
            <a:r>
              <a:rPr lang="ru-RU" sz="1300" dirty="0" smtClean="0"/>
              <a:t> районе (14,9 тыс. рублей). </a:t>
            </a:r>
          </a:p>
          <a:p>
            <a:pPr indent="358775" algn="just" defTabSz="407988">
              <a:lnSpc>
                <a:spcPct val="83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Наибольший рост заработной платы учителей в 2014 году по сравнению с 2013 годом отмечен в Даровском (на 31,2%), Богородском муниципальном (на 29,5%) и </a:t>
            </a:r>
            <a:r>
              <a:rPr lang="ru-RU" sz="1300" dirty="0" err="1" smtClean="0"/>
              <a:t>Оричевском</a:t>
            </a:r>
            <a:r>
              <a:rPr lang="ru-RU" sz="1300" dirty="0" smtClean="0"/>
              <a:t> (на 28,8%) районах, наименьший рост  – в </a:t>
            </a:r>
            <a:r>
              <a:rPr lang="ru-RU" sz="1300" dirty="0" err="1" smtClean="0"/>
              <a:t>Лебяжском</a:t>
            </a:r>
            <a:r>
              <a:rPr lang="ru-RU" sz="1300" dirty="0" smtClean="0"/>
              <a:t> районе (на 3,3%). </a:t>
            </a:r>
          </a:p>
        </p:txBody>
      </p:sp>
      <p:sp>
        <p:nvSpPr>
          <p:cNvPr id="11" name="Заголовок 1"/>
          <p:cNvSpPr>
            <a:spLocks/>
          </p:cNvSpPr>
          <p:nvPr/>
        </p:nvSpPr>
        <p:spPr bwMode="auto">
          <a:xfrm>
            <a:off x="683568" y="332656"/>
            <a:ext cx="8128520" cy="281558"/>
          </a:xfrm>
          <a:prstGeom prst="rect">
            <a:avLst/>
          </a:prstGeom>
          <a:solidFill>
            <a:srgbClr val="C5E4BC"/>
          </a:solidFill>
          <a:ln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НАСЕЛЕНИЯ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://rias.ako.ogv/RIAS607/ingeoimage.asp?Db=KirovRegion_RIAS&amp;Layers=Names&amp;CenterX=9441000&amp;CenterY=6500000&amp;Width=600&amp;Height=700&amp;XAngle=0&amp;YMirror=false&amp;ZoomScale=2.5e-7&amp;SelectedObject=&amp;DataLayerId=FFF0001B0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5173" y="2501677"/>
            <a:ext cx="316835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58374" name="TextBox 4"/>
          <p:cNvSpPr txBox="1">
            <a:spLocks noChangeArrowheads="1"/>
          </p:cNvSpPr>
          <p:nvPr/>
        </p:nvSpPr>
        <p:spPr bwMode="auto">
          <a:xfrm>
            <a:off x="107504" y="2113806"/>
            <a:ext cx="514647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/>
              <a:t>Наибольший рост заработной платы </a:t>
            </a:r>
            <a:r>
              <a:rPr lang="ru-RU" sz="1300" dirty="0" smtClean="0"/>
              <a:t>работников культуры и искусства в 2014 году по сравнению с 2013 годом отмечен </a:t>
            </a:r>
            <a:r>
              <a:rPr lang="ru-RU" sz="1300" dirty="0"/>
              <a:t>в </a:t>
            </a:r>
            <a:r>
              <a:rPr lang="ru-RU" sz="1300" dirty="0" smtClean="0"/>
              <a:t>Омутнинском (на 69,4%), </a:t>
            </a:r>
            <a:r>
              <a:rPr lang="ru-RU" sz="1300" dirty="0" err="1" smtClean="0"/>
              <a:t>Вятскополянском</a:t>
            </a:r>
            <a:r>
              <a:rPr lang="ru-RU" sz="1300" dirty="0" smtClean="0"/>
              <a:t> (на 46,9%), </a:t>
            </a:r>
            <a:r>
              <a:rPr lang="ru-RU" sz="1300" dirty="0" err="1" smtClean="0"/>
              <a:t>Афанасьевском</a:t>
            </a:r>
            <a:r>
              <a:rPr lang="ru-RU" sz="1300" dirty="0" smtClean="0"/>
              <a:t> (на 45%) районах, Советском районе Кировской области (на 44,9%) и </a:t>
            </a:r>
            <a:r>
              <a:rPr lang="ru-RU" sz="1300" dirty="0" err="1" smtClean="0"/>
              <a:t>Арбажском</a:t>
            </a:r>
            <a:r>
              <a:rPr lang="ru-RU" sz="1300" dirty="0" smtClean="0"/>
              <a:t> районе (на 44,4%).      </a:t>
            </a:r>
          </a:p>
        </p:txBody>
      </p:sp>
      <p:sp>
        <p:nvSpPr>
          <p:cNvPr id="58376" name="TextBox 4"/>
          <p:cNvSpPr txBox="1">
            <a:spLocks noChangeArrowheads="1"/>
          </p:cNvSpPr>
          <p:nvPr/>
        </p:nvSpPr>
        <p:spPr bwMode="auto">
          <a:xfrm>
            <a:off x="179512" y="764704"/>
            <a:ext cx="8826376" cy="14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b="1" dirty="0" smtClean="0"/>
              <a:t>Среднемесячная номинальная начисленная заработная плата работников </a:t>
            </a:r>
            <a:r>
              <a:rPr lang="ru-RU" sz="1300" b="1" dirty="0"/>
              <a:t>муниципальных </a:t>
            </a:r>
            <a:r>
              <a:rPr lang="ru-RU" sz="1300" b="1" dirty="0" smtClean="0"/>
              <a:t>учреждений культуры и искусства Кировской области составляет </a:t>
            </a:r>
            <a:r>
              <a:rPr lang="ru-RU" sz="1300" dirty="0" smtClean="0"/>
              <a:t>от 10,3 </a:t>
            </a:r>
            <a:r>
              <a:rPr lang="ru-RU" sz="1300" dirty="0"/>
              <a:t>тыс. рублей  до </a:t>
            </a:r>
            <a:r>
              <a:rPr lang="ru-RU" sz="1300" dirty="0" smtClean="0"/>
              <a:t>15,9 </a:t>
            </a:r>
            <a:r>
              <a:rPr lang="ru-RU" sz="1300" dirty="0"/>
              <a:t>тыс. </a:t>
            </a:r>
            <a:r>
              <a:rPr lang="ru-RU" sz="1300" dirty="0" smtClean="0"/>
              <a:t>рублей. </a:t>
            </a:r>
          </a:p>
          <a:p>
            <a:pPr indent="358775" algn="just" defTabSz="407988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В 2014 году самая </a:t>
            </a:r>
            <a:r>
              <a:rPr lang="ru-RU" sz="1300" dirty="0"/>
              <a:t>высокая </a:t>
            </a:r>
            <a:r>
              <a:rPr lang="ru-RU" sz="1300" dirty="0" smtClean="0"/>
              <a:t>заработная плата работников муниципальных учреждений культуры и искусства зафиксирована в Омутнинском районе (15,9 тыс. рублей), городе </a:t>
            </a:r>
            <a:r>
              <a:rPr lang="ru-RU" sz="1300" dirty="0" err="1" smtClean="0"/>
              <a:t>Кирово-Чепецке</a:t>
            </a:r>
            <a:r>
              <a:rPr lang="ru-RU" sz="1300" dirty="0" smtClean="0"/>
              <a:t> (15,0 тыс. рублей), </a:t>
            </a:r>
            <a:r>
              <a:rPr lang="ru-RU" sz="1300" dirty="0" err="1" smtClean="0"/>
              <a:t>Кирово-Чепецком</a:t>
            </a:r>
            <a:r>
              <a:rPr lang="ru-RU" sz="1300" dirty="0" smtClean="0"/>
              <a:t> (14,6 тыс. рублей), </a:t>
            </a:r>
            <a:r>
              <a:rPr lang="ru-RU" sz="1300" dirty="0" err="1" smtClean="0"/>
              <a:t>Пижанском</a:t>
            </a:r>
            <a:r>
              <a:rPr lang="ru-RU" sz="1300" dirty="0" smtClean="0"/>
              <a:t> (14,5 тыс. рублей) районах и городе Котельниче (14,0 тыс. рублей). Самая низкая заработная плата работников муниципальных учреждений культуры и искусства отмечена в Санчурском районе и Советском районе Кировской области (по 10,3 тыс. рублей), </a:t>
            </a:r>
            <a:r>
              <a:rPr lang="ru-RU" sz="1300" dirty="0" err="1" smtClean="0"/>
              <a:t>Лебяжском</a:t>
            </a:r>
            <a:r>
              <a:rPr lang="ru-RU" sz="1300" dirty="0" smtClean="0"/>
              <a:t> (10,5 тыс. рублей), </a:t>
            </a:r>
            <a:r>
              <a:rPr lang="ru-RU" sz="1300" dirty="0" err="1" smtClean="0"/>
              <a:t>Уржумском</a:t>
            </a:r>
            <a:r>
              <a:rPr lang="ru-RU" sz="1300" dirty="0" smtClean="0"/>
              <a:t> муниципальном (10,6 тыс. рублей) и </a:t>
            </a:r>
            <a:r>
              <a:rPr lang="ru-RU" sz="1300" dirty="0" err="1" smtClean="0"/>
              <a:t>Малмыжском</a:t>
            </a:r>
            <a:r>
              <a:rPr lang="ru-RU" sz="1300" dirty="0" smtClean="0"/>
              <a:t> районах области (10,7 тыс. рублей).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4088" y="1988840"/>
            <a:ext cx="3672408" cy="613117"/>
          </a:xfrm>
          <a:prstGeom prst="rect">
            <a:avLst/>
          </a:prstGeom>
          <a:solidFill>
            <a:srgbClr val="66FFFF"/>
          </a:solidFill>
          <a:ln w="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Среднемесячная номинальная начисленная заработная плата работников муниципальных  учреждений культуры и искусства, рублей </a:t>
            </a:r>
          </a:p>
          <a:p>
            <a:pPr algn="ctr">
              <a:lnSpc>
                <a:spcPct val="7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(по данным за 2014 год)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4629" y="4860425"/>
            <a:ext cx="42484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Органам местного самоуправления на муниципальном уровне необходимо продолжить реализацию муниципальных  «дорожных карт», направленных на повышение эффективности сферы культуры, в которых: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Tx/>
              <a:buChar char="-"/>
            </a:pPr>
            <a:r>
              <a:rPr lang="ru-RU" sz="1300" dirty="0" smtClean="0"/>
              <a:t>- предусмотрены мероприятия, направленные на повышение средней заработной платы работников;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Tx/>
              <a:buChar char="-"/>
            </a:pPr>
            <a:r>
              <a:rPr lang="ru-RU" sz="1300" dirty="0" smtClean="0"/>
              <a:t>- установлены целевые показатели и индикаторы по достижению параметров, определенных Указами Президента РФ.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5856" y="2924944"/>
            <a:ext cx="2664296" cy="1924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300" dirty="0" smtClean="0"/>
              <a:t>      За период 2011 </a:t>
            </a:r>
            <a:r>
              <a:rPr lang="ru-RU" sz="1300" dirty="0" smtClean="0">
                <a:latin typeface="Book Antiqua"/>
              </a:rPr>
              <a:t>—</a:t>
            </a:r>
            <a:r>
              <a:rPr lang="ru-RU" sz="1300" dirty="0" smtClean="0"/>
              <a:t> 2014 годов  рост заработной платы</a:t>
            </a:r>
            <a:r>
              <a:rPr lang="ru-RU" sz="1300" b="1" dirty="0" smtClean="0"/>
              <a:t> </a:t>
            </a:r>
            <a:r>
              <a:rPr lang="ru-RU" sz="1300" dirty="0" smtClean="0"/>
              <a:t>работников муниципальных учреждений культуры и искусства произошел в связи с реализацией на территории Кировской области плана мероприятий («дорожная карта») «Изменения в отрасли социальной сферы, направленные на повышение эффективности сферы культуры».</a:t>
            </a:r>
            <a:endParaRPr lang="ru-RU" sz="130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21</a:t>
            </a:fld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23825" y="2613670"/>
          <a:ext cx="3312367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519042" y="5157192"/>
          <a:ext cx="2952328" cy="1539240"/>
        </p:xfrm>
        <a:graphic>
          <a:graphicData uri="http://schemas.openxmlformats.org/drawingml/2006/table">
            <a:tbl>
              <a:tblPr/>
              <a:tblGrid>
                <a:gridCol w="1687045"/>
                <a:gridCol w="1265283"/>
              </a:tblGrid>
              <a:tr h="13716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Омутнинский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2. г.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Кирово-Чепецк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Кирово-Чепецкий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Пижанский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5. г. Котельнич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14 001,0 по 15 869,3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285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5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13 001,0 по 14 000,0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A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11 501,0 по 13 000,0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805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40.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Малмыжский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41.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Уржумский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42.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Лебяжский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43. Советский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Санчурский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10 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000,0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11 500,0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7092280" y="3246884"/>
            <a:ext cx="7920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>
            <a:spLocks/>
          </p:cNvSpPr>
          <p:nvPr/>
        </p:nvSpPr>
        <p:spPr bwMode="auto">
          <a:xfrm>
            <a:off x="683568" y="332656"/>
            <a:ext cx="8128520" cy="281558"/>
          </a:xfrm>
          <a:prstGeom prst="rect">
            <a:avLst/>
          </a:prstGeom>
          <a:solidFill>
            <a:srgbClr val="C5E4BC"/>
          </a:solidFill>
          <a:ln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НАСЕЛЕНИЯ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http://rias.ako.ogv/RIAS607/ingeoimage.asp?Db=KirovRegion_RIAS&amp;Layers=Names&amp;CenterX=9441000&amp;CenterY=6500000&amp;Width=600&amp;Height=700&amp;XAngle=0&amp;YMirror=false&amp;ZoomScale=2.5e-7&amp;SelectedObject=&amp;DataLayerId=FFF0001B0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76872"/>
            <a:ext cx="295232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Диаграмма 18"/>
          <p:cNvGraphicFramePr/>
          <p:nvPr/>
        </p:nvGraphicFramePr>
        <p:xfrm>
          <a:off x="3505199" y="4293096"/>
          <a:ext cx="56388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539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65541" name="TextBox 4"/>
          <p:cNvSpPr txBox="1">
            <a:spLocks noChangeArrowheads="1"/>
          </p:cNvSpPr>
          <p:nvPr/>
        </p:nvSpPr>
        <p:spPr bwMode="auto">
          <a:xfrm>
            <a:off x="4139952" y="1340768"/>
            <a:ext cx="4896544" cy="301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77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Наибольшее количество детей охвачено дошкольным образованием в городах Вятские Поляны (93,4%), Слободском (88,8%), </a:t>
            </a:r>
            <a:r>
              <a:rPr lang="ru-RU" sz="1300" dirty="0" err="1" smtClean="0"/>
              <a:t>Кирово-Чепецке</a:t>
            </a:r>
            <a:r>
              <a:rPr lang="ru-RU" sz="1300" dirty="0" smtClean="0"/>
              <a:t> (82,4%), </a:t>
            </a:r>
            <a:r>
              <a:rPr lang="ru-RU" sz="1300" dirty="0" err="1" smtClean="0"/>
              <a:t>Кильмезском</a:t>
            </a:r>
            <a:r>
              <a:rPr lang="ru-RU" sz="1300" dirty="0" smtClean="0"/>
              <a:t>  районе (78,8%) и ЗАТО Первомайский (78%).</a:t>
            </a:r>
            <a:endParaRPr lang="ru-RU" sz="1300" dirty="0"/>
          </a:p>
          <a:p>
            <a:pPr indent="358775" algn="just" defTabSz="407988">
              <a:lnSpc>
                <a:spcPct val="77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Самые </a:t>
            </a:r>
            <a:r>
              <a:rPr lang="ru-RU" sz="1300" dirty="0"/>
              <a:t>низкие показатели отмечены в </a:t>
            </a:r>
            <a:r>
              <a:rPr lang="ru-RU" sz="1300" dirty="0" err="1" smtClean="0"/>
              <a:t>Кирово-Чепецком</a:t>
            </a:r>
            <a:r>
              <a:rPr lang="ru-RU" sz="1300" dirty="0" smtClean="0"/>
              <a:t> (55%), Санчурском (56,2%), </a:t>
            </a:r>
            <a:r>
              <a:rPr lang="ru-RU" sz="1300" dirty="0" err="1" smtClean="0"/>
              <a:t>Малмыжском</a:t>
            </a:r>
            <a:r>
              <a:rPr lang="ru-RU" sz="1300" dirty="0" smtClean="0"/>
              <a:t> (57,6%), Богородском муниципальном (58,6%) и </a:t>
            </a:r>
            <a:r>
              <a:rPr lang="ru-RU" sz="1300" dirty="0" err="1" smtClean="0"/>
              <a:t>Фаленском</a:t>
            </a:r>
            <a:r>
              <a:rPr lang="ru-RU" sz="1300" dirty="0" smtClean="0"/>
              <a:t> (59,9%) районах. </a:t>
            </a:r>
          </a:p>
          <a:p>
            <a:pPr indent="358775" algn="just" defTabSz="407988">
              <a:lnSpc>
                <a:spcPct val="77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/>
              <a:t>В</a:t>
            </a:r>
            <a:r>
              <a:rPr lang="ru-RU" sz="1300" dirty="0" smtClean="0"/>
              <a:t> 15 муниципальных образованиях данный показатель имеет положительную динамику</a:t>
            </a:r>
            <a:r>
              <a:rPr lang="ru-RU" sz="1300" dirty="0" smtClean="0">
                <a:solidFill>
                  <a:srgbClr val="FF0000"/>
                </a:solidFill>
              </a:rPr>
              <a:t>. </a:t>
            </a:r>
            <a:r>
              <a:rPr lang="ru-RU" sz="1300" dirty="0" smtClean="0"/>
              <a:t>Наибольший рост показателя в          2014 году по сравнению с 2013 годом отмечен в </a:t>
            </a:r>
            <a:r>
              <a:rPr lang="ru-RU" sz="1300" dirty="0" err="1" smtClean="0"/>
              <a:t>Кикнурском</a:t>
            </a:r>
            <a:r>
              <a:rPr lang="ru-RU" sz="1300" dirty="0" smtClean="0"/>
              <a:t> (на 8,3 п.п.), </a:t>
            </a:r>
            <a:r>
              <a:rPr lang="ru-RU" sz="1300" dirty="0" err="1" smtClean="0"/>
              <a:t>Верхошижемском</a:t>
            </a:r>
            <a:r>
              <a:rPr lang="ru-RU" sz="1300" dirty="0" smtClean="0"/>
              <a:t> (на 5,8 п.п.), Нолинском (на 3,7 п.п.), </a:t>
            </a:r>
            <a:r>
              <a:rPr lang="ru-RU" sz="1300" dirty="0" err="1" smtClean="0"/>
              <a:t>Шабалинском</a:t>
            </a:r>
            <a:r>
              <a:rPr lang="ru-RU" sz="1300" dirty="0" smtClean="0"/>
              <a:t> (на 3,4 п.п.) районах, </a:t>
            </a:r>
            <a:r>
              <a:rPr lang="ru-RU" sz="1300" dirty="0" err="1" smtClean="0"/>
              <a:t>Уржумском</a:t>
            </a:r>
            <a:r>
              <a:rPr lang="ru-RU" sz="1300" dirty="0" smtClean="0"/>
              <a:t> районе Кировской области (2,3 п.п.).</a:t>
            </a:r>
          </a:p>
          <a:p>
            <a:pPr indent="358775" algn="just" defTabSz="407988">
              <a:lnSpc>
                <a:spcPct val="77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В то же время в ряде районов наблюдается снижение доли детей в возрасте 1 – 6 лет, получающих дошкольную образовательную услугу. Самое большое снижение отмечено в Сунском (на 7,2 п.п.), Верхнекамском (на 6,3 п.п.), Нагорском (на 5,3 </a:t>
            </a:r>
            <a:r>
              <a:rPr lang="ru-RU" sz="1300" dirty="0" err="1" smtClean="0"/>
              <a:t>п.п</a:t>
            </a:r>
            <a:r>
              <a:rPr lang="ru-RU" sz="1300" dirty="0" smtClean="0"/>
              <a:t>), Богородском муниципальном  и </a:t>
            </a:r>
            <a:r>
              <a:rPr lang="ru-RU" sz="1300" dirty="0" err="1" smtClean="0"/>
              <a:t>Мурашинском</a:t>
            </a:r>
            <a:r>
              <a:rPr lang="ru-RU" sz="1300" dirty="0" smtClean="0"/>
              <a:t> (на 4,8 </a:t>
            </a:r>
            <a:r>
              <a:rPr lang="ru-RU" sz="1300" dirty="0" err="1" smtClean="0"/>
              <a:t>п.п</a:t>
            </a:r>
            <a:r>
              <a:rPr lang="ru-RU" sz="1300" dirty="0" smtClean="0"/>
              <a:t>) районах.</a:t>
            </a:r>
            <a:endParaRPr lang="ru-RU" sz="1300" dirty="0"/>
          </a:p>
        </p:txBody>
      </p:sp>
      <p:sp>
        <p:nvSpPr>
          <p:cNvPr id="10" name="Заголовок 1"/>
          <p:cNvSpPr>
            <a:spLocks/>
          </p:cNvSpPr>
          <p:nvPr/>
        </p:nvSpPr>
        <p:spPr bwMode="auto">
          <a:xfrm>
            <a:off x="179512" y="278359"/>
            <a:ext cx="8784976" cy="414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1.2. ДОШКОЛЬНОЕ ОБРАЗОВАНИЕ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1517883"/>
            <a:ext cx="3960440" cy="843308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Показатель «Доля детей в возрасте 1 – 6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1 – 6 лет», процентов (по данным за 2014 год)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692696"/>
            <a:ext cx="8856984" cy="862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77000"/>
              </a:lnSpc>
            </a:pPr>
            <a:r>
              <a:rPr lang="ru-RU" sz="1300" dirty="0" smtClean="0"/>
              <a:t>В 2014 году доля детей в возрасте 1 – 6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данной группы в среднем по Кировской области составила 74,1%, что выше уровня прошлого года на 1,6 п.п. </a:t>
            </a:r>
          </a:p>
          <a:p>
            <a:pPr indent="457200" algn="just">
              <a:lnSpc>
                <a:spcPct val="77000"/>
              </a:lnSpc>
            </a:pPr>
            <a:r>
              <a:rPr lang="ru-RU" sz="1300" dirty="0" smtClean="0"/>
              <a:t>В течение 2013 – 2014 годов в области введено 4803 дополнительных места в учреждениях, реализующих дошкольную образовательную услугу.</a:t>
            </a:r>
            <a:endParaRPr lang="ru-RU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4932040" y="4437112"/>
            <a:ext cx="3240360" cy="240066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Сводный индекс показателя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22</a:t>
            </a:fld>
            <a:endParaRPr lang="ru-RU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79512" y="5157192"/>
          <a:ext cx="2520280" cy="1539240"/>
        </p:xfrm>
        <a:graphic>
          <a:graphicData uri="http://schemas.openxmlformats.org/drawingml/2006/table">
            <a:tbl>
              <a:tblPr/>
              <a:tblGrid>
                <a:gridCol w="1680187"/>
                <a:gridCol w="840093"/>
              </a:tblGrid>
              <a:tr h="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 г. Вятские Поляны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2. г. Слободской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3. г.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Кирово-Чепецк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Кильмезский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5. ЗАТО Первомайский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78,0 по 94,0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5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71,0 по 77,0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A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61,0 по 70,0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41.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Фаленский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42.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Богородский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43.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Малмыжский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Санчурский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45.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Кирово-Чепецкий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55,0 по 60,0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0" y="692696"/>
            <a:ext cx="5004048" cy="281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300" b="1" dirty="0" smtClean="0"/>
              <a:t>        Очередность </a:t>
            </a:r>
            <a:r>
              <a:rPr lang="ru-RU" sz="1300" b="1" dirty="0"/>
              <a:t>на получение места в муниципальном дошкольном образовательном учреждении </a:t>
            </a:r>
            <a:r>
              <a:rPr lang="ru-RU" sz="1300" dirty="0"/>
              <a:t>присутствует </a:t>
            </a:r>
            <a:r>
              <a:rPr lang="ru-RU" sz="1300" dirty="0" smtClean="0"/>
              <a:t>во </a:t>
            </a:r>
            <a:r>
              <a:rPr lang="ru-RU" sz="1300" dirty="0"/>
              <a:t>всех муниципальных </a:t>
            </a:r>
            <a:r>
              <a:rPr lang="ru-RU" sz="1300" dirty="0" smtClean="0"/>
              <a:t>образованиях. Наибольшая доля детей в возрасте 1 </a:t>
            </a:r>
            <a:r>
              <a:rPr lang="ru-RU" sz="1300" dirty="0" smtClean="0">
                <a:latin typeface="Book Antiqua"/>
              </a:rPr>
              <a:t>—</a:t>
            </a:r>
            <a:r>
              <a:rPr lang="ru-RU" sz="1300" dirty="0" smtClean="0"/>
              <a:t> 6 лет, состоящих на учете для определения в муниципальные  дошкольные образовательные учреждения, </a:t>
            </a:r>
            <a:r>
              <a:rPr lang="ru-RU" sz="1300" dirty="0" smtClean="0">
                <a:latin typeface="Book Antiqua"/>
              </a:rPr>
              <a:t>—</a:t>
            </a:r>
            <a:r>
              <a:rPr lang="ru-RU" sz="1300" dirty="0" smtClean="0"/>
              <a:t> в городах Кирове (36,1%), Котельниче (34,2%), Советском муниципальном районе  (31,1%), городе </a:t>
            </a:r>
            <a:r>
              <a:rPr lang="ru-RU" sz="1300" dirty="0" err="1" smtClean="0"/>
              <a:t>Кирово-Чепецке</a:t>
            </a:r>
            <a:r>
              <a:rPr lang="ru-RU" sz="1300" dirty="0" smtClean="0"/>
              <a:t> (29,1%) и </a:t>
            </a:r>
            <a:r>
              <a:rPr lang="ru-RU" sz="1300" dirty="0" err="1" smtClean="0"/>
              <a:t>Юрьянском</a:t>
            </a:r>
            <a:r>
              <a:rPr lang="ru-RU" sz="1300" dirty="0" smtClean="0"/>
              <a:t> районе (23%). Наименьшая </a:t>
            </a:r>
            <a:r>
              <a:rPr lang="ru-RU" sz="1300" dirty="0" smtClean="0">
                <a:latin typeface="Book Antiqua"/>
              </a:rPr>
              <a:t>—</a:t>
            </a:r>
            <a:r>
              <a:rPr lang="ru-RU" sz="1300" dirty="0" smtClean="0"/>
              <a:t> </a:t>
            </a:r>
            <a:r>
              <a:rPr lang="ru-RU" sz="1300" dirty="0"/>
              <a:t>в </a:t>
            </a:r>
            <a:r>
              <a:rPr lang="ru-RU" sz="1300" dirty="0" err="1" smtClean="0"/>
              <a:t>Фаленском</a:t>
            </a:r>
            <a:r>
              <a:rPr lang="ru-RU" sz="1300" dirty="0" smtClean="0"/>
              <a:t> (1,4%), </a:t>
            </a:r>
            <a:r>
              <a:rPr lang="ru-RU" sz="1300" dirty="0" err="1" smtClean="0"/>
              <a:t>Котельничском</a:t>
            </a:r>
            <a:r>
              <a:rPr lang="ru-RU" sz="1300" dirty="0" smtClean="0"/>
              <a:t> (2,9%), </a:t>
            </a:r>
            <a:r>
              <a:rPr lang="ru-RU" sz="1300" dirty="0" err="1" smtClean="0"/>
              <a:t>Опаринском</a:t>
            </a:r>
            <a:r>
              <a:rPr lang="ru-RU" sz="1300" dirty="0" smtClean="0"/>
              <a:t> (3,7%), </a:t>
            </a:r>
            <a:r>
              <a:rPr lang="ru-RU" sz="1300" dirty="0" err="1" smtClean="0"/>
              <a:t>Лебяжском</a:t>
            </a:r>
            <a:r>
              <a:rPr lang="ru-RU" sz="1300" dirty="0" smtClean="0"/>
              <a:t> (4,9%) и </a:t>
            </a:r>
            <a:r>
              <a:rPr lang="ru-RU" sz="1300" dirty="0" err="1" smtClean="0"/>
              <a:t>Унинском</a:t>
            </a:r>
            <a:r>
              <a:rPr lang="ru-RU" sz="1300" dirty="0" smtClean="0"/>
              <a:t> (5%) районах</a:t>
            </a:r>
            <a:r>
              <a:rPr lang="ru-RU" sz="1300" dirty="0"/>
              <a:t>. 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В 14 муниципальных образованиях в 2014 году по сравнению с 2013 годом выросла доля детей в возрасте 1 </a:t>
            </a:r>
            <a:r>
              <a:rPr lang="ru-RU" sz="1300" dirty="0" smtClean="0">
                <a:latin typeface="Book Antiqua"/>
              </a:rPr>
              <a:t>—</a:t>
            </a:r>
            <a:r>
              <a:rPr lang="ru-RU" sz="1300" dirty="0" smtClean="0"/>
              <a:t> 6 лет, состоящих на учете для определения в муниципальные дошкольные образовательные учреждения, что является следствием недостаточной работы органов местного самоуправления. Среди них наибольший рост отмечен в городе Кирове (на 13,1 п.п.), ЗАТО Первомайский (на 9,1 п.п.), </a:t>
            </a:r>
            <a:r>
              <a:rPr lang="ru-RU" sz="1300" dirty="0" err="1" smtClean="0"/>
              <a:t>Арбажском</a:t>
            </a:r>
            <a:r>
              <a:rPr lang="ru-RU" sz="1300" dirty="0" smtClean="0"/>
              <a:t> районе (на 8,3 п.п.), городе Котельниче (на 8,1 п.п.) и Даровском районе (на 7,3 п.п.).</a:t>
            </a:r>
          </a:p>
        </p:txBody>
      </p:sp>
      <p:sp>
        <p:nvSpPr>
          <p:cNvPr id="8" name="Заголовок 1"/>
          <p:cNvSpPr>
            <a:spLocks/>
          </p:cNvSpPr>
          <p:nvPr/>
        </p:nvSpPr>
        <p:spPr bwMode="auto">
          <a:xfrm>
            <a:off x="179512" y="260648"/>
            <a:ext cx="8784976" cy="414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ДОШКОЛЬНОЕ ОБРАЗОВАНИЕ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4509120"/>
            <a:ext cx="3816424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80000"/>
              </a:lnSpc>
            </a:pPr>
            <a:r>
              <a:rPr lang="ru-RU" sz="1250" dirty="0" smtClean="0"/>
              <a:t>Для улучшения ситуации в дошкольном образовании необходимо разработать комплекс мер по снижению очередности детей в возрасте 1-6 лет для получения мест в муниципальных дошкольных образовательных учреждениях: </a:t>
            </a:r>
          </a:p>
          <a:p>
            <a:pPr indent="457200" algn="just">
              <a:lnSpc>
                <a:spcPct val="80000"/>
              </a:lnSpc>
            </a:pPr>
            <a:r>
              <a:rPr lang="ru-RU" sz="1250" dirty="0" smtClean="0"/>
              <a:t>- путем </a:t>
            </a:r>
            <a:r>
              <a:rPr lang="ru-RU" sz="1250" dirty="0"/>
              <a:t>создания дополнительных мест в образовательных организациях, реализующих основную общеобразовательную программу дошкольного </a:t>
            </a:r>
            <a:r>
              <a:rPr lang="ru-RU" sz="1250" dirty="0" smtClean="0"/>
              <a:t>образования;</a:t>
            </a:r>
            <a:endParaRPr lang="ru-RU" sz="1250" dirty="0"/>
          </a:p>
          <a:p>
            <a:pPr indent="457200" algn="just">
              <a:lnSpc>
                <a:spcPct val="80000"/>
              </a:lnSpc>
            </a:pPr>
            <a:r>
              <a:rPr lang="ru-RU" sz="1250" dirty="0" smtClean="0"/>
              <a:t>- путем принятия мер по сокращению количества муниципальных дошкольных образовательных учреждений, здания которых находятся в аварийном состоянии или требуют капитального ремонта</a:t>
            </a:r>
            <a:r>
              <a:rPr lang="ru-RU" sz="13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040" y="3573016"/>
            <a:ext cx="4499992" cy="683264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spc="-70" dirty="0" smtClean="0"/>
              <a:t>Сводный индекс показателя «Доля детей в возрасте 1 – 6 лет, состоящих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spc="-70" dirty="0" smtClean="0"/>
              <a:t>на учете для определения в муниципальные  дошкольные образовательные учреждения,  в общей численности детей в возрасте 1 – 6 лет», процентов (по данным за 2014 год)</a:t>
            </a:r>
            <a:endParaRPr lang="ru-RU" sz="1200" spc="-7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23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692696"/>
            <a:ext cx="399593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8775" algn="just" defTabSz="407988">
              <a:lnSpc>
                <a:spcPct val="75000"/>
              </a:lnSpc>
              <a:spcBef>
                <a:spcPts val="0"/>
              </a:spcBef>
              <a:buClr>
                <a:srgbClr val="EEECE1"/>
              </a:buClr>
              <a:buSzPct val="75000"/>
            </a:pPr>
            <a:r>
              <a:rPr lang="ru-RU" sz="1300" dirty="0" smtClean="0"/>
              <a:t>Одной из причин нехватки мест в муниципальных дошкольных образовательных учреждениях является наличие в некоторых муниципальных образованиях области </a:t>
            </a:r>
            <a:r>
              <a:rPr lang="ru-RU" sz="1300" b="1" dirty="0" smtClean="0"/>
              <a:t>зданий данных учреждений в аварийном состоянии или зданий, которые требуют капитального ремонта.</a:t>
            </a:r>
            <a:r>
              <a:rPr lang="ru-RU" sz="1300" dirty="0" smtClean="0"/>
              <a:t>  </a:t>
            </a:r>
          </a:p>
          <a:p>
            <a:pPr lvl="0" indent="358775" algn="just" defTabSz="407988">
              <a:lnSpc>
                <a:spcPct val="75000"/>
              </a:lnSpc>
              <a:spcBef>
                <a:spcPts val="0"/>
              </a:spcBef>
              <a:buClr>
                <a:srgbClr val="EEECE1"/>
              </a:buClr>
              <a:buSzPct val="75000"/>
            </a:pPr>
            <a:r>
              <a:rPr lang="ru-RU" sz="1300" dirty="0" smtClean="0"/>
              <a:t>Такие учреждения находятся в </a:t>
            </a:r>
            <a:r>
              <a:rPr lang="ru-RU" sz="1300" dirty="0" err="1" smtClean="0"/>
              <a:t>Фаленском</a:t>
            </a:r>
            <a:r>
              <a:rPr lang="ru-RU" sz="1300" dirty="0" smtClean="0"/>
              <a:t> районе (20% от общего числа дошкольных учреждений), </a:t>
            </a:r>
            <a:r>
              <a:rPr lang="ru-RU" sz="1300" dirty="0" err="1" smtClean="0"/>
              <a:t>Шабалинском</a:t>
            </a:r>
            <a:r>
              <a:rPr lang="ru-RU" sz="1300" dirty="0" smtClean="0"/>
              <a:t> и Верхнекамском (по 16,7%), Орловском (12,5%), </a:t>
            </a:r>
            <a:r>
              <a:rPr lang="ru-RU" sz="1300" dirty="0" err="1" smtClean="0"/>
              <a:t>Оричевском</a:t>
            </a:r>
            <a:r>
              <a:rPr lang="ru-RU" sz="1300" dirty="0" smtClean="0"/>
              <a:t> (7,1%) районах и городе Кирове (2,2%).</a:t>
            </a:r>
          </a:p>
          <a:p>
            <a:pPr lvl="0" indent="358775" algn="just" defTabSz="407988">
              <a:lnSpc>
                <a:spcPct val="75000"/>
              </a:lnSpc>
              <a:spcBef>
                <a:spcPts val="0"/>
              </a:spcBef>
              <a:buClr>
                <a:srgbClr val="EEECE1"/>
              </a:buClr>
              <a:buSzPct val="75000"/>
            </a:pPr>
            <a:endParaRPr lang="ru-RU" sz="1300" dirty="0">
              <a:solidFill>
                <a:srgbClr val="FF0000"/>
              </a:solidFill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0" y="4221088"/>
          <a:ext cx="529208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5004048" y="2780928"/>
          <a:ext cx="4139952" cy="176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07410" y="2466976"/>
            <a:ext cx="3419872" cy="830997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Показатель в целом по области «Доля муниципальных дошкольных образовательных учреждений, здания которых в аварийном состоянии или требуют капитального ремонта», процентов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/>
          <p:nvPr/>
        </p:nvGraphicFramePr>
        <p:xfrm>
          <a:off x="179512" y="4365104"/>
          <a:ext cx="6480720" cy="26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611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68613" name="TextBox 4"/>
          <p:cNvSpPr txBox="1">
            <a:spLocks noChangeArrowheads="1"/>
          </p:cNvSpPr>
          <p:nvPr/>
        </p:nvSpPr>
        <p:spPr bwMode="auto">
          <a:xfrm>
            <a:off x="251520" y="1068210"/>
            <a:ext cx="5040560" cy="135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В </a:t>
            </a:r>
            <a:r>
              <a:rPr lang="ru-RU" sz="1300" dirty="0"/>
              <a:t>среднем по области </a:t>
            </a:r>
            <a:r>
              <a:rPr lang="ru-RU" sz="1300" b="1" dirty="0" smtClean="0"/>
              <a:t>доля выпускников муниципальных общеобразовательных учреждений, </a:t>
            </a:r>
            <a:r>
              <a:rPr lang="ru-RU" sz="1300" b="1" dirty="0"/>
              <a:t>сдавших единый государственный экзамен по русскому языку и математике, в общей численности выпускников муниципальных </a:t>
            </a:r>
            <a:r>
              <a:rPr lang="ru-RU" sz="1300" b="1" dirty="0" smtClean="0"/>
              <a:t>общеобразовательных </a:t>
            </a:r>
            <a:r>
              <a:rPr lang="ru-RU" sz="1300" b="1" dirty="0"/>
              <a:t>учреждений, </a:t>
            </a:r>
            <a:r>
              <a:rPr lang="ru-RU" sz="1300" b="1" dirty="0" smtClean="0"/>
              <a:t>сдававших единый государственный экзамен по данным предметам</a:t>
            </a:r>
            <a:r>
              <a:rPr lang="ru-RU" sz="1300" dirty="0" smtClean="0"/>
              <a:t>, увеличилась </a:t>
            </a:r>
            <a:r>
              <a:rPr lang="ru-RU" sz="1300" dirty="0"/>
              <a:t>с </a:t>
            </a:r>
            <a:r>
              <a:rPr lang="ru-RU" sz="1300" dirty="0" smtClean="0"/>
              <a:t>97% </a:t>
            </a:r>
            <a:r>
              <a:rPr lang="ru-RU" sz="1300" dirty="0"/>
              <a:t>в </a:t>
            </a:r>
            <a:r>
              <a:rPr lang="ru-RU" sz="1300" dirty="0" smtClean="0"/>
              <a:t>2013 </a:t>
            </a:r>
            <a:r>
              <a:rPr lang="ru-RU" sz="1300" dirty="0"/>
              <a:t>году до </a:t>
            </a:r>
            <a:r>
              <a:rPr lang="ru-RU" sz="1300" dirty="0" smtClean="0"/>
              <a:t>99,5% </a:t>
            </a:r>
            <a:r>
              <a:rPr lang="ru-RU" sz="1300" dirty="0"/>
              <a:t>в </a:t>
            </a:r>
            <a:r>
              <a:rPr lang="ru-RU" sz="1300" dirty="0" smtClean="0"/>
              <a:t>2014 </a:t>
            </a:r>
            <a:r>
              <a:rPr lang="ru-RU" sz="1300" dirty="0"/>
              <a:t>году. </a:t>
            </a:r>
            <a:endParaRPr lang="ru-RU" sz="1300" dirty="0" smtClean="0"/>
          </a:p>
        </p:txBody>
      </p:sp>
      <p:sp>
        <p:nvSpPr>
          <p:cNvPr id="9" name="Заголовок 1"/>
          <p:cNvSpPr>
            <a:spLocks/>
          </p:cNvSpPr>
          <p:nvPr/>
        </p:nvSpPr>
        <p:spPr bwMode="auto">
          <a:xfrm>
            <a:off x="251520" y="350367"/>
            <a:ext cx="8712968" cy="414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1.3. ОБЩЕЕ И ДОПОЛНИТЕЛЬНОЕ ОБРАЗОВАНИЕ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6" y="4293096"/>
            <a:ext cx="3744416" cy="240066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Сводный индекс показателя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2780928"/>
            <a:ext cx="885698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8775" algn="just" defTabSz="407988">
              <a:lnSpc>
                <a:spcPct val="90000"/>
              </a:lnSpc>
              <a:spcBef>
                <a:spcPts val="0"/>
              </a:spcBef>
              <a:buClr>
                <a:srgbClr val="EEECE1"/>
              </a:buClr>
              <a:buSzPct val="75000"/>
            </a:pPr>
            <a:r>
              <a:rPr lang="ru-RU" sz="1300" dirty="0" smtClean="0"/>
              <a:t>В 29 муниципальных образованиях все учащиеся успешно сдали единый государственный экзамен (далее – ЕГЭ) по русскому языку и математике. </a:t>
            </a:r>
          </a:p>
          <a:p>
            <a:pPr lvl="0" indent="358775" algn="just" defTabSz="407988">
              <a:lnSpc>
                <a:spcPct val="90000"/>
              </a:lnSpc>
              <a:spcBef>
                <a:spcPts val="0"/>
              </a:spcBef>
              <a:buClr>
                <a:srgbClr val="EEECE1"/>
              </a:buClr>
              <a:buSzPct val="75000"/>
            </a:pPr>
            <a:r>
              <a:rPr lang="ru-RU" sz="1300" dirty="0" smtClean="0"/>
              <a:t>В 27 муниципальных образованиях процент не сдавших ЕГЭ уменьшился </a:t>
            </a:r>
            <a:r>
              <a:rPr lang="ru-RU" sz="1300" dirty="0" smtClean="0">
                <a:latin typeface="Book Antiqua"/>
              </a:rPr>
              <a:t>— </a:t>
            </a:r>
            <a:r>
              <a:rPr lang="ru-RU" sz="1300" dirty="0" smtClean="0"/>
              <a:t>в Омутнинском (на 11 п.п.), </a:t>
            </a:r>
            <a:r>
              <a:rPr lang="ru-RU" sz="1300" dirty="0" err="1" smtClean="0"/>
              <a:t>Белохолуницком</a:t>
            </a:r>
            <a:r>
              <a:rPr lang="ru-RU" sz="1300" dirty="0" smtClean="0"/>
              <a:t> (на 9,5 п.п.), </a:t>
            </a:r>
            <a:r>
              <a:rPr lang="ru-RU" sz="1300" dirty="0" err="1" smtClean="0"/>
              <a:t>Верхошижемском</a:t>
            </a:r>
            <a:r>
              <a:rPr lang="ru-RU" sz="1300" dirty="0" smtClean="0"/>
              <a:t> (на 9,1 п.п.), Санчурском (на 7,9 п.п.), </a:t>
            </a:r>
            <a:r>
              <a:rPr lang="ru-RU" sz="1300" dirty="0" err="1" smtClean="0"/>
              <a:t>Кирово-Чепецком</a:t>
            </a:r>
            <a:r>
              <a:rPr lang="ru-RU" sz="1300" dirty="0" smtClean="0"/>
              <a:t> (на 7,5 п.п.) районах.</a:t>
            </a:r>
          </a:p>
          <a:p>
            <a:pPr lvl="0" indent="358775" algn="just" defTabSz="407988">
              <a:lnSpc>
                <a:spcPct val="90000"/>
              </a:lnSpc>
              <a:spcBef>
                <a:spcPts val="0"/>
              </a:spcBef>
              <a:buClr>
                <a:srgbClr val="EEECE1"/>
              </a:buClr>
              <a:buSzPct val="75000"/>
            </a:pPr>
            <a:r>
              <a:rPr lang="ru-RU" sz="1300" dirty="0" smtClean="0"/>
              <a:t>Слабые результаты ЕГЭ отмечены в </a:t>
            </a:r>
            <a:r>
              <a:rPr lang="ru-RU" sz="1300" dirty="0" err="1" smtClean="0"/>
              <a:t>Мурашинском</a:t>
            </a:r>
            <a:r>
              <a:rPr lang="ru-RU" sz="1300" dirty="0" smtClean="0"/>
              <a:t> (95,2%) и Орловском (95,7%), </a:t>
            </a:r>
            <a:r>
              <a:rPr lang="ru-RU" sz="1300" dirty="0" err="1" smtClean="0"/>
              <a:t>Юрьянском</a:t>
            </a:r>
            <a:r>
              <a:rPr lang="ru-RU" sz="1300" dirty="0" smtClean="0"/>
              <a:t> (96,2%), </a:t>
            </a:r>
            <a:r>
              <a:rPr lang="ru-RU" sz="1300" dirty="0" err="1" smtClean="0"/>
              <a:t>Шабалинском</a:t>
            </a:r>
            <a:r>
              <a:rPr lang="ru-RU" sz="1300" dirty="0" smtClean="0"/>
              <a:t> (96,3%) и </a:t>
            </a:r>
            <a:r>
              <a:rPr lang="ru-RU" sz="1300" dirty="0" err="1" smtClean="0"/>
              <a:t>Белохолуницком</a:t>
            </a:r>
            <a:r>
              <a:rPr lang="ru-RU" sz="1300" dirty="0" smtClean="0"/>
              <a:t> (96,6%) районах. При этом снижение данного показателя в 2014 году по отношению к 2013 году наблюдается в 8 муниципальных образованиях.  Наибольшее </a:t>
            </a:r>
            <a:r>
              <a:rPr lang="ru-RU" sz="1300" dirty="0" smtClean="0">
                <a:latin typeface="Book Antiqua"/>
              </a:rPr>
              <a:t>— </a:t>
            </a:r>
            <a:r>
              <a:rPr lang="ru-RU" sz="1300" dirty="0" smtClean="0"/>
              <a:t>в </a:t>
            </a:r>
            <a:r>
              <a:rPr lang="ru-RU" sz="1300" dirty="0" err="1" smtClean="0"/>
              <a:t>Юрьянском</a:t>
            </a:r>
            <a:r>
              <a:rPr lang="ru-RU" sz="1300" dirty="0" smtClean="0"/>
              <a:t> (на 3,8 п.п.) районе.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24</a:t>
            </a:fld>
            <a:endParaRPr lang="ru-RU" dirty="0"/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5652120" y="836712"/>
          <a:ext cx="331236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6660232" y="4581128"/>
            <a:ext cx="2376264" cy="1872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ct val="1000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По результатам расчета сводного индекса показателя лидерами являются </a:t>
            </a:r>
            <a:r>
              <a:rPr lang="ru-RU" sz="1300" dirty="0" err="1" smtClean="0"/>
              <a:t>Немский</a:t>
            </a:r>
            <a:r>
              <a:rPr lang="ru-RU" sz="1300" dirty="0" smtClean="0"/>
              <a:t>, </a:t>
            </a:r>
            <a:r>
              <a:rPr lang="ru-RU" sz="1300" dirty="0" err="1" smtClean="0"/>
              <a:t>Опаринский</a:t>
            </a:r>
            <a:r>
              <a:rPr lang="ru-RU" sz="1300" dirty="0" smtClean="0"/>
              <a:t> и </a:t>
            </a:r>
            <a:r>
              <a:rPr lang="ru-RU" sz="1300" dirty="0" err="1" smtClean="0"/>
              <a:t>Уржумский</a:t>
            </a:r>
            <a:r>
              <a:rPr lang="ru-RU" sz="1300" dirty="0" smtClean="0"/>
              <a:t> муниципальный районы.</a:t>
            </a:r>
          </a:p>
          <a:p>
            <a:pPr indent="358775" algn="just" defTabSz="407988">
              <a:lnSpc>
                <a:spcPct val="80000"/>
              </a:lnSpc>
              <a:spcBef>
                <a:spcPct val="1000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Наименьшее значение показателя отмечается в </a:t>
            </a:r>
            <a:r>
              <a:rPr lang="ru-RU" sz="1300" dirty="0" err="1" smtClean="0"/>
              <a:t>Белохолуницком</a:t>
            </a:r>
            <a:r>
              <a:rPr lang="ru-RU" sz="1300" dirty="0" smtClean="0"/>
              <a:t>, </a:t>
            </a:r>
            <a:r>
              <a:rPr lang="ru-RU" sz="1300" dirty="0" err="1" smtClean="0"/>
              <a:t>Шабалинском</a:t>
            </a:r>
            <a:r>
              <a:rPr lang="ru-RU" sz="1300" dirty="0" smtClean="0"/>
              <a:t>, </a:t>
            </a:r>
            <a:r>
              <a:rPr lang="ru-RU" sz="1300" dirty="0" err="1" smtClean="0"/>
              <a:t>Мурашинском</a:t>
            </a:r>
            <a:r>
              <a:rPr lang="ru-RU" sz="1300" dirty="0" smtClean="0"/>
              <a:t>, Орловском и Омутнинском   районах.</a:t>
            </a:r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/>
          </p:cNvSpPr>
          <p:nvPr/>
        </p:nvSpPr>
        <p:spPr bwMode="auto">
          <a:xfrm>
            <a:off x="179512" y="332656"/>
            <a:ext cx="8712968" cy="414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 ОБЩЕЕ И ДОПОЛНИТЕЛЬНОЕ ОБРАЗОВАНИЕ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51520" y="764704"/>
            <a:ext cx="8784976" cy="9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В 2014 году в 28 муниципальных образованиях все выпускники получили аттестат о среднем (полном) образовании (в 2013 году – в 14 муниципальных образованиях). </a:t>
            </a:r>
          </a:p>
          <a:p>
            <a:pPr indent="358775" algn="just" defTabSz="407988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Наибольшая </a:t>
            </a:r>
            <a:r>
              <a:rPr lang="ru-RU" sz="1300" b="1" dirty="0" smtClean="0"/>
              <a:t>доля выпускников, не получивших аттестат о среднем (полном) образовании, в общей численности выпускников  </a:t>
            </a:r>
            <a:r>
              <a:rPr lang="ru-RU" sz="1300" dirty="0" smtClean="0"/>
              <a:t>отмечена в 4 муниципальных образованиях: Орловском (4,4%), </a:t>
            </a:r>
            <a:r>
              <a:rPr lang="ru-RU" sz="1300" dirty="0" err="1" smtClean="0"/>
              <a:t>Юрьянском</a:t>
            </a:r>
            <a:r>
              <a:rPr lang="ru-RU" sz="1300" dirty="0" smtClean="0"/>
              <a:t> (3,9%), </a:t>
            </a:r>
            <a:r>
              <a:rPr lang="ru-RU" sz="1300" dirty="0" err="1" smtClean="0"/>
              <a:t>Шабалинском</a:t>
            </a:r>
            <a:r>
              <a:rPr lang="ru-RU" sz="1300" dirty="0" smtClean="0"/>
              <a:t>  (3,7%), </a:t>
            </a:r>
            <a:r>
              <a:rPr lang="ru-RU" sz="1300" dirty="0" err="1" smtClean="0"/>
              <a:t>Белохолуницком</a:t>
            </a:r>
            <a:r>
              <a:rPr lang="ru-RU" sz="1300" dirty="0" smtClean="0"/>
              <a:t> (3,4%) районах.</a:t>
            </a:r>
            <a:endParaRPr lang="ru-RU" sz="13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25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0" y="1844824"/>
          <a:ext cx="795637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53555" y="4499992"/>
            <a:ext cx="3816424" cy="240066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Сводный индекс показателя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07504" y="4653136"/>
          <a:ext cx="66967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6732240" y="3068960"/>
            <a:ext cx="2304256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ct val="1000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В 2014 году ухудшилась ситуация в  6 муниципальных образованиях: в Нагорском (на 1,19 п.п.), </a:t>
            </a:r>
            <a:r>
              <a:rPr lang="ru-RU" sz="1300" dirty="0" err="1" smtClean="0"/>
              <a:t>Подосиновском</a:t>
            </a:r>
            <a:r>
              <a:rPr lang="ru-RU" sz="1300" dirty="0" smtClean="0"/>
              <a:t> (на 1,16 п.п.), Орловском (на  0,71 </a:t>
            </a:r>
            <a:r>
              <a:rPr lang="ru-RU" sz="1300" dirty="0" err="1" smtClean="0"/>
              <a:t>п.п</a:t>
            </a:r>
            <a:r>
              <a:rPr lang="ru-RU" sz="1300" dirty="0" smtClean="0"/>
              <a:t>), </a:t>
            </a:r>
            <a:r>
              <a:rPr lang="ru-RU" sz="1300" dirty="0" err="1" smtClean="0"/>
              <a:t>Юрьянском</a:t>
            </a:r>
            <a:r>
              <a:rPr lang="ru-RU" sz="1300" dirty="0" smtClean="0"/>
              <a:t> (на  0,5</a:t>
            </a:r>
            <a:r>
              <a:rPr lang="en-US" sz="1300" dirty="0" smtClean="0"/>
              <a:t>1</a:t>
            </a:r>
            <a:r>
              <a:rPr lang="ru-RU" sz="1300" dirty="0" smtClean="0"/>
              <a:t> п.п.), </a:t>
            </a:r>
            <a:r>
              <a:rPr lang="ru-RU" sz="1300" dirty="0" err="1" smtClean="0"/>
              <a:t>Пижанском</a:t>
            </a:r>
            <a:r>
              <a:rPr lang="ru-RU" sz="1300" dirty="0" smtClean="0"/>
              <a:t>  (на  0,35 п.п.), </a:t>
            </a:r>
            <a:r>
              <a:rPr lang="ru-RU" sz="1300" dirty="0" err="1" smtClean="0"/>
              <a:t>Лебяжском</a:t>
            </a:r>
            <a:r>
              <a:rPr lang="ru-RU" sz="1300" dirty="0" smtClean="0"/>
              <a:t> (на  0,14 п.п.) районах.</a:t>
            </a:r>
          </a:p>
          <a:p>
            <a:pPr indent="358775" algn="just" defTabSz="407988">
              <a:lnSpc>
                <a:spcPct val="80000"/>
              </a:lnSpc>
              <a:spcBef>
                <a:spcPct val="1000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 Наибольшие  значения сводного индекса показателя отмечаются в </a:t>
            </a:r>
            <a:r>
              <a:rPr lang="ru-RU" sz="1300" dirty="0" err="1" smtClean="0"/>
              <a:t>Оричевском</a:t>
            </a:r>
            <a:r>
              <a:rPr lang="ru-RU" sz="1300" dirty="0" smtClean="0"/>
              <a:t>, </a:t>
            </a:r>
            <a:r>
              <a:rPr lang="ru-RU" sz="1300" dirty="0" err="1" smtClean="0"/>
              <a:t>Уржумском</a:t>
            </a:r>
            <a:r>
              <a:rPr lang="ru-RU" sz="1300" dirty="0" smtClean="0"/>
              <a:t>, Яранском районах, городе Слободском и Верхнекамском районе.</a:t>
            </a:r>
          </a:p>
          <a:p>
            <a:pPr indent="358775" algn="just" defTabSz="407988">
              <a:lnSpc>
                <a:spcPct val="80000"/>
              </a:lnSpc>
              <a:spcBef>
                <a:spcPct val="1000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Наименьшее значение</a:t>
            </a:r>
            <a:r>
              <a:rPr lang="en-US" sz="1200" dirty="0" smtClean="0"/>
              <a:t> </a:t>
            </a:r>
            <a:r>
              <a:rPr lang="ru-RU" sz="1200" dirty="0" smtClean="0"/>
              <a:t>—</a:t>
            </a:r>
            <a:r>
              <a:rPr lang="ru-RU" sz="1300" dirty="0" smtClean="0"/>
              <a:t> в </a:t>
            </a:r>
            <a:r>
              <a:rPr lang="ru-RU" sz="1300" dirty="0" err="1" smtClean="0"/>
              <a:t>Белохолуницком</a:t>
            </a:r>
            <a:r>
              <a:rPr lang="ru-RU" sz="1300" dirty="0" smtClean="0"/>
              <a:t>,  </a:t>
            </a:r>
            <a:r>
              <a:rPr lang="ru-RU" sz="1300" dirty="0" err="1" smtClean="0"/>
              <a:t>Шаба-линском</a:t>
            </a:r>
            <a:r>
              <a:rPr lang="ru-RU" sz="1300" dirty="0" smtClean="0"/>
              <a:t>, </a:t>
            </a:r>
            <a:r>
              <a:rPr lang="ru-RU" sz="1300" dirty="0" err="1" smtClean="0"/>
              <a:t>Юрьянском</a:t>
            </a:r>
            <a:r>
              <a:rPr lang="ru-RU" sz="1300" dirty="0" smtClean="0"/>
              <a:t>, Зуевском и </a:t>
            </a:r>
            <a:r>
              <a:rPr lang="ru-RU" sz="1300" dirty="0" err="1" smtClean="0"/>
              <a:t>Лебяжском</a:t>
            </a:r>
            <a:r>
              <a:rPr lang="ru-RU" sz="1300" dirty="0" smtClean="0"/>
              <a:t> районах.</a:t>
            </a:r>
            <a:endParaRPr lang="ru-RU" sz="1300" dirty="0"/>
          </a:p>
        </p:txBody>
      </p:sp>
      <p:sp>
        <p:nvSpPr>
          <p:cNvPr id="12" name="TextBox 8"/>
          <p:cNvSpPr txBox="1"/>
          <p:nvPr/>
        </p:nvSpPr>
        <p:spPr>
          <a:xfrm>
            <a:off x="668710" y="1653183"/>
            <a:ext cx="7920880" cy="240066"/>
          </a:xfrm>
          <a:prstGeom prst="rect">
            <a:avLst/>
          </a:prstGeom>
          <a:solidFill>
            <a:srgbClr val="66FFFF"/>
          </a:solidFill>
          <a:ln w="0">
            <a:solidFill>
              <a:sysClr val="window" lastClr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EEECE1"/>
              </a:buClr>
              <a:buSzPct val="75000"/>
              <a:buFont typeface="Wingdings" pitchFamily="2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Доля выпускников, не получивших аттестат о среднем (полном) образовании, в общей численности выпускников, %</a:t>
            </a:r>
            <a:endParaRPr lang="ru-RU" sz="1200" spc="-7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rias.ako.ogv/RIAS607/ingeoimage.asp?Db=KirovRegion_RIAS&amp;Layers=Names&amp;CenterX=9441000&amp;CenterY=6500000&amp;Width=600&amp;Height=700&amp;XAngle=0&amp;YMirror=false&amp;ZoomScale=2.5e-7&amp;SelectedObject=&amp;DataLayerId=FFF0001B0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234" y="1638325"/>
            <a:ext cx="2885653" cy="294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Диаграмма 18"/>
          <p:cNvGraphicFramePr/>
          <p:nvPr/>
        </p:nvGraphicFramePr>
        <p:xfrm>
          <a:off x="2915816" y="4581128"/>
          <a:ext cx="6228184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9635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69638" name="TextBox 4"/>
          <p:cNvSpPr txBox="1">
            <a:spLocks noChangeArrowheads="1"/>
          </p:cNvSpPr>
          <p:nvPr/>
        </p:nvSpPr>
        <p:spPr bwMode="auto">
          <a:xfrm>
            <a:off x="3419872" y="665624"/>
            <a:ext cx="5724128" cy="425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В 2014 году в рамках комплекса мер по модернизации общего образования в Кировской области: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- 645 общеобразовательным организациям предоставлен доступ к информационно-телекоммуникационной сети «Интернет», включая услуги </a:t>
            </a:r>
            <a:r>
              <a:rPr lang="ru-RU" sz="1300" dirty="0" err="1" smtClean="0"/>
              <a:t>контент-фильтрации</a:t>
            </a:r>
            <a:r>
              <a:rPr lang="ru-RU" sz="1300" dirty="0" smtClean="0"/>
              <a:t>;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- проходит ежегодное  пополнение фондов школьных библиотек учебниками для 4 и 5-9 классов, в 2014 году приобретено 98 883 экземпляров (комплектов). 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- осуществлен ремонт спортивных залов 21 муниципальной общеобразовательной организации, создан 1 спортивный клуб (в </a:t>
            </a:r>
            <a:r>
              <a:rPr lang="ru-RU" sz="1300" dirty="0" err="1" smtClean="0"/>
              <a:t>Верхошижемском</a:t>
            </a:r>
            <a:r>
              <a:rPr lang="ru-RU" sz="1300" dirty="0" smtClean="0"/>
              <a:t> районе), перепрофилирована 1 аудитория под спортивный зал (в </a:t>
            </a:r>
            <a:r>
              <a:rPr lang="ru-RU" sz="1300" dirty="0" err="1" smtClean="0"/>
              <a:t>Пижанском</a:t>
            </a:r>
            <a:r>
              <a:rPr lang="ru-RU" sz="1300" dirty="0" smtClean="0"/>
              <a:t> районе), построена хоккейная коробка в Нагорском районе,  приобретено спортивное оборудование для  КОГОБУ «</a:t>
            </a:r>
            <a:r>
              <a:rPr lang="ru-RU" sz="1300" dirty="0" err="1" smtClean="0"/>
              <a:t>Просницкий</a:t>
            </a:r>
            <a:r>
              <a:rPr lang="ru-RU" sz="1300" dirty="0" smtClean="0"/>
              <a:t> лицей»;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Tx/>
              <a:buChar char="-"/>
            </a:pPr>
            <a:r>
              <a:rPr lang="ru-RU" sz="1300" dirty="0" smtClean="0"/>
              <a:t>- подготовлены и оборудованы системами видеонаблюдения 483 аудитории и 73 штаба пунктов проведения ЕГЭ. В дни сдачи ЕГЭ видеонаблюдение осуществлялось в режиме </a:t>
            </a:r>
            <a:r>
              <a:rPr lang="ru-RU" sz="1300" dirty="0" err="1" smtClean="0"/>
              <a:t>он-лайн</a:t>
            </a:r>
            <a:r>
              <a:rPr lang="ru-RU" sz="1300" dirty="0" smtClean="0"/>
              <a:t> в 457 аудиториях и в режиме </a:t>
            </a:r>
            <a:r>
              <a:rPr lang="ru-RU" sz="1300" dirty="0" err="1" smtClean="0"/>
              <a:t>офф-лайн</a:t>
            </a:r>
            <a:r>
              <a:rPr lang="ru-RU" sz="1300" dirty="0" smtClean="0"/>
              <a:t> – в 26 аудиториях</a:t>
            </a:r>
            <a:r>
              <a:rPr lang="en-US" sz="1300" dirty="0" smtClean="0"/>
              <a:t>.</a:t>
            </a:r>
            <a:endParaRPr lang="ru-RU" sz="1300" dirty="0" smtClean="0"/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Tx/>
              <a:buChar char="-"/>
            </a:pPr>
            <a:r>
              <a:rPr lang="ru-RU" sz="1300" dirty="0" smtClean="0"/>
              <a:t>В 2014 году полностью соответствуют современным требованиям обучения муниципальные общеобразовательные учреждения в 10 муниципальных образованиях</a:t>
            </a:r>
            <a:r>
              <a:rPr lang="ru-RU" sz="1300" b="1" dirty="0" smtClean="0"/>
              <a:t>: </a:t>
            </a:r>
            <a:r>
              <a:rPr lang="ru-RU" sz="1300" dirty="0" smtClean="0"/>
              <a:t>в городах Вятские Поляны, Котельниче, Слободском, ЗАТО Первомайский, </a:t>
            </a:r>
            <a:r>
              <a:rPr lang="ru-RU" sz="1300" dirty="0" err="1" smtClean="0"/>
              <a:t>Арбажском</a:t>
            </a:r>
            <a:r>
              <a:rPr lang="ru-RU" sz="1300" dirty="0" smtClean="0"/>
              <a:t>, Даровском, </a:t>
            </a:r>
            <a:r>
              <a:rPr lang="ru-RU" sz="1300" dirty="0" err="1" smtClean="0"/>
              <a:t>Кикнурском</a:t>
            </a:r>
            <a:r>
              <a:rPr lang="ru-RU" sz="1300" dirty="0" smtClean="0"/>
              <a:t>, Нагорском, Санчурском, </a:t>
            </a:r>
            <a:r>
              <a:rPr lang="ru-RU" sz="1300" dirty="0" err="1" smtClean="0"/>
              <a:t>Фаленском</a:t>
            </a:r>
            <a:r>
              <a:rPr lang="ru-RU" sz="1300" dirty="0" smtClean="0"/>
              <a:t> районах. 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Наименьшие значения показателя (менее 40%) зафиксированы в </a:t>
            </a:r>
            <a:r>
              <a:rPr lang="ru-RU" sz="1300" dirty="0" err="1" smtClean="0"/>
              <a:t>Свечинском</a:t>
            </a:r>
            <a:r>
              <a:rPr lang="ru-RU" sz="1300" dirty="0" smtClean="0"/>
              <a:t> (40%), </a:t>
            </a:r>
            <a:r>
              <a:rPr lang="ru-RU" sz="1300" dirty="0" err="1" smtClean="0"/>
              <a:t>Унинском</a:t>
            </a:r>
            <a:r>
              <a:rPr lang="ru-RU" sz="1300" dirty="0" smtClean="0"/>
              <a:t> (50%), </a:t>
            </a:r>
            <a:r>
              <a:rPr lang="ru-RU" sz="1300" dirty="0" err="1" smtClean="0"/>
              <a:t>Кильмезском</a:t>
            </a:r>
            <a:r>
              <a:rPr lang="ru-RU" sz="1300" dirty="0" smtClean="0"/>
              <a:t> муниципальном (53%) районах.</a:t>
            </a:r>
          </a:p>
        </p:txBody>
      </p:sp>
      <p:sp>
        <p:nvSpPr>
          <p:cNvPr id="10" name="Заголовок 1"/>
          <p:cNvSpPr>
            <a:spLocks/>
          </p:cNvSpPr>
          <p:nvPr/>
        </p:nvSpPr>
        <p:spPr bwMode="auto">
          <a:xfrm>
            <a:off x="179512" y="260648"/>
            <a:ext cx="8784976" cy="414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ОБЩЕЕ И ДОПОЛНИТЕЛЬНОЕ ОБРАЗОВАНИЕ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96" y="725795"/>
            <a:ext cx="3456384" cy="978729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Показатель «Доля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учреждений», процентов (по данным за 2014 год)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716016" y="4653136"/>
            <a:ext cx="3816424" cy="240066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Сводный индекс показателя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504" y="5688772"/>
            <a:ext cx="252028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300" dirty="0" smtClean="0"/>
              <a:t>По результатам расчета сводного индекса показателя наилучшие значения отмечены в Нагорском,  </a:t>
            </a:r>
            <a:r>
              <a:rPr lang="ru-RU" sz="1300" dirty="0" err="1" smtClean="0"/>
              <a:t>Белохолуницком</a:t>
            </a:r>
            <a:r>
              <a:rPr lang="ru-RU" sz="1300" dirty="0" smtClean="0"/>
              <a:t> районах, ЗАТО Первомайский, </a:t>
            </a:r>
            <a:r>
              <a:rPr lang="ru-RU" sz="1300" dirty="0" err="1" smtClean="0"/>
              <a:t>Фаленском</a:t>
            </a:r>
            <a:r>
              <a:rPr lang="ru-RU" sz="1300" dirty="0" smtClean="0"/>
              <a:t> районе и  городе Котельниче.</a:t>
            </a:r>
            <a:endParaRPr lang="ru-RU" sz="130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179512" y="-27384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26</a:t>
            </a:fld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4496" y="4429125"/>
          <a:ext cx="2808312" cy="1173480"/>
        </p:xfrm>
        <a:graphic>
          <a:graphicData uri="http://schemas.openxmlformats.org/drawingml/2006/table">
            <a:tbl>
              <a:tblPr/>
              <a:tblGrid>
                <a:gridCol w="1421160"/>
                <a:gridCol w="1387152"/>
              </a:tblGrid>
              <a:tr h="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 10 муниципальных образований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100,0 по 100,0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5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90,0 по 99,0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A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76,0 по 89,0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41. Сунский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41.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Тужинский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43.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Кильмезский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Унинский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45.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Свечинский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40,0 по 75,0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7504" y="44624"/>
            <a:ext cx="8856984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27</a:t>
            </a:fld>
            <a:endParaRPr lang="ru-RU" dirty="0"/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179512" y="332656"/>
            <a:ext cx="8712968" cy="414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 ОБЩЕЕ И ДОПОЛНИТЕЛЬНОЕ ОБРАЗОВАНИЕ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4824536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В 17 муниципальных образованиях области существуют </a:t>
            </a:r>
            <a:r>
              <a:rPr lang="ru-RU" sz="1300" b="1" dirty="0" smtClean="0"/>
              <a:t>муниципальные общеобразовательные учреждения, здания которых находятся в аварийном состоянии или требуют капитального ремонта</a:t>
            </a:r>
            <a:r>
              <a:rPr lang="ru-RU" sz="1300" dirty="0" smtClean="0"/>
              <a:t>. 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Наиболее остро ситуация складывается в </a:t>
            </a:r>
            <a:r>
              <a:rPr lang="ru-RU" sz="1300" dirty="0" err="1" smtClean="0"/>
              <a:t>Шабалинском</a:t>
            </a:r>
            <a:r>
              <a:rPr lang="ru-RU" sz="1300" dirty="0" smtClean="0"/>
              <a:t> (44,4% учреждений требуют капитального ремонта от общего количества образовательных учреждений), </a:t>
            </a:r>
            <a:r>
              <a:rPr lang="ru-RU" sz="1300" dirty="0" err="1" smtClean="0"/>
              <a:t>Пижанском</a:t>
            </a:r>
            <a:r>
              <a:rPr lang="ru-RU" sz="1300" dirty="0" smtClean="0"/>
              <a:t> (41,7%), Верхнекамском (36,4%), </a:t>
            </a:r>
            <a:r>
              <a:rPr lang="ru-RU" sz="1300" dirty="0" err="1" smtClean="0"/>
              <a:t>Белохолуницком</a:t>
            </a:r>
            <a:r>
              <a:rPr lang="ru-RU" sz="1300" dirty="0" smtClean="0"/>
              <a:t> (35,7%), </a:t>
            </a:r>
            <a:r>
              <a:rPr lang="ru-RU" sz="1300" dirty="0" err="1" smtClean="0"/>
              <a:t>Немском</a:t>
            </a:r>
            <a:r>
              <a:rPr lang="ru-RU" sz="1300" dirty="0" smtClean="0"/>
              <a:t> и Даровском (по 22,2%) районах.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За период с 2011 года по 2014 год произошло снижение доли муниципальных образовательных учреждений, требующих капитального ремонта, в результате проведения работ по капитальному ремонту зданий школ в муниципальных образованиях.</a:t>
            </a:r>
            <a:endParaRPr lang="ru-RU" sz="13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284984"/>
            <a:ext cx="4824536" cy="313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За период 2011 – 2014 годов наблюдается тенденция к увеличению </a:t>
            </a:r>
            <a:r>
              <a:rPr lang="ru-RU" sz="1300" b="1" dirty="0" smtClean="0"/>
              <a:t>доли обучающихся в муниципальных общеобразовательных учреждениях, занимающихся во вторую (третью) смену, в общей численности обучающихся на 0,4 п.п. </a:t>
            </a:r>
            <a:r>
              <a:rPr lang="ru-RU" sz="1300" dirty="0" smtClean="0"/>
              <a:t>Рост значения показателя происходит за счет закрытия сельских школ и увеличения численности обучающихся в городских общеобразовательных учреждениях.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В 2014 году в 24 муниципальных образованиях учащиеся занимались во вторую (третью) смену. Наибольшая доля отмечена в городах Вятские Поляны (35%), Кирове (28,1%), Омутнинском (27%), </a:t>
            </a:r>
            <a:r>
              <a:rPr lang="ru-RU" sz="1300" dirty="0" err="1" smtClean="0"/>
              <a:t>Верхошижемском</a:t>
            </a:r>
            <a:r>
              <a:rPr lang="ru-RU" sz="1300" dirty="0" smtClean="0"/>
              <a:t> (25,2%), </a:t>
            </a:r>
            <a:r>
              <a:rPr lang="ru-RU" sz="1300" dirty="0" err="1" smtClean="0"/>
              <a:t>Белохолуницком</a:t>
            </a:r>
            <a:r>
              <a:rPr lang="ru-RU" sz="1300" dirty="0" smtClean="0"/>
              <a:t> (18,2%) районах.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Отрицательная динамика показателя отмечена в 16 муниципальных образованиях: наибольший рост произошел в </a:t>
            </a:r>
            <a:r>
              <a:rPr lang="ru-RU" sz="1300" dirty="0" err="1" smtClean="0"/>
              <a:t>Фаленском</a:t>
            </a:r>
            <a:r>
              <a:rPr lang="ru-RU" sz="1300" dirty="0" smtClean="0"/>
              <a:t>  (на 3,6 п.п.) и </a:t>
            </a:r>
            <a:r>
              <a:rPr lang="ru-RU" sz="1300" dirty="0" err="1" smtClean="0"/>
              <a:t>Кильмезском</a:t>
            </a:r>
            <a:r>
              <a:rPr lang="ru-RU" sz="1300" dirty="0" smtClean="0"/>
              <a:t> муниципальном  (на 3 п.п.) районах. 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Снижение доли учащихся во вторую смену произошло в 11 районах, наибольшее из них </a:t>
            </a:r>
            <a:r>
              <a:rPr lang="ru-RU" sz="1300" dirty="0" smtClean="0">
                <a:latin typeface="Book Antiqua"/>
              </a:rPr>
              <a:t>—</a:t>
            </a:r>
            <a:r>
              <a:rPr lang="ru-RU" sz="1300" dirty="0" smtClean="0"/>
              <a:t> в </a:t>
            </a:r>
            <a:r>
              <a:rPr lang="ru-RU" sz="1300" dirty="0" err="1" smtClean="0"/>
              <a:t>Унинском</a:t>
            </a:r>
            <a:r>
              <a:rPr lang="ru-RU" sz="1300" dirty="0" smtClean="0"/>
              <a:t> (на 11,4 п.п.), </a:t>
            </a:r>
            <a:r>
              <a:rPr lang="ru-RU" sz="1300" dirty="0" err="1" smtClean="0"/>
              <a:t>Мурашинском</a:t>
            </a:r>
            <a:r>
              <a:rPr lang="ru-RU" sz="1300" dirty="0" smtClean="0"/>
              <a:t> (на 3,9 п.п.) и Даровском  (на 3,5 п.п.) районах.</a:t>
            </a:r>
            <a:endParaRPr lang="ru-RU" sz="1300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111552" y="4365104"/>
          <a:ext cx="4032448" cy="216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00600" y="836712"/>
            <a:ext cx="3419872" cy="683264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Показатель в целом по области «Доля муниципальных образовательных учреждений, здания которых в аварийном состоянии или требуют капитального ремонта», процентов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400600" y="3501008"/>
            <a:ext cx="3419872" cy="830997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Показатель в целом по области «Доля обучающихся в муниципальных общеобразовательных учреждениях, занимающихся во вторую (третью) смену, в общей численности обучающихся », процентов</a:t>
            </a:r>
            <a:endParaRPr lang="ru-RU" sz="1200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292080" y="1484784"/>
          <a:ext cx="34563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://rias.ako.ogv/RIAS607/ingeoimage.asp?Db=KirovRegion_RIAS&amp;Layers=Names&amp;CenterX=9441000&amp;CenterY=6500000&amp;Width=600&amp;Height=700&amp;XAngle=0&amp;YMirror=false&amp;ZoomScale=2.5e-7&amp;SelectedObject=&amp;DataLayerId=FFF0001B0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176289"/>
            <a:ext cx="3059832" cy="326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69638" name="TextBox 4"/>
          <p:cNvSpPr txBox="1">
            <a:spLocks noChangeArrowheads="1"/>
          </p:cNvSpPr>
          <p:nvPr/>
        </p:nvSpPr>
        <p:spPr bwMode="auto">
          <a:xfrm>
            <a:off x="107504" y="1340768"/>
            <a:ext cx="5400600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000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Значительное снижение доли произошло в Нолинском (на 14,6 п.п.), </a:t>
            </a:r>
            <a:r>
              <a:rPr lang="ru-RU" sz="1300" dirty="0" err="1" smtClean="0"/>
              <a:t>Куменском</a:t>
            </a:r>
            <a:r>
              <a:rPr lang="ru-RU" sz="1300" dirty="0" smtClean="0"/>
              <a:t> (на 14,4 п.п.), </a:t>
            </a:r>
            <a:r>
              <a:rPr lang="ru-RU" sz="1300" dirty="0" err="1" smtClean="0"/>
              <a:t>Арбажском</a:t>
            </a:r>
            <a:r>
              <a:rPr lang="ru-RU" sz="1300" dirty="0" smtClean="0"/>
              <a:t> (на 10,1 п.п.) и </a:t>
            </a:r>
            <a:r>
              <a:rPr lang="ru-RU" sz="1300" dirty="0" err="1" smtClean="0"/>
              <a:t>Лебяжском</a:t>
            </a:r>
            <a:r>
              <a:rPr lang="ru-RU" sz="1300" dirty="0" smtClean="0"/>
              <a:t> (на 10,1 п.п.) районах.</a:t>
            </a:r>
          </a:p>
          <a:p>
            <a:pPr indent="360000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Высокое значение показателя в общеобразовательных учреждениях наблюдается в </a:t>
            </a:r>
            <a:r>
              <a:rPr lang="ru-RU" sz="1300" dirty="0" err="1" smtClean="0"/>
              <a:t>Малмыжском</a:t>
            </a:r>
            <a:r>
              <a:rPr lang="ru-RU" sz="1300" dirty="0" smtClean="0"/>
              <a:t> районе (97,5%), Советском районе Кировской области (92,5%), Яранском (91,4%) и </a:t>
            </a:r>
            <a:r>
              <a:rPr lang="ru-RU" sz="1300" dirty="0" err="1" smtClean="0"/>
              <a:t>Мурашинском</a:t>
            </a:r>
            <a:r>
              <a:rPr lang="ru-RU" sz="1300" dirty="0" smtClean="0"/>
              <a:t> районах (90,7%), а также в городе Котельниче и </a:t>
            </a:r>
            <a:r>
              <a:rPr lang="ru-RU" sz="1300" dirty="0" err="1" smtClean="0"/>
              <a:t>Котельничском</a:t>
            </a:r>
            <a:r>
              <a:rPr lang="ru-RU" sz="1300" dirty="0" smtClean="0"/>
              <a:t> районе (90,6%).</a:t>
            </a:r>
          </a:p>
          <a:p>
            <a:pPr indent="360000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Низкое значение показателя </a:t>
            </a:r>
            <a:r>
              <a:rPr lang="ru-RU" sz="1300" dirty="0" smtClean="0">
                <a:latin typeface="Book Antiqua"/>
              </a:rPr>
              <a:t>—</a:t>
            </a:r>
            <a:r>
              <a:rPr lang="ru-RU" sz="1300" dirty="0" smtClean="0"/>
              <a:t> в </a:t>
            </a:r>
            <a:r>
              <a:rPr lang="ru-RU" sz="1300" dirty="0" err="1" smtClean="0"/>
              <a:t>Унинском</a:t>
            </a:r>
            <a:r>
              <a:rPr lang="ru-RU" sz="1300" dirty="0" smtClean="0"/>
              <a:t> (67,6%) районе, Орловском районе Кировской области (68,8%), </a:t>
            </a:r>
            <a:r>
              <a:rPr lang="ru-RU" sz="1300" dirty="0" err="1" smtClean="0"/>
              <a:t>Арбажском</a:t>
            </a:r>
            <a:r>
              <a:rPr lang="ru-RU" sz="1300" dirty="0" smtClean="0"/>
              <a:t> (70%), </a:t>
            </a:r>
            <a:r>
              <a:rPr lang="ru-RU" sz="1300" dirty="0" err="1" smtClean="0"/>
              <a:t>Кирово-Чепецком</a:t>
            </a:r>
            <a:r>
              <a:rPr lang="ru-RU" sz="1300" dirty="0" smtClean="0"/>
              <a:t> (71,5%) районах и городе  </a:t>
            </a:r>
            <a:r>
              <a:rPr lang="ru-RU" sz="1300" dirty="0" err="1" smtClean="0"/>
              <a:t>Кирово-Чепецке</a:t>
            </a:r>
            <a:r>
              <a:rPr lang="ru-RU" sz="1300" dirty="0" smtClean="0"/>
              <a:t> (71,5%). </a:t>
            </a:r>
          </a:p>
          <a:p>
            <a:pPr indent="360000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За период 2011 – 2014  годов наилучшие результаты сводного индекса показателя отмечены в Яранском, Нолинском, </a:t>
            </a:r>
            <a:r>
              <a:rPr lang="ru-RU" sz="1300" dirty="0" err="1" smtClean="0"/>
              <a:t>Малмыжском</a:t>
            </a:r>
            <a:r>
              <a:rPr lang="ru-RU" sz="1300" dirty="0" smtClean="0"/>
              <a:t>, Нагорском и </a:t>
            </a:r>
            <a:r>
              <a:rPr lang="ru-RU" sz="1300" dirty="0" err="1" smtClean="0"/>
              <a:t>Котельничском</a:t>
            </a:r>
            <a:r>
              <a:rPr lang="ru-RU" sz="1300" dirty="0" smtClean="0"/>
              <a:t> районах и городе Котельниче.</a:t>
            </a:r>
          </a:p>
          <a:p>
            <a:pPr indent="360000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endParaRPr lang="ru-RU" sz="1300" dirty="0" smtClean="0"/>
          </a:p>
        </p:txBody>
      </p:sp>
      <p:sp>
        <p:nvSpPr>
          <p:cNvPr id="10" name="Заголовок 1"/>
          <p:cNvSpPr>
            <a:spLocks/>
          </p:cNvSpPr>
          <p:nvPr/>
        </p:nvSpPr>
        <p:spPr bwMode="auto">
          <a:xfrm>
            <a:off x="179512" y="260648"/>
            <a:ext cx="8784976" cy="414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ОБЩЕЕ И ДОПОЛНИТЕЛЬНОЕ ОБРАЗОВАНИЕ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1412776"/>
            <a:ext cx="3456384" cy="830997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Показатель «Доля детей первой и второй групп здоровья в общей численности обучающихся в муниципальных общеобразовательных учреждениях», процентов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 (по данным за 2014 год)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259632" y="3717032"/>
            <a:ext cx="2952328" cy="240066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Сводный индекс показателя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07504" y="692696"/>
            <a:ext cx="88569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000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b="1" dirty="0" smtClean="0"/>
              <a:t>Доля детей первой и второй групп здоровья в общей численности обучающихся в муниципальных общеобразовательных учреждениях </a:t>
            </a:r>
            <a:r>
              <a:rPr lang="ru-RU" sz="1300" dirty="0" smtClean="0"/>
              <a:t>каждый год незначительно снижается. В 2014 году по сравнению с 2013 годом среднее значение показателя по области снизилось на 0,4 п.п. и составило 80,8%. Причинами ухудшения здоровья детей и подростков являются неблагоприятная наследственность, экология, социальная среда. </a:t>
            </a:r>
          </a:p>
          <a:p>
            <a:pPr indent="360000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300" dirty="0" smtClean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28</a:t>
            </a:fld>
            <a:endParaRPr lang="ru-RU" dirty="0"/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0" y="4005064"/>
          <a:ext cx="5868144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853406" y="4941169"/>
          <a:ext cx="2463010" cy="1855980"/>
        </p:xfrm>
        <a:graphic>
          <a:graphicData uri="http://schemas.openxmlformats.org/drawingml/2006/table">
            <a:tbl>
              <a:tblPr/>
              <a:tblGrid>
                <a:gridCol w="1532464"/>
                <a:gridCol w="930546"/>
              </a:tblGrid>
              <a:tr h="720214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Малмыжский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 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2. Советский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Яранский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Мурашинский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5. г. Котельнич и 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Котельничский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 91,0 по 100,0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38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5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87,0 по 90,9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38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A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81,0 по 87,0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3225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41. г.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Кирово-Чепецк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Кирово-Чепецкий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43.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Арбажский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44. Орловский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45.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Унинский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60,0 по 80,0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http://rias.ako.ogv/RIAS607/ingeoimage.asp?Db=KirovRegion_RIAS&amp;Layers=Names&amp;CenterX=9441000&amp;CenterY=6500000&amp;Width=600&amp;Height=700&amp;XAngle=0&amp;YMirror=false&amp;ZoomScale=2.5e-7&amp;SelectedObject=&amp;DataLayerId=FFF0001B0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573016"/>
            <a:ext cx="2830091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8328025" y="6107113"/>
            <a:ext cx="554038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15" name="Заголовок 1"/>
          <p:cNvSpPr>
            <a:spLocks/>
          </p:cNvSpPr>
          <p:nvPr/>
        </p:nvSpPr>
        <p:spPr bwMode="auto">
          <a:xfrm>
            <a:off x="179512" y="260648"/>
            <a:ext cx="8784976" cy="414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ОБЩЕЕ И ДОПОЛНИТЕЛЬНОЕ ОБРАЗОВАНИЕ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993" y="2200275"/>
            <a:ext cx="2520280" cy="1421928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Показатель «Доля детей в возрасте 5 – 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группы», процентов  (по данным за 2014 год)</a:t>
            </a:r>
            <a:endParaRPr lang="ru-RU" sz="1200" dirty="0"/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07504" y="692696"/>
            <a:ext cx="8928992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В целом по области показатель </a:t>
            </a:r>
            <a:r>
              <a:rPr lang="ru-RU" sz="1300" b="1" dirty="0" smtClean="0"/>
              <a:t>«Доля </a:t>
            </a:r>
            <a:r>
              <a:rPr lang="ru-RU" sz="1300" b="1" dirty="0"/>
              <a:t>детей в возрасте 5 – 18 лет, получающих услуги по дополнительному образованию в организациях различной организационно-правовой формы и формы </a:t>
            </a:r>
            <a:r>
              <a:rPr lang="ru-RU" sz="1300" b="1" dirty="0" smtClean="0"/>
              <a:t>собственности,</a:t>
            </a:r>
            <a:r>
              <a:rPr lang="ru-RU" sz="1300" dirty="0" smtClean="0"/>
              <a:t> </a:t>
            </a:r>
            <a:r>
              <a:rPr lang="ru-RU" sz="1300" b="1" dirty="0" smtClean="0"/>
              <a:t>в общей численности детей данной возрастной группы» </a:t>
            </a:r>
            <a:r>
              <a:rPr lang="ru-RU" sz="1300" dirty="0" smtClean="0"/>
              <a:t>за 2014 год увеличился на 0,9 п.п. по сравнению с 2013 годом и составил 90,1%.</a:t>
            </a:r>
            <a:r>
              <a:rPr lang="ru-RU" sz="1300" b="1" dirty="0" smtClean="0"/>
              <a:t> </a:t>
            </a:r>
            <a:r>
              <a:rPr lang="ru-RU" sz="1300" dirty="0" smtClean="0"/>
              <a:t>В 19 муниципальных образованиях он превышает 100%, т.е. дети посещают один и более кружков и секций.</a:t>
            </a:r>
            <a:r>
              <a:rPr lang="ru-RU" sz="1300" dirty="0" smtClean="0">
                <a:solidFill>
                  <a:srgbClr val="FF0000"/>
                </a:solidFill>
              </a:rPr>
              <a:t> </a:t>
            </a:r>
            <a:r>
              <a:rPr lang="ru-RU" sz="1300" dirty="0" smtClean="0"/>
              <a:t>Наиболее высокая доля таких детей зафиксирована </a:t>
            </a:r>
            <a:r>
              <a:rPr lang="ru-RU" sz="1300" dirty="0"/>
              <a:t>в </a:t>
            </a:r>
            <a:r>
              <a:rPr lang="ru-RU" sz="1300" dirty="0" err="1" smtClean="0"/>
              <a:t>Котельничском</a:t>
            </a:r>
            <a:r>
              <a:rPr lang="ru-RU" sz="1300" dirty="0" smtClean="0"/>
              <a:t> (155,8%), </a:t>
            </a:r>
            <a:r>
              <a:rPr lang="ru-RU" sz="1300" dirty="0" err="1" smtClean="0"/>
              <a:t>Юрьянском</a:t>
            </a:r>
            <a:r>
              <a:rPr lang="ru-RU" sz="1300" dirty="0" smtClean="0"/>
              <a:t> (150,4%),  </a:t>
            </a:r>
            <a:r>
              <a:rPr lang="ru-RU" sz="1300" dirty="0" err="1" smtClean="0"/>
              <a:t>Мурашинском</a:t>
            </a:r>
            <a:r>
              <a:rPr lang="ru-RU" sz="1300" dirty="0" smtClean="0"/>
              <a:t> (144,1%),   </a:t>
            </a:r>
            <a:r>
              <a:rPr lang="ru-RU" sz="1300" dirty="0" err="1" smtClean="0"/>
              <a:t>Кильмезском</a:t>
            </a:r>
            <a:r>
              <a:rPr lang="ru-RU" sz="1300" dirty="0" smtClean="0"/>
              <a:t> (141,7%) и </a:t>
            </a:r>
            <a:r>
              <a:rPr lang="ru-RU" sz="1300" dirty="0" err="1" smtClean="0"/>
              <a:t>Куменском</a:t>
            </a:r>
            <a:r>
              <a:rPr lang="ru-RU" sz="1300" dirty="0" smtClean="0"/>
              <a:t> (135%) районах. 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Наименьшее количество детей получают дополнительные образовательные услуги  в Нолинском (49,3%), </a:t>
            </a:r>
            <a:r>
              <a:rPr lang="ru-RU" sz="1300" dirty="0" err="1" smtClean="0"/>
              <a:t>Кирово-Чепецком</a:t>
            </a:r>
            <a:r>
              <a:rPr lang="ru-RU" sz="1300" dirty="0" smtClean="0"/>
              <a:t> (52,6%), </a:t>
            </a:r>
            <a:r>
              <a:rPr lang="ru-RU" sz="1300" dirty="0" err="1" smtClean="0"/>
              <a:t>Арбажском</a:t>
            </a:r>
            <a:r>
              <a:rPr lang="ru-RU" sz="1300" dirty="0" smtClean="0"/>
              <a:t> (53,5%) районах, ЗАТО Первомайский (60,5%) и Санчурском районе (61,6%). 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Рост значения показателя за 2014 год по сравнению с 2013 годом отмечается в 22 муниципальных образованиях.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5292080" y="2204864"/>
            <a:ext cx="3744416" cy="217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По итогам расчета сводного индекса показателя наилучшие результаты получены у Сунского, </a:t>
            </a:r>
            <a:r>
              <a:rPr lang="ru-RU" sz="1300" dirty="0" err="1" smtClean="0"/>
              <a:t>Юрьянского</a:t>
            </a:r>
            <a:r>
              <a:rPr lang="ru-RU" sz="1300" dirty="0" smtClean="0"/>
              <a:t>, </a:t>
            </a:r>
            <a:r>
              <a:rPr lang="ru-RU" sz="1300" dirty="0" err="1" smtClean="0"/>
              <a:t>Тужинского</a:t>
            </a:r>
            <a:r>
              <a:rPr lang="ru-RU" sz="1300" dirty="0" smtClean="0"/>
              <a:t> и </a:t>
            </a:r>
            <a:r>
              <a:rPr lang="ru-RU" sz="1300" dirty="0" err="1" smtClean="0"/>
              <a:t>Мурашинского</a:t>
            </a:r>
            <a:r>
              <a:rPr lang="ru-RU" sz="1300" dirty="0" smtClean="0"/>
              <a:t> районов. Худшие </a:t>
            </a:r>
            <a:r>
              <a:rPr lang="ru-RU" sz="1300" dirty="0" smtClean="0">
                <a:latin typeface="Book Antiqua"/>
              </a:rPr>
              <a:t>—</a:t>
            </a:r>
            <a:r>
              <a:rPr lang="ru-RU" sz="1300" dirty="0" smtClean="0"/>
              <a:t> у ЗАТО Первомайский, </a:t>
            </a:r>
            <a:r>
              <a:rPr lang="ru-RU" sz="1300" dirty="0" err="1" smtClean="0"/>
              <a:t>Кирово-Чепецкого</a:t>
            </a:r>
            <a:r>
              <a:rPr lang="ru-RU" sz="1300" dirty="0" smtClean="0"/>
              <a:t>, </a:t>
            </a:r>
            <a:r>
              <a:rPr lang="ru-RU" sz="1300" dirty="0" err="1" smtClean="0"/>
              <a:t>Арбажского</a:t>
            </a:r>
            <a:r>
              <a:rPr lang="ru-RU" sz="1300" dirty="0" smtClean="0"/>
              <a:t> и </a:t>
            </a:r>
            <a:r>
              <a:rPr lang="ru-RU" sz="1300" dirty="0" err="1" smtClean="0"/>
              <a:t>Свечинского</a:t>
            </a:r>
            <a:r>
              <a:rPr lang="ru-RU" sz="1300" dirty="0" smtClean="0"/>
              <a:t> районов.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endParaRPr lang="ru-RU" sz="1300" dirty="0" smtClean="0"/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Для повышения качества общего и дополнительного образования необходимо наиболее активно привлекать в образовательные учреждения молодых специалистов, повышать качество преподавания предметов и квалификацию учителей.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29</a:t>
            </a:fld>
            <a:endParaRPr lang="ru-RU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915816" y="4581128"/>
          <a:ext cx="612068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788024" y="4437112"/>
            <a:ext cx="2952328" cy="240066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Сводный индекс показателя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646834" y="2617862"/>
          <a:ext cx="2592288" cy="1864360"/>
        </p:xfrm>
        <a:graphic>
          <a:graphicData uri="http://schemas.openxmlformats.org/drawingml/2006/table">
            <a:tbl>
              <a:tblPr/>
              <a:tblGrid>
                <a:gridCol w="1656184"/>
                <a:gridCol w="936104"/>
              </a:tblGrid>
              <a:tr h="24257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Котельничский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Юрьянский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Мурашинский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Кильмезский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Куменский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 121,0 по 160,0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5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 101,0 по 120,0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A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 80,0 по 100,0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41.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Санчурский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42. ЗАТО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Первомайский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43.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Арбажский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Кирово-Чепецкий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45.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Нолинский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 49,0 по 79,0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68" name="Group 60"/>
          <p:cNvGraphicFramePr>
            <a:graphicFrameLocks noGrp="1"/>
          </p:cNvGraphicFramePr>
          <p:nvPr>
            <p:ph type="tbl" idx="1"/>
          </p:nvPr>
        </p:nvGraphicFramePr>
        <p:xfrm>
          <a:off x="238125" y="1643063"/>
          <a:ext cx="8715374" cy="3839021"/>
        </p:xfrm>
        <a:graphic>
          <a:graphicData uri="http://schemas.openxmlformats.org/drawingml/2006/table">
            <a:tbl>
              <a:tblPr/>
              <a:tblGrid>
                <a:gridCol w="440956"/>
                <a:gridCol w="2730039"/>
                <a:gridCol w="1969714"/>
                <a:gridCol w="3574665"/>
              </a:tblGrid>
              <a:tr h="371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Городские округа Кировской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городского округа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постоянного населения в 2014 году, тыс. человек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о размещении докладов глав администраций муниципальных образований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сети «Интернет»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Вятские Поляны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http://admkirov.ru/docs/statistica/data/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Киров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http://admvpol.ru/officials/texts/4069/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50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Кирово-Чепецк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http://www.k4city.gov-vyatka.ru/city/economika/otdel_economy/397/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Котельнич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http://kotelnich-omv.ru/index.php?option=com_content&amp;view=article&amp;id=1291:2014-04-30-06-26-48&amp;catid=4:2012-08-07-07-39-31&amp;Itemid=7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Слободской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http://www.slobodskoy.ru/reports.html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ЗАТО Первомайский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http://затопервомайский.рф/folder/administration/?ELEMENT_ID=995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4862" name="Rectangle 4"/>
          <p:cNvSpPr>
            <a:spLocks noChangeArrowheads="1"/>
          </p:cNvSpPr>
          <p:nvPr/>
        </p:nvSpPr>
        <p:spPr bwMode="auto">
          <a:xfrm>
            <a:off x="251520" y="548680"/>
            <a:ext cx="8713788" cy="576263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algn="ctr" defTabSz="407988" hangingPunct="0">
              <a:tabLst>
                <a:tab pos="5937250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ОБЩАЯ ИНФОРМАЦИЯ О ГОРОДСКИХ ОКРУГАХ И МУНИЦИПАЛЬНЫХ РАЙОНАХ КИРОВСКОЙ ОБЛАСТИ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FB4EEBAA-65DE-4D28-B967-688EF8D60688}" type="slidenum">
              <a:rPr lang="ru-RU" smtClean="0"/>
              <a:pPr algn="ctr"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http://rias.ako.ogv/RIAS607/ingeoimage.asp?Db=KirovRegion_RIAS&amp;Layers=Names&amp;CenterX=9441000&amp;CenterY=6500000&amp;Width=600&amp;Height=700&amp;XAngle=0&amp;YMirror=false&amp;ZoomScale=2.5e-7&amp;SelectedObject=&amp;DataLayerId=FFF0001B0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9041" y="1518642"/>
            <a:ext cx="3131840" cy="358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17416" name="TextBox 6"/>
          <p:cNvSpPr txBox="1">
            <a:spLocks noChangeArrowheads="1"/>
          </p:cNvSpPr>
          <p:nvPr/>
        </p:nvSpPr>
        <p:spPr bwMode="auto">
          <a:xfrm>
            <a:off x="225599" y="762000"/>
            <a:ext cx="5437112" cy="61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В Кировской области </a:t>
            </a:r>
            <a:r>
              <a:rPr lang="ru-RU" sz="1300" b="1" dirty="0" smtClean="0"/>
              <a:t>уровень фактической обеспеченности клубами и учреждениями клубного типа от нормативной потребности</a:t>
            </a:r>
            <a:r>
              <a:rPr lang="ru-RU" sz="1300" dirty="0" smtClean="0"/>
              <a:t> в среднем по области составил 122%, что на 3 п.п. ниже уровня 2013 года. Снижение показателя по сравнению с 2013 годом произошло за счет закрытия неэффективно работающих учреждений в малочисленных населенных пунктах. </a:t>
            </a:r>
          </a:p>
          <a:p>
            <a:pPr indent="358775" algn="just"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Наибольшая обеспеченность клубами и учреждениями клубного типа отмечена в Орловском районе Кировской области (338%), </a:t>
            </a:r>
            <a:r>
              <a:rPr lang="ru-RU" sz="1300" dirty="0" err="1" smtClean="0"/>
              <a:t>Пижанском</a:t>
            </a:r>
            <a:r>
              <a:rPr lang="ru-RU" sz="1300" dirty="0" smtClean="0"/>
              <a:t> (266,4%), </a:t>
            </a:r>
            <a:r>
              <a:rPr lang="ru-RU" sz="1300" dirty="0" err="1" smtClean="0"/>
              <a:t>Уржумском</a:t>
            </a:r>
            <a:r>
              <a:rPr lang="ru-RU" sz="1300" dirty="0" smtClean="0"/>
              <a:t> (228%) районах.</a:t>
            </a:r>
          </a:p>
          <a:p>
            <a:pPr indent="358775" algn="just"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Наименьшая обеспеченность  (менее 50%) – в городах Котельниче (27,9%), Слободском (41,8%), </a:t>
            </a:r>
            <a:r>
              <a:rPr lang="ru-RU" sz="1300" dirty="0" err="1" smtClean="0"/>
              <a:t>Кирово-Чепецке</a:t>
            </a:r>
            <a:r>
              <a:rPr lang="ru-RU" sz="1300" dirty="0" smtClean="0"/>
              <a:t> (43,5%). В ЗАТО Первомайский учреждения клубного типа отсутствуют.</a:t>
            </a:r>
          </a:p>
          <a:p>
            <a:pPr indent="358775" algn="just" defTabSz="407988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В 35 муниципальных образованиях в 2014 году отмечены </a:t>
            </a:r>
            <a:r>
              <a:rPr lang="ru-RU" sz="1300" b="1" dirty="0" smtClean="0"/>
              <a:t>учреждения культуры, здания которых находятся в аварийном состоянии или требуют капитального ремонта. </a:t>
            </a:r>
            <a:r>
              <a:rPr lang="ru-RU" sz="1300" dirty="0" smtClean="0"/>
              <a:t>Наибольшая доля таких учреждений культуры зафиксирована в городе Слободском (75%) и Орловском районе Кировской области (64,7%). </a:t>
            </a:r>
            <a:r>
              <a:rPr lang="ru-RU" sz="1300" dirty="0" smtClean="0">
                <a:cs typeface="Times New Roman" pitchFamily="18" charset="0"/>
              </a:rPr>
              <a:t>В 9 муниципальных образованиях здания  всех учреждений культуры находятся в удовлетворительном состоянии. </a:t>
            </a:r>
            <a:r>
              <a:rPr lang="ru-RU" sz="1300" dirty="0" smtClean="0"/>
              <a:t> </a:t>
            </a:r>
          </a:p>
          <a:p>
            <a:pPr indent="358775" algn="just" defTabSz="407988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Для повышения уровня культуры жителей муниципальных образований необходимо:</a:t>
            </a:r>
          </a:p>
          <a:p>
            <a:pPr indent="358775" algn="just" defTabSz="407988">
              <a:spcBef>
                <a:spcPts val="0"/>
              </a:spcBef>
              <a:buClr>
                <a:schemeClr val="bg2"/>
              </a:buClr>
              <a:buSzPct val="75000"/>
              <a:buFontTx/>
              <a:buChar char="-"/>
            </a:pPr>
            <a:r>
              <a:rPr lang="ru-RU" sz="1300" dirty="0" smtClean="0"/>
              <a:t>- проводить культурно-просветительскую работу с населением, повышать качество предоставляемых услуг;</a:t>
            </a:r>
          </a:p>
          <a:p>
            <a:pPr indent="358775" algn="just" defTabSz="407988">
              <a:spcBef>
                <a:spcPts val="0"/>
              </a:spcBef>
              <a:buClr>
                <a:schemeClr val="bg2"/>
              </a:buClr>
              <a:buSzPct val="75000"/>
              <a:buFontTx/>
              <a:buChar char="-"/>
            </a:pPr>
            <a:r>
              <a:rPr lang="ru-RU" sz="1300" dirty="0" smtClean="0"/>
              <a:t>- внутри области формировать единое культурное пространство посредством обеспечения культурного обмена, внедрения современных программ и проектов, информационных продуктов и технологий;</a:t>
            </a:r>
          </a:p>
          <a:p>
            <a:pPr indent="358775" algn="just" defTabSz="407988">
              <a:spcBef>
                <a:spcPts val="0"/>
              </a:spcBef>
              <a:buClr>
                <a:schemeClr val="bg2"/>
              </a:buClr>
              <a:buSzPct val="75000"/>
              <a:buFontTx/>
              <a:buChar char="-"/>
            </a:pPr>
            <a:r>
              <a:rPr lang="ru-RU" sz="1300" dirty="0" smtClean="0"/>
              <a:t>- принимать меры по охране объектов культурного наследия, находящихся в муниципальной собственности;</a:t>
            </a:r>
          </a:p>
          <a:p>
            <a:pPr indent="358775" algn="just" defTabSz="407988">
              <a:spcBef>
                <a:spcPts val="0"/>
              </a:spcBef>
              <a:buClr>
                <a:schemeClr val="bg2"/>
              </a:buClr>
              <a:buSzPct val="75000"/>
              <a:buFontTx/>
              <a:buChar char="-"/>
            </a:pPr>
            <a:r>
              <a:rPr lang="ru-RU" sz="1300" dirty="0" smtClean="0"/>
              <a:t>- проводить ремонт зданий муниципальных учреждений культуры, находящихся в аварийном состоянии.</a:t>
            </a:r>
          </a:p>
        </p:txBody>
      </p:sp>
      <p:sp>
        <p:nvSpPr>
          <p:cNvPr id="10" name="Заголовок 1"/>
          <p:cNvSpPr>
            <a:spLocks/>
          </p:cNvSpPr>
          <p:nvPr/>
        </p:nvSpPr>
        <p:spPr bwMode="auto">
          <a:xfrm>
            <a:off x="179512" y="332656"/>
            <a:ext cx="8712968" cy="414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1.4. КУЛЬТУРА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7327" y="847725"/>
            <a:ext cx="3096344" cy="738664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Показатель «Уровень фактической обеспеченности учреждениями культуры от нормативной потребности: клубами и учреждениями клубного типа», процентов (по данным за 2013 год)</a:t>
            </a:r>
            <a:endParaRPr lang="ru-RU" sz="12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30</a:t>
            </a:fld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796136" y="4869160"/>
          <a:ext cx="2690774" cy="1824990"/>
        </p:xfrm>
        <a:graphic>
          <a:graphicData uri="http://schemas.openxmlformats.org/drawingml/2006/table">
            <a:tbl>
              <a:tblPr/>
              <a:tblGrid>
                <a:gridCol w="1656184"/>
                <a:gridCol w="1034590"/>
              </a:tblGrid>
              <a:tr h="22733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 Орловский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Пижанский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Уржумский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Белохолуницкий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Лузский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4. Советский район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145,1 по 338,0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3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5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110,1 по 145,0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A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70,1 по 110,0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3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41.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Опаринский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42. г. </a:t>
                      </a:r>
                      <a:r>
                        <a:rPr lang="ru-RU" sz="10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Кирово-Чепецк</a:t>
                      </a:r>
                      <a:endParaRPr lang="ru-RU" sz="10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43. г. Слободской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44. г. Котельнич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45. ЗАТО Первомайский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0 по 70,0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http://rias.ako.ogv/RIAS607/ingeoimage.asp?Db=KirovRegion_RIAS&amp;Layers=Names&amp;CenterX=9441000&amp;CenterY=6500000&amp;Width=600&amp;Height=700&amp;XAngle=0&amp;YMirror=false&amp;ZoomScale=2.5e-7&amp;SelectedObject=&amp;DataLayerId=FFF0001B0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690" y="2056656"/>
            <a:ext cx="3203848" cy="335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Диаграмма 16"/>
          <p:cNvGraphicFramePr/>
          <p:nvPr/>
        </p:nvGraphicFramePr>
        <p:xfrm>
          <a:off x="3333006" y="3817615"/>
          <a:ext cx="5760640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17416" name="TextBox 6"/>
          <p:cNvSpPr txBox="1">
            <a:spLocks noChangeArrowheads="1"/>
          </p:cNvSpPr>
          <p:nvPr/>
        </p:nvSpPr>
        <p:spPr bwMode="auto">
          <a:xfrm>
            <a:off x="3534172" y="1495425"/>
            <a:ext cx="558011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 В 27 муниципалитетах области доля населения, систематически занимающегося физической культурой и спортом, выше </a:t>
            </a:r>
            <a:r>
              <a:rPr lang="ru-RU" sz="1300" dirty="0" err="1" smtClean="0"/>
              <a:t>среднеобластного</a:t>
            </a:r>
            <a:r>
              <a:rPr lang="ru-RU" sz="1300" dirty="0" smtClean="0"/>
              <a:t> значения. </a:t>
            </a:r>
          </a:p>
          <a:p>
            <a:pPr indent="358775" algn="just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В 2014 году свыше 30% населения систематически занималось спортом </a:t>
            </a:r>
            <a:r>
              <a:rPr lang="ru-RU" sz="1300" dirty="0"/>
              <a:t>в </a:t>
            </a:r>
            <a:r>
              <a:rPr lang="ru-RU" sz="1300" dirty="0" smtClean="0"/>
              <a:t>14 муниципальных образованиях. Наибольшие значения данного показателя отмечены в </a:t>
            </a:r>
            <a:r>
              <a:rPr lang="ru-RU" sz="1300" dirty="0" err="1" smtClean="0"/>
              <a:t>Кильмезском</a:t>
            </a:r>
            <a:r>
              <a:rPr lang="ru-RU" sz="1300" dirty="0" smtClean="0"/>
              <a:t> муниципальном (37,8%), </a:t>
            </a:r>
            <a:r>
              <a:rPr lang="ru-RU" sz="1300" dirty="0" err="1" smtClean="0"/>
              <a:t>Свечинском</a:t>
            </a:r>
            <a:r>
              <a:rPr lang="ru-RU" sz="1300" dirty="0" smtClean="0"/>
              <a:t> (36,9%), </a:t>
            </a:r>
            <a:r>
              <a:rPr lang="ru-RU" sz="1300" dirty="0" err="1" smtClean="0"/>
              <a:t>Мурашинском</a:t>
            </a:r>
            <a:r>
              <a:rPr lang="ru-RU" sz="1300" dirty="0" smtClean="0"/>
              <a:t> (35,8%) районах.</a:t>
            </a:r>
            <a:endParaRPr lang="ru-RU" sz="1300" dirty="0" smtClean="0">
              <a:solidFill>
                <a:srgbClr val="FF0000"/>
              </a:solidFill>
            </a:endParaRPr>
          </a:p>
          <a:p>
            <a:pPr indent="358775" algn="just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Положительная </a:t>
            </a:r>
            <a:r>
              <a:rPr lang="ru-RU" sz="1300" dirty="0"/>
              <a:t>динамика </a:t>
            </a:r>
            <a:r>
              <a:rPr lang="ru-RU" sz="1300" dirty="0" smtClean="0"/>
              <a:t>по сравнению с прошлым годом по данному </a:t>
            </a:r>
            <a:r>
              <a:rPr lang="ru-RU" sz="1300" dirty="0"/>
              <a:t>показателю отмечена </a:t>
            </a:r>
            <a:r>
              <a:rPr lang="ru-RU" sz="1300" dirty="0" smtClean="0"/>
              <a:t>в 37 муниципальных образованиях. Наибольший рост зафиксирован в </a:t>
            </a:r>
            <a:r>
              <a:rPr lang="ru-RU" sz="1300" dirty="0" err="1" smtClean="0"/>
              <a:t>Опаринском</a:t>
            </a:r>
            <a:r>
              <a:rPr lang="ru-RU" sz="1300" dirty="0" smtClean="0"/>
              <a:t> (</a:t>
            </a:r>
            <a:r>
              <a:rPr lang="ru-RU" sz="1300" dirty="0" err="1" smtClean="0"/>
              <a:t>в</a:t>
            </a:r>
            <a:r>
              <a:rPr lang="ru-RU" sz="1300" dirty="0" smtClean="0"/>
              <a:t> 1,5 раза), </a:t>
            </a:r>
            <a:r>
              <a:rPr lang="ru-RU" sz="1300" dirty="0" err="1" smtClean="0"/>
              <a:t>Белохолуницком</a:t>
            </a:r>
            <a:r>
              <a:rPr lang="ru-RU" sz="1300" dirty="0" smtClean="0"/>
              <a:t>, Сунском и </a:t>
            </a:r>
            <a:r>
              <a:rPr lang="ru-RU" sz="1300" dirty="0" err="1" smtClean="0"/>
              <a:t>Малмыжском</a:t>
            </a:r>
            <a:r>
              <a:rPr lang="ru-RU" sz="1300" dirty="0" smtClean="0"/>
              <a:t> (в 1,4 раза) районах, в городе Вятские Поляны (в 1,3 раза).</a:t>
            </a:r>
            <a:endParaRPr lang="ru-RU" sz="1300" dirty="0" smtClean="0">
              <a:solidFill>
                <a:srgbClr val="FF0000"/>
              </a:solidFill>
            </a:endParaRPr>
          </a:p>
          <a:p>
            <a:pPr indent="358775" algn="just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Снижение показателя произошло в 8 муниципальных образованиях: ЗАТО Первомайском, Богородском муниципальном, Даровском, </a:t>
            </a:r>
            <a:r>
              <a:rPr lang="ru-RU" sz="1300" dirty="0" err="1" smtClean="0"/>
              <a:t>Лебяжском</a:t>
            </a:r>
            <a:r>
              <a:rPr lang="ru-RU" sz="1300" dirty="0" smtClean="0"/>
              <a:t>, Слободском, </a:t>
            </a:r>
            <a:r>
              <a:rPr lang="ru-RU" sz="1300" dirty="0" err="1" smtClean="0"/>
              <a:t>Тужинском</a:t>
            </a:r>
            <a:r>
              <a:rPr lang="ru-RU" sz="1300" dirty="0" smtClean="0"/>
              <a:t>, </a:t>
            </a:r>
            <a:r>
              <a:rPr lang="ru-RU" sz="1300" dirty="0" err="1" smtClean="0"/>
              <a:t>Унинском</a:t>
            </a:r>
            <a:r>
              <a:rPr lang="ru-RU" sz="1300" dirty="0" smtClean="0"/>
              <a:t> районах и </a:t>
            </a:r>
            <a:r>
              <a:rPr lang="ru-RU" sz="1300" dirty="0" err="1" smtClean="0"/>
              <a:t>Советстком</a:t>
            </a:r>
            <a:r>
              <a:rPr lang="ru-RU" sz="1300" dirty="0" smtClean="0"/>
              <a:t> районе Кировской области.</a:t>
            </a:r>
            <a:endParaRPr lang="ru-RU" sz="1300" dirty="0" smtClean="0">
              <a:solidFill>
                <a:srgbClr val="FF0000"/>
              </a:solidFill>
            </a:endParaRPr>
          </a:p>
        </p:txBody>
      </p:sp>
      <p:sp>
        <p:nvSpPr>
          <p:cNvPr id="15" name="Заголовок 1"/>
          <p:cNvSpPr>
            <a:spLocks/>
          </p:cNvSpPr>
          <p:nvPr/>
        </p:nvSpPr>
        <p:spPr bwMode="auto">
          <a:xfrm>
            <a:off x="251520" y="332656"/>
            <a:ext cx="8712968" cy="414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1.5. ФИЗИЧЕСКАЯ КУЛЬТУРА И СПОРТ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7029" y="1571650"/>
            <a:ext cx="3312368" cy="535531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Показатель «Доля населения, систематически занимающегося физической культурой и спортом», процентов (по данным за 2014 год)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3861048"/>
            <a:ext cx="3312368" cy="240066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Сводный индекс показателя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7504" y="717079"/>
            <a:ext cx="90364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/>
              <a:t>В </a:t>
            </a:r>
            <a:r>
              <a:rPr lang="ru-RU" sz="1300" dirty="0" smtClean="0"/>
              <a:t>2014 </a:t>
            </a:r>
            <a:r>
              <a:rPr lang="ru-RU" sz="1300" dirty="0"/>
              <a:t>году </a:t>
            </a:r>
            <a:r>
              <a:rPr lang="ru-RU" sz="1300" dirty="0" smtClean="0"/>
              <a:t>отмечены </a:t>
            </a:r>
            <a:r>
              <a:rPr lang="ru-RU" sz="1300" dirty="0"/>
              <a:t>значительные улучшения основных показателей развития физической культуры и спорта</a:t>
            </a:r>
            <a:r>
              <a:rPr lang="ru-RU" sz="1300" dirty="0" smtClean="0"/>
              <a:t>.</a:t>
            </a:r>
            <a:r>
              <a:rPr lang="ru-RU" sz="1300" b="1" dirty="0" smtClean="0"/>
              <a:t> Доля населения, систематически занимающегося физической культурой и спортом в Кировской области, </a:t>
            </a:r>
            <a:r>
              <a:rPr lang="ru-RU" sz="1300" dirty="0" smtClean="0"/>
              <a:t>увеличилась на  1,7 п.п. по отношению к 2013 году и </a:t>
            </a:r>
            <a:r>
              <a:rPr lang="ru-RU" sz="1300" b="1" dirty="0" smtClean="0"/>
              <a:t>составила 25,4%.</a:t>
            </a:r>
            <a:r>
              <a:rPr lang="ru-RU" sz="1300" dirty="0" smtClean="0"/>
              <a:t> </a:t>
            </a:r>
            <a:r>
              <a:rPr lang="ru-RU" sz="1300" dirty="0"/>
              <a:t>Положительное влияние на рост количества населения, занимающегося спортом, оказывает строительство физкультурно-оздоровительных </a:t>
            </a:r>
            <a:r>
              <a:rPr lang="ru-RU" sz="1300" dirty="0" smtClean="0"/>
              <a:t>комплексов,  проведение спортивных мероприятий в </a:t>
            </a:r>
            <a:r>
              <a:rPr lang="ru-RU" sz="1300" dirty="0"/>
              <a:t>большинстве муниципальных </a:t>
            </a:r>
            <a:r>
              <a:rPr lang="ru-RU" sz="1300" dirty="0" smtClean="0"/>
              <a:t>образований.</a:t>
            </a:r>
            <a:r>
              <a:rPr lang="ru-RU" sz="1300" dirty="0" smtClean="0">
                <a:solidFill>
                  <a:srgbClr val="FF0000"/>
                </a:solidFill>
              </a:rPr>
              <a:t> </a:t>
            </a:r>
            <a:endParaRPr lang="ru-RU" sz="13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6309320"/>
            <a:ext cx="687625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80000"/>
              </a:lnSpc>
            </a:pPr>
            <a:r>
              <a:rPr lang="ru-RU" sz="1300" dirty="0" smtClean="0"/>
              <a:t>По результатам комплексной оценки показателя наилучшие результаты за период 2011 – 2014 годов показали </a:t>
            </a:r>
            <a:r>
              <a:rPr lang="ru-RU" sz="1300" dirty="0" err="1" smtClean="0"/>
              <a:t>Свечинский</a:t>
            </a:r>
            <a:r>
              <a:rPr lang="ru-RU" sz="1300" dirty="0" smtClean="0"/>
              <a:t>, </a:t>
            </a:r>
            <a:r>
              <a:rPr lang="ru-RU" sz="1300" dirty="0" err="1" smtClean="0"/>
              <a:t>Нолинский</a:t>
            </a:r>
            <a:r>
              <a:rPr lang="ru-RU" sz="1300" dirty="0" smtClean="0"/>
              <a:t>, </a:t>
            </a:r>
            <a:r>
              <a:rPr lang="ru-RU" sz="1300" dirty="0" err="1" smtClean="0"/>
              <a:t>Унинский</a:t>
            </a:r>
            <a:r>
              <a:rPr lang="ru-RU" sz="1300" dirty="0" smtClean="0"/>
              <a:t>, </a:t>
            </a:r>
            <a:r>
              <a:rPr lang="ru-RU" sz="1300" dirty="0" err="1" smtClean="0"/>
              <a:t>Мурашинский</a:t>
            </a:r>
            <a:r>
              <a:rPr lang="ru-RU" sz="1300" dirty="0" smtClean="0"/>
              <a:t> районы и город Вятские Поляны.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31</a:t>
            </a:fld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07504" y="5085184"/>
          <a:ext cx="2448272" cy="1645920"/>
        </p:xfrm>
        <a:graphic>
          <a:graphicData uri="http://schemas.openxmlformats.org/drawingml/2006/table">
            <a:tbl>
              <a:tblPr/>
              <a:tblGrid>
                <a:gridCol w="1584176"/>
                <a:gridCol w="864096"/>
              </a:tblGrid>
              <a:tr h="144145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Кильмезский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Свечинский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Мурашинский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4. г. Вятские Поляны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5. </a:t>
                      </a:r>
                      <a:r>
                        <a:rPr lang="ru-RU" sz="10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Лузский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с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33,1 по 38,0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5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с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30,1 по 33,0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с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25,1 по 30,0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41.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Оричевский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42. г. Котельнич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43. Советский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44. </a:t>
                      </a:r>
                      <a:r>
                        <a:rPr lang="ru-RU" sz="10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Котельничский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45. </a:t>
                      </a:r>
                      <a:r>
                        <a:rPr lang="ru-RU" sz="10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Лебяжский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с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15,3 по 25,0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://rias.ako.ogv/RIAS607/ingeoimage.asp?Db=KirovRegion_RIAS&amp;Layers=Names&amp;CenterX=9441000&amp;CenterY=6500000&amp;Width=600&amp;Height=700&amp;XAngle=0&amp;YMirror=false&amp;ZoomScale=2.5e-7&amp;SelectedObject=&amp;DataLayerId=FFF0001B0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9757" y="3918198"/>
            <a:ext cx="248376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rias.ako.ogv/RIAS607/ingeoimage.asp?Db=KirovRegion_RIAS&amp;Layers=Names&amp;CenterX=9441000&amp;CenterY=6500000&amp;Width=600&amp;Height=700&amp;XAngle=0&amp;YMirror=false&amp;ZoomScale=2.5e-7&amp;SelectedObject=&amp;DataLayerId=FFF0001B000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2239" y="1545357"/>
            <a:ext cx="24837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5"/>
          <p:cNvSpPr>
            <a:spLocks noChangeArrowheads="1"/>
          </p:cNvSpPr>
          <p:nvPr/>
        </p:nvSpPr>
        <p:spPr bwMode="auto">
          <a:xfrm>
            <a:off x="8328025" y="6107113"/>
            <a:ext cx="554038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75780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75782" name="TextBox 4"/>
          <p:cNvSpPr txBox="1">
            <a:spLocks noChangeArrowheads="1"/>
          </p:cNvSpPr>
          <p:nvPr/>
        </p:nvSpPr>
        <p:spPr bwMode="auto">
          <a:xfrm>
            <a:off x="0" y="696296"/>
            <a:ext cx="9037316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Показатели данного раздела характеризуют организацию работы в муниципальном образовании по снижению административных барьеров в сфере градостроительства и созданию условий для капитального и жилищного строительства. </a:t>
            </a:r>
          </a:p>
        </p:txBody>
      </p:sp>
      <p:sp>
        <p:nvSpPr>
          <p:cNvPr id="75784" name="TextBox 6"/>
          <p:cNvSpPr txBox="1">
            <a:spLocks noChangeArrowheads="1"/>
          </p:cNvSpPr>
          <p:nvPr/>
        </p:nvSpPr>
        <p:spPr bwMode="auto">
          <a:xfrm>
            <a:off x="0" y="4293096"/>
            <a:ext cx="4427983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/>
              <a:t>В </a:t>
            </a:r>
            <a:r>
              <a:rPr lang="ru-RU" sz="1300" dirty="0" smtClean="0"/>
              <a:t>2014 </a:t>
            </a:r>
            <a:r>
              <a:rPr lang="ru-RU" sz="1300" dirty="0"/>
              <a:t>году наблюдается увеличение </a:t>
            </a:r>
            <a:r>
              <a:rPr lang="ru-RU" sz="1300" b="1" dirty="0"/>
              <a:t>общей площади жилых помещений, приходящихся в среднем на одного жителя</a:t>
            </a:r>
            <a:r>
              <a:rPr lang="ru-RU" sz="1300" dirty="0"/>
              <a:t>, по сравнению с </a:t>
            </a:r>
            <a:r>
              <a:rPr lang="ru-RU" sz="1300" dirty="0" smtClean="0"/>
              <a:t>2013 </a:t>
            </a:r>
            <a:r>
              <a:rPr lang="ru-RU" sz="1300" dirty="0"/>
              <a:t>годом с </a:t>
            </a:r>
            <a:r>
              <a:rPr lang="ru-RU" sz="1300" dirty="0" smtClean="0"/>
              <a:t>24 </a:t>
            </a:r>
            <a:r>
              <a:rPr lang="ru-RU" sz="1300" dirty="0"/>
              <a:t>до </a:t>
            </a:r>
            <a:r>
              <a:rPr lang="ru-RU" sz="1300" dirty="0" smtClean="0"/>
              <a:t>24,5 </a:t>
            </a:r>
            <a:r>
              <a:rPr lang="ru-RU" sz="1300" dirty="0"/>
              <a:t>кв. </a:t>
            </a:r>
            <a:r>
              <a:rPr lang="ru-RU" sz="1300" dirty="0" smtClean="0"/>
              <a:t>метра. </a:t>
            </a:r>
          </a:p>
          <a:p>
            <a:pPr indent="358775" algn="just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Наиболее  обеспечены жильем жители </a:t>
            </a:r>
            <a:r>
              <a:rPr lang="ru-RU" sz="1300" dirty="0" err="1" smtClean="0"/>
              <a:t>Арбажского</a:t>
            </a:r>
            <a:r>
              <a:rPr lang="ru-RU" sz="1300" dirty="0" smtClean="0"/>
              <a:t> (32,3 кв. м), </a:t>
            </a:r>
            <a:r>
              <a:rPr lang="ru-RU" sz="1300" dirty="0" err="1" smtClean="0"/>
              <a:t>Шабалинского</a:t>
            </a:r>
            <a:r>
              <a:rPr lang="ru-RU" sz="1300" dirty="0" smtClean="0"/>
              <a:t> (32,3 кв. м), </a:t>
            </a:r>
            <a:r>
              <a:rPr lang="ru-RU" sz="1300" dirty="0" err="1" smtClean="0"/>
              <a:t>Кикнурского</a:t>
            </a:r>
            <a:r>
              <a:rPr lang="ru-RU" sz="1300" dirty="0" smtClean="0"/>
              <a:t> (31,7 кв. м) районов, </a:t>
            </a:r>
            <a:r>
              <a:rPr lang="ru-RU" sz="1300" dirty="0" err="1" smtClean="0"/>
              <a:t>Подосиновского</a:t>
            </a:r>
            <a:r>
              <a:rPr lang="ru-RU" sz="1300" dirty="0" smtClean="0"/>
              <a:t> района Кировской области (31,7 кв. м), </a:t>
            </a:r>
            <a:r>
              <a:rPr lang="ru-RU" sz="1300" dirty="0" err="1" smtClean="0"/>
              <a:t>Богородского</a:t>
            </a:r>
            <a:r>
              <a:rPr lang="ru-RU" sz="1300" dirty="0" smtClean="0"/>
              <a:t> района (30,5 кв. м) и Даровского района (30,5 кв. м). Самая низкая обеспеченность жильем – в ЗАТО Первомайский (17,3 кв. м), Омутнинском районе (21,9 кв. м), городе Кирове (22,7 кв. метра), Верхнекамском районе (22,8 кв. м) и городе </a:t>
            </a:r>
            <a:r>
              <a:rPr lang="ru-RU" sz="1300" dirty="0" err="1" smtClean="0"/>
              <a:t>Кирово-Чепецке</a:t>
            </a:r>
            <a:r>
              <a:rPr lang="ru-RU" sz="1300" dirty="0" smtClean="0"/>
              <a:t> (22,8).</a:t>
            </a:r>
          </a:p>
          <a:p>
            <a:pPr indent="358775" algn="just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/>
              <a:t>Н</a:t>
            </a:r>
            <a:r>
              <a:rPr lang="ru-RU" sz="1300" dirty="0" smtClean="0"/>
              <a:t>аибольший рост </a:t>
            </a:r>
            <a:r>
              <a:rPr lang="ru-RU" sz="1300" dirty="0"/>
              <a:t>показателя зафиксирован </a:t>
            </a:r>
            <a:r>
              <a:rPr lang="ru-RU" sz="1300" dirty="0" smtClean="0"/>
              <a:t>в Слободском (на 5,3%), </a:t>
            </a:r>
            <a:r>
              <a:rPr lang="ru-RU" sz="1300" dirty="0" err="1" smtClean="0"/>
              <a:t>Кирово-Чепецком</a:t>
            </a:r>
            <a:r>
              <a:rPr lang="ru-RU" sz="1300" dirty="0" smtClean="0"/>
              <a:t> (на 5,1%) и </a:t>
            </a:r>
            <a:r>
              <a:rPr lang="ru-RU" sz="1300" dirty="0" err="1" smtClean="0"/>
              <a:t>Арбажском</a:t>
            </a:r>
            <a:r>
              <a:rPr lang="ru-RU" sz="1300" dirty="0" smtClean="0"/>
              <a:t> (на 4,9%) районах.  </a:t>
            </a:r>
          </a:p>
        </p:txBody>
      </p:sp>
      <p:sp>
        <p:nvSpPr>
          <p:cNvPr id="12" name="Заголовок 1"/>
          <p:cNvSpPr>
            <a:spLocks/>
          </p:cNvSpPr>
          <p:nvPr/>
        </p:nvSpPr>
        <p:spPr bwMode="auto">
          <a:xfrm>
            <a:off x="179512" y="260648"/>
            <a:ext cx="8640960" cy="414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1.6. ЖИЛИЩНОЕ СТРОИТЕЛЬСТВО И ОБЕСПЕЧЕНИЕ ГРАЖДАН ЖИЛЬЁМ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4499992" y="1052736"/>
            <a:ext cx="4536504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За 2014 год в </a:t>
            </a:r>
            <a:r>
              <a:rPr lang="ru-RU" sz="1300" b="1" dirty="0" smtClean="0"/>
              <a:t>среднем на одного жителя области введено</a:t>
            </a:r>
            <a:r>
              <a:rPr lang="ru-RU" sz="1300" dirty="0" smtClean="0"/>
              <a:t>    0,52 кв. метра жилья, что на 0,1 кв. метра больше уровня прошлого года. </a:t>
            </a:r>
          </a:p>
          <a:p>
            <a:pPr indent="358775" algn="just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Наилучших результатов по объемам введенного в    2014 году жилья на душу населения достигли Слободской (1,35 кв. м), </a:t>
            </a:r>
            <a:r>
              <a:rPr lang="ru-RU" sz="1300" dirty="0" err="1" smtClean="0"/>
              <a:t>Кирово-Чепецкий</a:t>
            </a:r>
            <a:r>
              <a:rPr lang="ru-RU" sz="1300" dirty="0" smtClean="0"/>
              <a:t> (1,31 кв. м) районы, города Киров (0,88 кв. м), Вятские Поляны (0,63 кв. м) и </a:t>
            </a:r>
            <a:r>
              <a:rPr lang="ru-RU" sz="1300" dirty="0" err="1" smtClean="0"/>
              <a:t>Вятскополянский</a:t>
            </a:r>
            <a:r>
              <a:rPr lang="ru-RU" sz="1300" dirty="0" smtClean="0"/>
              <a:t> район (0,62 кв. м).</a:t>
            </a:r>
          </a:p>
          <a:p>
            <a:pPr indent="358775" algn="just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Низкий показатель ввода жилья на одного жителя отмечен в Нагорском, Богородском муниципальном (по         0,2 кв. м), </a:t>
            </a:r>
            <a:r>
              <a:rPr lang="ru-RU" sz="1300" dirty="0" err="1" smtClean="0"/>
              <a:t>Опаринском</a:t>
            </a:r>
            <a:r>
              <a:rPr lang="ru-RU" sz="1300" dirty="0" smtClean="0"/>
              <a:t> (0,06 кв. м), Верхнекамском  (0,07 кв.</a:t>
            </a:r>
            <a:r>
              <a:rPr lang="en-US" sz="1300" dirty="0" smtClean="0"/>
              <a:t> </a:t>
            </a:r>
            <a:r>
              <a:rPr lang="ru-RU" sz="1300" dirty="0" smtClean="0"/>
              <a:t>м) районах.</a:t>
            </a:r>
          </a:p>
          <a:p>
            <a:pPr indent="358775" algn="just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Рост показателя отмечается в 41 муниципальном образовании, из них максимальный – в Сунском районе (в   6,6 раза), в городе Слободском  (в 4,4 раза), </a:t>
            </a:r>
            <a:r>
              <a:rPr lang="ru-RU" sz="1300" dirty="0" err="1" smtClean="0"/>
              <a:t>Шабалинском</a:t>
            </a:r>
            <a:r>
              <a:rPr lang="ru-RU" sz="1300" dirty="0" smtClean="0"/>
              <a:t> районе (в 4,3 раза). Максимальное снижение объемов вводимого жилья наблюдается в Нагорском районе (на 41,9%). </a:t>
            </a:r>
            <a:endParaRPr lang="ru-RU" sz="13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32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54224" y="1066800"/>
            <a:ext cx="3801566" cy="535531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Показатель «Общая площадь жилых помещений, приходящаяся в среднем на одного жителя, </a:t>
            </a:r>
            <a:r>
              <a:rPr lang="ru-RU" sz="1200" dirty="0" smtClean="0">
                <a:latin typeface="Book Antiqua"/>
              </a:rPr>
              <a:t>—</a:t>
            </a:r>
            <a:r>
              <a:rPr lang="ru-RU" sz="1200" dirty="0" smtClean="0"/>
              <a:t> всего», кв. метров (по данным за 2014 год)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427984" y="3962439"/>
            <a:ext cx="2448272" cy="978729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Показатель «Общая площадь жилых помещений, приходящаяся в среднем на одного жителя, в том числе введенная в действие за год», кв. метров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(по данным за 2014 год)</a:t>
            </a:r>
            <a:endParaRPr lang="ru-RU" sz="1200" dirty="0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339753" y="1700808"/>
          <a:ext cx="2232247" cy="2601814"/>
        </p:xfrm>
        <a:graphic>
          <a:graphicData uri="http://schemas.openxmlformats.org/drawingml/2006/table">
            <a:tbl>
              <a:tblPr/>
              <a:tblGrid>
                <a:gridCol w="1336897"/>
                <a:gridCol w="895350"/>
              </a:tblGrid>
              <a:tr h="1028899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Арбажский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1800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Шабалинский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район</a:t>
                      </a:r>
                    </a:p>
                    <a:p>
                      <a:pPr marL="1800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Подосиновский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Кикнурский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Богородский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Даровской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31,1 по 33,0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08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5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28,1 по 31,0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08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A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25,1 по 28,0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899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41. г.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Кирово-Чепецк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800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41. Верхнекамский 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43. г.Киров</a:t>
                      </a:r>
                    </a:p>
                    <a:p>
                      <a:pPr marL="1800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Омутнинский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район</a:t>
                      </a:r>
                    </a:p>
                    <a:p>
                      <a:pPr marL="1800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45. ЗАТО Первомайский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17,0 по 25,0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499992" y="5013176"/>
          <a:ext cx="2736303" cy="1676400"/>
        </p:xfrm>
        <a:graphic>
          <a:graphicData uri="http://schemas.openxmlformats.org/drawingml/2006/table">
            <a:tbl>
              <a:tblPr/>
              <a:tblGrid>
                <a:gridCol w="1656184"/>
                <a:gridCol w="1080119"/>
              </a:tblGrid>
              <a:tr h="212725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Слободской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Кирово-Чепецкий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3. г. Киров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4. г. Вятские Поляны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Вятскополянский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 0,3 по 1,4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5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0,2 по 0,3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A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0,1 по 0,2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41. Верхнекамский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Опаринский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Богородский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Нагорский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45. ЗАТО Первомайский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0,0 по 0,1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/>
          </a:p>
        </p:txBody>
      </p:sp>
      <p:sp>
        <p:nvSpPr>
          <p:cNvPr id="50182" name="TextBox 4"/>
          <p:cNvSpPr txBox="1">
            <a:spLocks noChangeArrowheads="1"/>
          </p:cNvSpPr>
          <p:nvPr/>
        </p:nvSpPr>
        <p:spPr bwMode="auto">
          <a:xfrm>
            <a:off x="179512" y="908721"/>
            <a:ext cx="4248472" cy="405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000" algn="just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В 2014 году среднее значение показателя «</a:t>
            </a:r>
            <a:r>
              <a:rPr lang="ru-RU" sz="1300" b="1" dirty="0" smtClean="0"/>
              <a:t>Площадь земельных участков, предоставленных для строительства, в расчете на 10 тыс. человек населения»</a:t>
            </a:r>
            <a:r>
              <a:rPr lang="ru-RU" sz="1300" dirty="0" smtClean="0"/>
              <a:t> составило 7 га, что выше уровня 2013 года на 0,5 га.</a:t>
            </a:r>
          </a:p>
          <a:p>
            <a:pPr indent="360000" algn="just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Наибольшее количество земельных участков было предоставлено для строительства в </a:t>
            </a:r>
            <a:r>
              <a:rPr lang="ru-RU" sz="1300" dirty="0" err="1" smtClean="0"/>
              <a:t>Кирово-Чепецком</a:t>
            </a:r>
            <a:r>
              <a:rPr lang="ru-RU" sz="1300" dirty="0" smtClean="0"/>
              <a:t> (60,1 га), </a:t>
            </a:r>
            <a:r>
              <a:rPr lang="ru-RU" sz="1300" dirty="0" err="1" smtClean="0"/>
              <a:t>Верхошижемском</a:t>
            </a:r>
            <a:r>
              <a:rPr lang="ru-RU" sz="1300" dirty="0" smtClean="0"/>
              <a:t> (19,8 га), </a:t>
            </a:r>
            <a:r>
              <a:rPr lang="ru-RU" sz="1300" dirty="0" err="1" smtClean="0"/>
              <a:t>Лебяжском</a:t>
            </a:r>
            <a:r>
              <a:rPr lang="ru-RU" sz="1300" dirty="0" smtClean="0"/>
              <a:t> (19,4 га), </a:t>
            </a:r>
            <a:r>
              <a:rPr lang="ru-RU" sz="1300" dirty="0" err="1" smtClean="0"/>
              <a:t>Юрьянском</a:t>
            </a:r>
            <a:r>
              <a:rPr lang="ru-RU" sz="1300" dirty="0" smtClean="0"/>
              <a:t> (по 16,3 га) и </a:t>
            </a:r>
            <a:r>
              <a:rPr lang="ru-RU" sz="1300" dirty="0" err="1" smtClean="0"/>
              <a:t>Афанасьевском</a:t>
            </a:r>
            <a:r>
              <a:rPr lang="ru-RU" sz="1300" dirty="0" smtClean="0"/>
              <a:t> (16,3 га) районах. </a:t>
            </a:r>
          </a:p>
          <a:p>
            <a:pPr indent="360000" algn="just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Менее всего выделено участков для строительства в ЗАТО Первомайский (0,6 га), городах </a:t>
            </a:r>
            <a:r>
              <a:rPr lang="ru-RU" sz="1300" dirty="0" err="1" smtClean="0"/>
              <a:t>Кирово-Чепецке</a:t>
            </a:r>
            <a:r>
              <a:rPr lang="ru-RU" sz="1300" dirty="0" smtClean="0"/>
              <a:t> (0,7 га), Котельниче (0,8 га), </a:t>
            </a:r>
            <a:r>
              <a:rPr lang="ru-RU" sz="1300" dirty="0" err="1" smtClean="0"/>
              <a:t>Фаленском</a:t>
            </a:r>
            <a:r>
              <a:rPr lang="ru-RU" sz="1300" dirty="0" smtClean="0"/>
              <a:t> (1 га) и </a:t>
            </a:r>
            <a:r>
              <a:rPr lang="ru-RU" sz="1300" dirty="0" err="1" smtClean="0"/>
              <a:t>Немском</a:t>
            </a:r>
            <a:r>
              <a:rPr lang="ru-RU" sz="1300" dirty="0" smtClean="0"/>
              <a:t> (1,1 га) районах.</a:t>
            </a:r>
          </a:p>
          <a:p>
            <a:pPr indent="360000" algn="just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Значительный рост </a:t>
            </a:r>
            <a:r>
              <a:rPr lang="ru-RU" sz="1300" dirty="0"/>
              <a:t>по данному показателю  </a:t>
            </a:r>
            <a:r>
              <a:rPr lang="ru-RU" sz="1300" dirty="0" smtClean="0"/>
              <a:t>отмечен в ЗАТО Первомайский (в 21 раз), </a:t>
            </a:r>
            <a:r>
              <a:rPr lang="ru-RU" sz="1300" dirty="0" err="1" smtClean="0"/>
              <a:t>Опаринском</a:t>
            </a:r>
            <a:r>
              <a:rPr lang="ru-RU" sz="1300" dirty="0" smtClean="0"/>
              <a:t> </a:t>
            </a:r>
            <a:r>
              <a:rPr lang="ru-RU" sz="1300" dirty="0"/>
              <a:t>(в </a:t>
            </a:r>
            <a:r>
              <a:rPr lang="ru-RU" sz="1300" dirty="0" smtClean="0"/>
              <a:t>5,6 раза), </a:t>
            </a:r>
            <a:r>
              <a:rPr lang="ru-RU" sz="1300" dirty="0" err="1" smtClean="0"/>
              <a:t>Лузском</a:t>
            </a:r>
            <a:r>
              <a:rPr lang="ru-RU" sz="1300" dirty="0" smtClean="0"/>
              <a:t> (в 3,8 раза), Санчурском (в 3,6 раза) и </a:t>
            </a:r>
            <a:r>
              <a:rPr lang="ru-RU" sz="1300" dirty="0" err="1" smtClean="0"/>
              <a:t>Малмыжском</a:t>
            </a:r>
            <a:r>
              <a:rPr lang="ru-RU" sz="1300" dirty="0" smtClean="0"/>
              <a:t> (в 3,3 раза) районах.</a:t>
            </a:r>
          </a:p>
          <a:p>
            <a:pPr indent="360000" algn="just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Наиболее значительное снижение показателя отмечено в городе </a:t>
            </a:r>
            <a:r>
              <a:rPr lang="ru-RU" sz="1300" dirty="0" err="1" smtClean="0"/>
              <a:t>Кирово-Чепецке</a:t>
            </a:r>
            <a:r>
              <a:rPr lang="ru-RU" sz="1300" dirty="0" smtClean="0"/>
              <a:t> (на 71,6%), </a:t>
            </a:r>
            <a:r>
              <a:rPr lang="ru-RU" sz="1300" dirty="0" err="1" smtClean="0"/>
              <a:t>Фаленском</a:t>
            </a:r>
            <a:r>
              <a:rPr lang="ru-RU" sz="1300" dirty="0" smtClean="0"/>
              <a:t> (на 67,3%), </a:t>
            </a:r>
            <a:r>
              <a:rPr lang="ru-RU" sz="1300" dirty="0" err="1" smtClean="0"/>
              <a:t>Унинском</a:t>
            </a:r>
            <a:r>
              <a:rPr lang="ru-RU" sz="1300" dirty="0" smtClean="0"/>
              <a:t> (на 60,7%), </a:t>
            </a:r>
            <a:r>
              <a:rPr lang="ru-RU" sz="1300" dirty="0" err="1" smtClean="0"/>
              <a:t>Немском</a:t>
            </a:r>
            <a:r>
              <a:rPr lang="ru-RU" sz="1300" dirty="0" smtClean="0"/>
              <a:t> (на 56%) районах и городе Котельниче (на 55,4%).</a:t>
            </a:r>
            <a:endParaRPr lang="ru-RU" sz="1300" dirty="0"/>
          </a:p>
        </p:txBody>
      </p:sp>
      <p:sp>
        <p:nvSpPr>
          <p:cNvPr id="13" name="Заголовок 1"/>
          <p:cNvSpPr>
            <a:spLocks/>
          </p:cNvSpPr>
          <p:nvPr/>
        </p:nvSpPr>
        <p:spPr bwMode="auto">
          <a:xfrm>
            <a:off x="179512" y="278359"/>
            <a:ext cx="8712968" cy="414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ЖИЛИЩНОЕ СТРОИТЕЛЬСТВО И ОБЕСПЕЧЕНИЕ ГРАЖДАН ЖИЛЬЁМ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764704"/>
            <a:ext cx="3744416" cy="535531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Показатель «Площадь земельных участков, предоставленных для строительства, в расчете на 10 тыс. человек населения», га (по данным за 2014 год)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4848601"/>
            <a:ext cx="4248472" cy="135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300" dirty="0" smtClean="0"/>
              <a:t>         Положительная динамика показателя обусловлена подготовкой органами местного самоуправления документации по планировке территорий, являющейся основным документом  для развития новых территорий муниципальных образований и предоставления физическим и юридическим лицам земельных участков для строительства объектов капитального строительства.</a:t>
            </a:r>
            <a:endParaRPr lang="ru-RU" sz="13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33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4355976" y="1340768"/>
          <a:ext cx="468052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892480" y="645391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га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://rias.ako.ogv/RIAS607/ingeoimage.asp?Db=KirovRegion_RIAS&amp;Layers=Names&amp;CenterX=9441000&amp;CenterY=6500000&amp;Width=600&amp;Height=700&amp;XAngle=0&amp;YMirror=false&amp;ZoomScale=2.5e-7&amp;SelectedObject=&amp;DataLayerId=FFF0001B00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77" y="1730524"/>
            <a:ext cx="306705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Диаграмма 13"/>
          <p:cNvGraphicFramePr/>
          <p:nvPr/>
        </p:nvGraphicFramePr>
        <p:xfrm>
          <a:off x="2474243" y="3592066"/>
          <a:ext cx="6660232" cy="216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267075" y="707554"/>
            <a:ext cx="5810250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000" algn="just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300" spc="-20" dirty="0" smtClean="0"/>
              <a:t>В Кировской области </a:t>
            </a:r>
            <a:r>
              <a:rPr lang="ru-RU" sz="1300" b="1" spc="-20" dirty="0" smtClean="0"/>
              <a:t>площадь 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строительства, в расчете на 10 тыс. человек населения  </a:t>
            </a:r>
            <a:r>
              <a:rPr lang="ru-RU" sz="1300" spc="-20" dirty="0" smtClean="0"/>
              <a:t>составила 3,3 га, </a:t>
            </a:r>
            <a:r>
              <a:rPr lang="ru-RU" sz="1300" dirty="0" smtClean="0"/>
              <a:t> что на 0,1 га выше уровня 2013 года. </a:t>
            </a:r>
            <a:endParaRPr lang="ru-RU" sz="1300" spc="-20" dirty="0" smtClean="0">
              <a:solidFill>
                <a:srgbClr val="FF0000"/>
              </a:solidFill>
            </a:endParaRPr>
          </a:p>
          <a:p>
            <a:pPr indent="360000" algn="just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300" spc="-20" dirty="0" smtClean="0"/>
              <a:t>Наибольшая</a:t>
            </a:r>
            <a:r>
              <a:rPr lang="ru-RU" sz="1300" b="1" spc="-20" dirty="0" smtClean="0"/>
              <a:t> </a:t>
            </a:r>
            <a:r>
              <a:rPr lang="ru-RU" sz="1300" spc="-20" dirty="0"/>
              <a:t>площадь земельных </a:t>
            </a:r>
            <a:r>
              <a:rPr lang="ru-RU" sz="1300" spc="-20" dirty="0" smtClean="0"/>
              <a:t>участков для строительства в 2014 </a:t>
            </a:r>
            <a:r>
              <a:rPr lang="ru-RU" sz="1300" spc="-20" dirty="0"/>
              <a:t>году</a:t>
            </a:r>
            <a:r>
              <a:rPr lang="ru-RU" sz="1300" b="1" spc="-20" dirty="0"/>
              <a:t> </a:t>
            </a:r>
            <a:r>
              <a:rPr lang="ru-RU" sz="1300" spc="-20" dirty="0"/>
              <a:t>была предоставлена в </a:t>
            </a:r>
            <a:r>
              <a:rPr lang="ru-RU" sz="1300" spc="-20" dirty="0" err="1" smtClean="0"/>
              <a:t>Кирово-Чепецком</a:t>
            </a:r>
            <a:r>
              <a:rPr lang="ru-RU" sz="1300" spc="-20" dirty="0" smtClean="0"/>
              <a:t> (12 га), </a:t>
            </a:r>
            <a:r>
              <a:rPr lang="ru-RU" sz="1300" spc="-20" dirty="0" err="1" smtClean="0"/>
              <a:t>Афанасьевском</a:t>
            </a:r>
            <a:r>
              <a:rPr lang="ru-RU" sz="1300" spc="-20" dirty="0" smtClean="0"/>
              <a:t> (8,5 га), </a:t>
            </a:r>
            <a:r>
              <a:rPr lang="ru-RU" sz="1300" spc="-20" dirty="0" err="1" smtClean="0"/>
              <a:t>Оричевском</a:t>
            </a:r>
            <a:r>
              <a:rPr lang="ru-RU" sz="1300" spc="-20" dirty="0" smtClean="0"/>
              <a:t> (8,3 га), </a:t>
            </a:r>
            <a:r>
              <a:rPr lang="ru-RU" sz="1300" spc="-20" dirty="0" err="1" smtClean="0"/>
              <a:t>Лебяжском</a:t>
            </a:r>
            <a:r>
              <a:rPr lang="ru-RU" sz="1300" spc="-20" dirty="0" smtClean="0"/>
              <a:t> (7,9 га) и </a:t>
            </a:r>
            <a:r>
              <a:rPr lang="ru-RU" sz="1300" spc="-20" dirty="0" err="1" smtClean="0"/>
              <a:t>Шабалинском</a:t>
            </a:r>
            <a:r>
              <a:rPr lang="ru-RU" sz="1300" spc="-20" dirty="0" smtClean="0"/>
              <a:t> (6,8 га) районах. </a:t>
            </a:r>
          </a:p>
          <a:p>
            <a:pPr indent="360000" algn="just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300" spc="-20" dirty="0" smtClean="0"/>
              <a:t>Меньше всего участков выделено в городе </a:t>
            </a:r>
            <a:r>
              <a:rPr lang="ru-RU" sz="1300" spc="-20" dirty="0" err="1" smtClean="0"/>
              <a:t>Кирово-Чепецке</a:t>
            </a:r>
            <a:r>
              <a:rPr lang="ru-RU" sz="1300" spc="-20" dirty="0" smtClean="0"/>
              <a:t> (0,36 га),  </a:t>
            </a:r>
            <a:r>
              <a:rPr lang="ru-RU" sz="1300" spc="-20" dirty="0" err="1" smtClean="0"/>
              <a:t>Немском</a:t>
            </a:r>
            <a:r>
              <a:rPr lang="ru-RU" sz="1300" spc="-20" dirty="0" smtClean="0"/>
              <a:t> (0,4 га),  Яранском (0,63 га) и </a:t>
            </a:r>
            <a:r>
              <a:rPr lang="ru-RU" sz="1300" spc="-20" dirty="0" err="1" smtClean="0"/>
              <a:t>Кикнурском</a:t>
            </a:r>
            <a:r>
              <a:rPr lang="ru-RU" sz="1300" spc="-20" dirty="0" smtClean="0"/>
              <a:t> (0,64 га) районах. В ЗАТО Первомайский земельные участки для строительства не предоставлялись.</a:t>
            </a:r>
          </a:p>
          <a:p>
            <a:pPr indent="360000" algn="just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300" spc="-20" dirty="0" smtClean="0"/>
              <a:t> </a:t>
            </a:r>
            <a:endParaRPr lang="ru-RU" sz="1300" spc="-20" dirty="0"/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79512" y="332656"/>
            <a:ext cx="8712968" cy="414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ЖИЛИЩНОЕ СТРОИТЕЛЬСТВО И ОБЕСПЕЧЕНИЕ ГРАЖДАН ЖИЛЬЁМ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1250" y="5534025"/>
            <a:ext cx="6762353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/>
              <a:t>За период </a:t>
            </a:r>
            <a:r>
              <a:rPr lang="ru-RU" sz="1300" dirty="0" smtClean="0"/>
              <a:t>2011 – 2014  годов </a:t>
            </a:r>
            <a:r>
              <a:rPr lang="ru-RU" sz="1300" dirty="0"/>
              <a:t>наилучшие результаты сводного индекса показателя отмечены </a:t>
            </a:r>
            <a:r>
              <a:rPr lang="ru-RU" sz="1300" dirty="0" smtClean="0"/>
              <a:t>в городе Слободском, </a:t>
            </a:r>
            <a:r>
              <a:rPr lang="ru-RU" sz="1300" dirty="0" err="1" smtClean="0"/>
              <a:t>Вятскополянском</a:t>
            </a:r>
            <a:r>
              <a:rPr lang="ru-RU" sz="1300" dirty="0" smtClean="0"/>
              <a:t>, </a:t>
            </a:r>
            <a:r>
              <a:rPr lang="ru-RU" sz="1300" dirty="0" err="1" smtClean="0"/>
              <a:t>Свечинском</a:t>
            </a:r>
            <a:r>
              <a:rPr lang="ru-RU" sz="1300" dirty="0" smtClean="0"/>
              <a:t>, </a:t>
            </a:r>
            <a:r>
              <a:rPr lang="ru-RU" sz="1300" dirty="0" err="1" smtClean="0"/>
              <a:t>Малмыжском</a:t>
            </a:r>
            <a:r>
              <a:rPr lang="ru-RU" sz="1300" dirty="0" smtClean="0"/>
              <a:t>, </a:t>
            </a:r>
            <a:r>
              <a:rPr lang="ru-RU" sz="1300" dirty="0" err="1" smtClean="0"/>
              <a:t>Кильмезском</a:t>
            </a:r>
            <a:r>
              <a:rPr lang="ru-RU" sz="1300" dirty="0" smtClean="0"/>
              <a:t> муниципальном районах.</a:t>
            </a:r>
          </a:p>
          <a:p>
            <a:pPr indent="360000" algn="just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Повышение доступности жилья для населения и развитие рынка жилищного строительства являются одними из приоритетных задач экономического развития. Тем не менее необходимо осуществлять контроль за использованием земельных участков, предоставленных для строительства, по назначению и обеспечивать данные земельные участки коммунальной инфраструктурой.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837" y="836712"/>
            <a:ext cx="3192338" cy="978729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spc="-20" dirty="0" smtClean="0"/>
              <a:t>Показатель «Площадь 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строительства, в расчете на 10 тыс. человек населения»</a:t>
            </a:r>
            <a:r>
              <a:rPr lang="ru-RU" sz="1200" dirty="0" smtClean="0"/>
              <a:t>, га (по данным за 2014 год)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003329" y="3657600"/>
            <a:ext cx="3240360" cy="240066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200" dirty="0" smtClean="0"/>
              <a:t>Сводный индекс показателя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34</a:t>
            </a:fld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07504" y="4979268"/>
          <a:ext cx="2962656" cy="1750060"/>
        </p:xfrm>
        <a:graphic>
          <a:graphicData uri="http://schemas.openxmlformats.org/drawingml/2006/table">
            <a:tbl>
              <a:tblPr/>
              <a:tblGrid>
                <a:gridCol w="1635571"/>
                <a:gridCol w="1327085"/>
              </a:tblGrid>
              <a:tr h="24638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Кирово-Чепецкий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Афанасьевский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Оричевский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Лебяжский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Шабалинский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5,0 по 12,0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8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5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2,1 по 5,0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8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endParaRPr lang="ru-RU" sz="1000" b="1" kern="12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A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1,0 по 2,0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80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41.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Кикнурский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42.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Яранский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43.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Немский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44. г.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Кирово-Чепецк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45. ЗАТО Первомайский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0,0 по 1,0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31256" y="2329830"/>
            <a:ext cx="6007969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ru-RU" sz="1300" spc="-20" dirty="0" smtClean="0"/>
              <a:t>Значительная положительная динамика по сравнению с 2013 годом зафиксирована в городе Слободском (в 8 раз), </a:t>
            </a:r>
            <a:r>
              <a:rPr lang="ru-RU" sz="1300" spc="-20" dirty="0" err="1" smtClean="0"/>
              <a:t>Малмыжском</a:t>
            </a:r>
            <a:r>
              <a:rPr lang="ru-RU" sz="1300" spc="-20" dirty="0" smtClean="0"/>
              <a:t> (в 7,3 раза), </a:t>
            </a:r>
            <a:r>
              <a:rPr lang="ru-RU" sz="1300" spc="-20" dirty="0" err="1" smtClean="0"/>
              <a:t>Шабалинском</a:t>
            </a:r>
            <a:r>
              <a:rPr lang="ru-RU" sz="1300" spc="-20" dirty="0" smtClean="0"/>
              <a:t> (в 5,3 раза), </a:t>
            </a:r>
            <a:r>
              <a:rPr lang="ru-RU" sz="1300" spc="-20" dirty="0" err="1" smtClean="0"/>
              <a:t>Опаринском</a:t>
            </a:r>
            <a:r>
              <a:rPr lang="ru-RU" sz="1300" spc="-20" dirty="0" smtClean="0"/>
              <a:t> (в 5,1 раза) и Санчурском (в 3,9 раза) районах.</a:t>
            </a:r>
          </a:p>
          <a:p>
            <a:pPr indent="360000" algn="just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defRPr/>
            </a:pPr>
            <a:r>
              <a:rPr lang="ru-RU" sz="1300" spc="-20" dirty="0" smtClean="0"/>
              <a:t>В 21 муниципальном образовании отмечено снижение предоставляемых для жилищного строительства площадей земельных участков. Наибольший спад значений по данному показателю произошел в </a:t>
            </a:r>
            <a:r>
              <a:rPr lang="ru-RU" sz="1300" spc="-20" dirty="0" err="1" smtClean="0"/>
              <a:t>Немском</a:t>
            </a:r>
            <a:r>
              <a:rPr lang="ru-RU" sz="1300" spc="-20" dirty="0" smtClean="0"/>
              <a:t> районе (на 78,6%), городе </a:t>
            </a:r>
            <a:r>
              <a:rPr lang="ru-RU" sz="1300" spc="-20" dirty="0" err="1" smtClean="0"/>
              <a:t>Кирово-Чепецке</a:t>
            </a:r>
            <a:r>
              <a:rPr lang="ru-RU" sz="1300" spc="-20" dirty="0" smtClean="0"/>
              <a:t> (на 69,7%) и </a:t>
            </a:r>
            <a:r>
              <a:rPr lang="ru-RU" sz="1300" spc="-20" dirty="0" err="1" smtClean="0"/>
              <a:t>Подосиновском</a:t>
            </a:r>
            <a:r>
              <a:rPr lang="ru-RU" sz="1300" spc="-20" dirty="0" smtClean="0"/>
              <a:t> районе Кировской области (на 62,3%).</a:t>
            </a:r>
            <a:endParaRPr lang="ru-RU" sz="1300"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/>
          <p:nvPr/>
        </p:nvGraphicFramePr>
        <p:xfrm>
          <a:off x="179512" y="2132856"/>
          <a:ext cx="864096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8328025" y="6107113"/>
            <a:ext cx="554038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18439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8677721" cy="134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 defTabSz="407988">
              <a:spcBef>
                <a:spcPts val="600"/>
              </a:spcBef>
              <a:buClr>
                <a:schemeClr val="bg2"/>
              </a:buClr>
              <a:buSzPct val="75000"/>
            </a:pPr>
            <a:r>
              <a:rPr lang="ru-RU" sz="1300" dirty="0"/>
              <a:t>В </a:t>
            </a:r>
            <a:r>
              <a:rPr lang="ru-RU" sz="1300" dirty="0" smtClean="0"/>
              <a:t>2014 </a:t>
            </a:r>
            <a:r>
              <a:rPr lang="ru-RU" sz="1300" dirty="0"/>
              <a:t>году </a:t>
            </a:r>
            <a:r>
              <a:rPr lang="ru-RU" sz="1300" b="1" dirty="0" smtClean="0"/>
              <a:t>доля </a:t>
            </a:r>
            <a:r>
              <a:rPr lang="ru-RU" sz="1300" b="1" dirty="0"/>
              <a:t>многоквартирных домов, в которых собственники помещений выбрали и реализуют </a:t>
            </a:r>
            <a:r>
              <a:rPr lang="ru-RU" sz="1300" b="1" dirty="0" smtClean="0"/>
              <a:t>один из способов </a:t>
            </a:r>
            <a:r>
              <a:rPr lang="ru-RU" sz="1300" b="1" dirty="0"/>
              <a:t>управления многоквартирными </a:t>
            </a:r>
            <a:r>
              <a:rPr lang="ru-RU" sz="1300" b="1" dirty="0" smtClean="0"/>
              <a:t>домами, составила 98,5% </a:t>
            </a:r>
            <a:r>
              <a:rPr lang="ru-RU" sz="1300" dirty="0" smtClean="0"/>
              <a:t>(2013 </a:t>
            </a:r>
            <a:r>
              <a:rPr lang="ru-RU" sz="1300" dirty="0"/>
              <a:t>год – </a:t>
            </a:r>
            <a:r>
              <a:rPr lang="ru-RU" sz="1300" dirty="0" smtClean="0"/>
              <a:t>98,4%, 2012 год – 98,1%). </a:t>
            </a:r>
          </a:p>
          <a:p>
            <a:pPr indent="358775" algn="just" defTabSz="407988">
              <a:spcBef>
                <a:spcPts val="60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В 35 муниципальных образованиях  области   собственники  всех помещений  определились с выбором способа управления многоквартирными домами. Наименьшие значения показателя отмечены в </a:t>
            </a:r>
            <a:r>
              <a:rPr lang="ru-RU" sz="1300" dirty="0" err="1" smtClean="0"/>
              <a:t>Свечинском</a:t>
            </a:r>
            <a:r>
              <a:rPr lang="ru-RU" sz="1300" dirty="0" smtClean="0"/>
              <a:t> (77,7%), Нагорском (83%) , Верхнекамском (84,7%) районах.  </a:t>
            </a:r>
            <a:endParaRPr lang="ru-RU" sz="1300" b="1" u="sng" dirty="0" smtClean="0"/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u="sng" dirty="0" smtClean="0"/>
          </a:p>
        </p:txBody>
      </p:sp>
      <p:sp>
        <p:nvSpPr>
          <p:cNvPr id="11" name="Заголовок 1"/>
          <p:cNvSpPr>
            <a:spLocks/>
          </p:cNvSpPr>
          <p:nvPr/>
        </p:nvSpPr>
        <p:spPr bwMode="auto">
          <a:xfrm>
            <a:off x="251520" y="260648"/>
            <a:ext cx="8640960" cy="414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1.7. ЖИЛИЩНО-КОММУНАЛЬНОЕ ХОЗЯЙСТВО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517232"/>
            <a:ext cx="8712968" cy="108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80000"/>
              </a:lnSpc>
            </a:pPr>
            <a:r>
              <a:rPr lang="ru-RU" sz="1300" dirty="0" smtClean="0"/>
              <a:t>В сфере жилищно-коммунального хозяйства перед муниципальными образованиями области стоят следующие задачи: </a:t>
            </a:r>
          </a:p>
          <a:p>
            <a:pPr indent="360000" algn="just">
              <a:lnSpc>
                <a:spcPct val="80000"/>
              </a:lnSpc>
            </a:pPr>
            <a:r>
              <a:rPr lang="ru-RU" sz="1300" dirty="0" smtClean="0"/>
              <a:t>- улучшение жилищных условий населения за счет увеличения объемов капитального ремонта и реконструкции домов, повышения комфортности проживания; </a:t>
            </a:r>
          </a:p>
          <a:p>
            <a:pPr indent="360000" algn="just">
              <a:lnSpc>
                <a:spcPct val="80000"/>
              </a:lnSpc>
            </a:pPr>
            <a:r>
              <a:rPr lang="ru-RU" sz="1300" dirty="0" smtClean="0"/>
              <a:t>- модернизация объектов коммунальной инфраструктуры и обеспечение доступной стоимости коммунальных услуг при надежной и эффективной работе коммунальной инфраструктуры.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35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835696" y="1916832"/>
            <a:ext cx="5400600" cy="240066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200" spc="-20" dirty="0" smtClean="0"/>
              <a:t>Основные способы управления многоквартирными домами</a:t>
            </a:r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/>
          </p:cNvSpPr>
          <p:nvPr/>
        </p:nvSpPr>
        <p:spPr bwMode="auto">
          <a:xfrm>
            <a:off x="251520" y="332656"/>
            <a:ext cx="8712968" cy="414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ЖИЛИЩНО-КОММУНАЛЬНОЕ ХОЗЯЙСТВО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008" y="836712"/>
            <a:ext cx="889248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80000"/>
              </a:lnSpc>
            </a:pPr>
            <a:r>
              <a:rPr lang="ru-RU" sz="1300" dirty="0" smtClean="0"/>
              <a:t>В 2014 году </a:t>
            </a:r>
            <a:r>
              <a:rPr lang="ru-RU" sz="1300" b="1" dirty="0" smtClean="0"/>
              <a:t>доля организаций коммунального комплекса, осуществляющих производство товаров, оказание услуг по </a:t>
            </a:r>
            <a:r>
              <a:rPr lang="ru-RU" sz="1300" b="1" dirty="0" err="1" smtClean="0"/>
              <a:t>водо</a:t>
            </a:r>
            <a:r>
              <a:rPr lang="ru-RU" sz="1300" b="1" dirty="0" smtClean="0"/>
              <a:t>-, тепло-, </a:t>
            </a:r>
            <a:r>
              <a:rPr lang="ru-RU" sz="1300" b="1" dirty="0" err="1" smtClean="0"/>
              <a:t>газо</a:t>
            </a:r>
            <a:r>
              <a:rPr lang="ru-RU" sz="1300" b="1" dirty="0" smtClean="0"/>
              <a:t>-, электроснабжению, водоотведению, очистке сточных вод, утилизации (захоронению) твердых бытовых отходов и использующих объекты коммунальной инфраструктуры на праве частной собственности, по договору аренды или концессии, участие субъекта Российской Федерации и (или) городского округа (муниципального района) в уставном капитале которых составляет не более 25 процентов, в общем числе организаций коммунального комплекса, осуществляющих свою деятельность на территории городского округа (муниципального района),</a:t>
            </a:r>
            <a:r>
              <a:rPr lang="ru-RU" sz="1300" dirty="0" smtClean="0"/>
              <a:t> составила в среднем по области 77,85% от общего числа коммунальных организаций</a:t>
            </a:r>
            <a:r>
              <a:rPr lang="ru-RU" sz="1200" b="1" dirty="0" smtClean="0"/>
              <a:t>. </a:t>
            </a:r>
            <a:r>
              <a:rPr lang="ru-RU" sz="1300" dirty="0" smtClean="0"/>
              <a:t>При этом максимальные значения (100%) отмечены в </a:t>
            </a:r>
            <a:r>
              <a:rPr lang="ru-RU" sz="1300" dirty="0" err="1" smtClean="0"/>
              <a:t>Арбажском</a:t>
            </a:r>
            <a:r>
              <a:rPr lang="ru-RU" sz="1300" dirty="0" smtClean="0"/>
              <a:t>, </a:t>
            </a:r>
            <a:r>
              <a:rPr lang="ru-RU" sz="1300" dirty="0" err="1" smtClean="0"/>
              <a:t>Вятскополянском</a:t>
            </a:r>
            <a:r>
              <a:rPr lang="ru-RU" sz="1300" dirty="0" smtClean="0"/>
              <a:t>, Нолинском, </a:t>
            </a:r>
            <a:r>
              <a:rPr lang="ru-RU" sz="1300" dirty="0" err="1" smtClean="0"/>
              <a:t>Пижанском</a:t>
            </a:r>
            <a:r>
              <a:rPr lang="ru-RU" sz="1300" dirty="0" smtClean="0"/>
              <a:t>, Сунском районах и Советском районе Кировской области. </a:t>
            </a:r>
            <a:endParaRPr lang="ru-RU" sz="13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36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2492896"/>
            <a:ext cx="8352928" cy="997196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Показатель «Доля организаций коммунального комплекса, осуществляющих производство товаров, оказание услуг по </a:t>
            </a:r>
            <a:r>
              <a:rPr lang="ru-RU" sz="1200" dirty="0" err="1" smtClean="0"/>
              <a:t>водо</a:t>
            </a:r>
            <a:r>
              <a:rPr lang="ru-RU" sz="1200" dirty="0" smtClean="0"/>
              <a:t>-, тепло-, </a:t>
            </a:r>
            <a:r>
              <a:rPr lang="ru-RU" sz="1200" dirty="0" err="1" smtClean="0"/>
              <a:t>газо</a:t>
            </a:r>
            <a:r>
              <a:rPr lang="ru-RU" sz="1200" dirty="0" smtClean="0"/>
              <a:t>-, электроснабжению, водоотведению, очистке сточных вод, утилизации (захоронению) твердых бытовых отходов и использующих объекты коммунальной инфраструктуры на праве частной собственности, по договору аренды или концессии, участие субъекта Российской Федерации и (или) городского округа (муниципального района) в уставном капитале которых составляет не более 25 процентов, в общем числе организаций коммунального комплекса, осуществляющих свою деятельность на территории городского округа (муниципального района)», процентов </a:t>
            </a:r>
          </a:p>
          <a:p>
            <a:pPr algn="ctr">
              <a:lnSpc>
                <a:spcPct val="7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(по данным за 2014 год)</a:t>
            </a:r>
            <a:endParaRPr lang="ru-RU" sz="1200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07504" y="3789040"/>
          <a:ext cx="885698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rias.ako.ogv/RIAS607/ingeoimage.asp?Db=KirovRegion_RIAS&amp;Layers=Names&amp;CenterX=9441000&amp;CenterY=6500000&amp;Width=600&amp;Height=700&amp;XAngle=0&amp;YMirror=false&amp;ZoomScale=2.5e-7&amp;SelectedObject=&amp;DataLayerId=FFF0001B00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4198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107504" y="4409728"/>
          <a:ext cx="655272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79512" y="764704"/>
            <a:ext cx="4680520" cy="356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>
              <a:lnSpc>
                <a:spcPct val="80000"/>
              </a:lnSpc>
              <a:spcBef>
                <a:spcPts val="30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В 2014 году на </a:t>
            </a:r>
            <a:r>
              <a:rPr lang="ru-RU" sz="1300" dirty="0"/>
              <a:t>территории </a:t>
            </a:r>
            <a:r>
              <a:rPr lang="ru-RU" sz="1300" dirty="0" smtClean="0"/>
              <a:t>30 муниципальных образований во всех </a:t>
            </a:r>
            <a:r>
              <a:rPr lang="ru-RU" sz="1300" b="1" dirty="0" smtClean="0"/>
              <a:t>многоквартирных домах, расположенных на земельных участках, осуществлен государственный кадастровый учет.</a:t>
            </a:r>
            <a:r>
              <a:rPr lang="ru-RU" sz="1300" dirty="0" smtClean="0"/>
              <a:t> </a:t>
            </a:r>
          </a:p>
          <a:p>
            <a:pPr indent="358775" algn="just">
              <a:lnSpc>
                <a:spcPct val="80000"/>
              </a:lnSpc>
              <a:spcBef>
                <a:spcPts val="30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Государственный кадастровый учет осуществлен в отношении менее 70% многоквартирных домов, расположенных на земельных участках, в городе Слободском (66,1%), Верхнекамском районе (64,9%), городе Вятские Поляны (57%) и Сунском районе (56%). Наименьшее значение показателя в  </a:t>
            </a:r>
            <a:r>
              <a:rPr lang="ru-RU" sz="1300" dirty="0" err="1" smtClean="0"/>
              <a:t>Малмыжском</a:t>
            </a:r>
            <a:r>
              <a:rPr lang="ru-RU" sz="1300" dirty="0" smtClean="0"/>
              <a:t> районе – всего 20,3%.</a:t>
            </a:r>
          </a:p>
          <a:p>
            <a:pPr indent="358775" algn="just">
              <a:lnSpc>
                <a:spcPct val="80000"/>
              </a:lnSpc>
              <a:spcBef>
                <a:spcPts val="30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Положительная динамика </a:t>
            </a:r>
            <a:r>
              <a:rPr lang="ru-RU" sz="1300" b="1" dirty="0" smtClean="0"/>
              <a:t>доли многоквартирных домов, расположенных на земельных участках, в отношении которых осуществлен государственный кадастровый учет,</a:t>
            </a:r>
            <a:r>
              <a:rPr lang="ru-RU" sz="1300" dirty="0" smtClean="0"/>
              <a:t> отмечен в 13 районах Кировской области.  Самый высокий прирост  –  в городах Котельниче (на 22,5 п.п.) и Вятских Полянах (на 10 п.п.).</a:t>
            </a:r>
          </a:p>
          <a:p>
            <a:pPr indent="360000" algn="just">
              <a:lnSpc>
                <a:spcPct val="80000"/>
              </a:lnSpc>
            </a:pPr>
            <a:r>
              <a:rPr lang="ru-RU" sz="1300" dirty="0" smtClean="0"/>
              <a:t>По результатам расчета сводного индекса показателя за период 2011 – 2014 годов лидерами по данному показателю являются город Котельнич, </a:t>
            </a:r>
            <a:r>
              <a:rPr lang="ru-RU" sz="1300" dirty="0" err="1" smtClean="0"/>
              <a:t>Оричевский</a:t>
            </a:r>
            <a:r>
              <a:rPr lang="ru-RU" sz="1300" dirty="0" smtClean="0"/>
              <a:t>, </a:t>
            </a:r>
            <a:r>
              <a:rPr lang="ru-RU" sz="1300" dirty="0" err="1" smtClean="0"/>
              <a:t>Вятскополянский</a:t>
            </a:r>
            <a:r>
              <a:rPr lang="ru-RU" sz="1300" dirty="0" smtClean="0"/>
              <a:t>, </a:t>
            </a:r>
            <a:r>
              <a:rPr lang="ru-RU" sz="1300" dirty="0" err="1" smtClean="0"/>
              <a:t>Арбажский</a:t>
            </a:r>
            <a:r>
              <a:rPr lang="ru-RU" sz="1300" dirty="0" smtClean="0"/>
              <a:t> и </a:t>
            </a:r>
            <a:r>
              <a:rPr lang="ru-RU" sz="1300" dirty="0" err="1" smtClean="0"/>
              <a:t>Афанасьевский</a:t>
            </a:r>
            <a:r>
              <a:rPr lang="ru-RU" sz="1300" dirty="0" smtClean="0"/>
              <a:t> районы.</a:t>
            </a:r>
          </a:p>
          <a:p>
            <a:pPr indent="358775" algn="just">
              <a:lnSpc>
                <a:spcPct val="80000"/>
              </a:lnSpc>
              <a:spcBef>
                <a:spcPts val="300"/>
              </a:spcBef>
              <a:buClr>
                <a:schemeClr val="bg2"/>
              </a:buClr>
              <a:buSzPct val="75000"/>
            </a:pPr>
            <a:endParaRPr lang="ru-RU" sz="1300" dirty="0" smtClean="0"/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251520" y="332656"/>
            <a:ext cx="8640960" cy="414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ЖИЛИЩНО-КОММУНАЛЬНОЕ ХОЗЯЙСТВО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764704"/>
            <a:ext cx="4104456" cy="683264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Показатель «Доля многоквартирных домов, расположенных на земельных участках, в отношении которых осуществлен государственный кадастровый учет, процентов»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  (по данным за 2014 год)</a:t>
            </a:r>
            <a:endParaRPr lang="ru-RU" sz="12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37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731224" y="5157192"/>
          <a:ext cx="2412776" cy="1367790"/>
        </p:xfrm>
        <a:graphic>
          <a:graphicData uri="http://schemas.openxmlformats.org/drawingml/2006/table">
            <a:tbl>
              <a:tblPr/>
              <a:tblGrid>
                <a:gridCol w="1548680"/>
                <a:gridCol w="864096"/>
              </a:tblGrid>
              <a:tr h="238125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30 муниципальных образований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100,0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5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87,0 по 99,9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endParaRPr lang="ru-RU" sz="1000" b="1" kern="12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A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68,0 по 86,0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41. г.Слободской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42. Верхнекамский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43. г.Вятские Поляны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44. Сунский район</a:t>
                      </a:r>
                    </a:p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45.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Малмыжский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20,3 по 67,0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75656" y="4197046"/>
            <a:ext cx="3456384" cy="240066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200" dirty="0" smtClean="0"/>
              <a:t>Сводный индекс показателя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/>
          </p:cNvSpPr>
          <p:nvPr/>
        </p:nvSpPr>
        <p:spPr bwMode="auto">
          <a:xfrm>
            <a:off x="179512" y="260648"/>
            <a:ext cx="8712968" cy="414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 ЖИЛИЩНО-КОММУНАЛЬНОЕ ХОЗЯЙСТВО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746120"/>
            <a:ext cx="4320480" cy="738664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Показатель «Доля населения, получившего жилые помещения </a:t>
            </a:r>
          </a:p>
          <a:p>
            <a:pPr algn="ctr">
              <a:lnSpc>
                <a:spcPct val="7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и улучшившего жилищные условия в отчетном году, </a:t>
            </a:r>
          </a:p>
          <a:p>
            <a:pPr algn="ctr">
              <a:lnSpc>
                <a:spcPct val="7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в общей численности населения, состоящего </a:t>
            </a:r>
          </a:p>
          <a:p>
            <a:pPr algn="ctr">
              <a:lnSpc>
                <a:spcPct val="7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на учете в качестве нуждающегося в жилых помещениях»,</a:t>
            </a:r>
          </a:p>
          <a:p>
            <a:pPr algn="ctr">
              <a:lnSpc>
                <a:spcPct val="7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процентов (по данным за 2014 год)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692696"/>
            <a:ext cx="4536504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В целом по Кировской области показатель «</a:t>
            </a:r>
            <a:r>
              <a:rPr lang="ru-RU" sz="1300" b="1" dirty="0" smtClean="0"/>
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помещениях»</a:t>
            </a:r>
            <a:r>
              <a:rPr lang="ru-RU" sz="1300" dirty="0" smtClean="0"/>
              <a:t> в 2014 году </a:t>
            </a:r>
            <a:r>
              <a:rPr lang="ru-RU" sz="1300" dirty="0"/>
              <a:t>по сравнению с </a:t>
            </a:r>
            <a:r>
              <a:rPr lang="ru-RU" sz="1300" dirty="0" smtClean="0"/>
              <a:t>2013 </a:t>
            </a:r>
            <a:r>
              <a:rPr lang="ru-RU" sz="1300" dirty="0"/>
              <a:t>годом </a:t>
            </a:r>
            <a:r>
              <a:rPr lang="ru-RU" sz="1300" dirty="0" smtClean="0"/>
              <a:t>увеличился </a:t>
            </a:r>
            <a:r>
              <a:rPr lang="ru-RU" sz="1300" dirty="0"/>
              <a:t>на </a:t>
            </a:r>
            <a:r>
              <a:rPr lang="ru-RU" sz="1300" dirty="0" smtClean="0"/>
              <a:t>1,7 п.п. и составил в среднем по области 18%.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6080868"/>
            <a:ext cx="6048672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300" dirty="0" smtClean="0"/>
              <a:t>    По результатам расчета сводного индекса показателя за период 2011 – 2014 годов лидерами являются </a:t>
            </a:r>
            <a:r>
              <a:rPr lang="ru-RU" sz="1300" dirty="0" err="1" smtClean="0"/>
              <a:t>Богородский</a:t>
            </a:r>
            <a:r>
              <a:rPr lang="ru-RU" sz="1300" dirty="0" smtClean="0"/>
              <a:t> муниципальный район, </a:t>
            </a:r>
            <a:r>
              <a:rPr lang="ru-RU" sz="1300" dirty="0" err="1" smtClean="0"/>
              <a:t>Подосиновский</a:t>
            </a:r>
            <a:r>
              <a:rPr lang="ru-RU" sz="1300" dirty="0" smtClean="0"/>
              <a:t> район Кировской области, Сунский район, ЗАТО Первомайский, Верхнекамский район.</a:t>
            </a:r>
            <a:endParaRPr lang="ru-RU" sz="13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38</a:t>
            </a:fld>
            <a:endParaRPr lang="ru-RU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6156176" y="1556791"/>
          <a:ext cx="2987824" cy="5301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7504" y="1816249"/>
            <a:ext cx="612068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Положительная динамика является следствием реализации на территории Кировской области государственных федеральных и областных программ по переселению граждан из аварийного жилищного фонда, предоставления отдельным категориям граждан служебного жилья.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Наибольший рост показателя зафиксирован в Верхнекамском (в 4,7 раза), </a:t>
            </a:r>
            <a:r>
              <a:rPr lang="ru-RU" sz="1300" dirty="0" err="1" smtClean="0"/>
              <a:t>Кильмезском</a:t>
            </a:r>
            <a:r>
              <a:rPr lang="ru-RU" sz="1300" dirty="0" smtClean="0"/>
              <a:t> муниципальном (в 4,7 раза) районах, городе Котельниче (в 3,3 раза), </a:t>
            </a:r>
            <a:r>
              <a:rPr lang="ru-RU" sz="1300" dirty="0" err="1" smtClean="0"/>
              <a:t>Вятскополянском</a:t>
            </a:r>
            <a:r>
              <a:rPr lang="ru-RU" sz="1300" dirty="0" smtClean="0"/>
              <a:t> (в 2,8 раза) и </a:t>
            </a:r>
            <a:r>
              <a:rPr lang="ru-RU" sz="1300" dirty="0" err="1" smtClean="0"/>
              <a:t>Шабалинском</a:t>
            </a:r>
            <a:r>
              <a:rPr lang="ru-RU" sz="1300" dirty="0" smtClean="0"/>
              <a:t> (в 2,4 раза) районах.  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Низкие значения показателя отмечены в городах </a:t>
            </a:r>
            <a:r>
              <a:rPr lang="ru-RU" sz="1300" dirty="0" err="1" smtClean="0"/>
              <a:t>Кирово-Чепецке</a:t>
            </a:r>
            <a:r>
              <a:rPr lang="ru-RU" sz="1300" dirty="0" smtClean="0"/>
              <a:t> (0,4%), Слободском (1,3%), Кирове (2%),  в Яранском (2,27%) и Омутнинском (2,42%) районах. Снижение показателя произошло в 18 муниципальных образованиях, наибольшее – в </a:t>
            </a:r>
            <a:r>
              <a:rPr lang="ru-RU" sz="1300" dirty="0" err="1" smtClean="0"/>
              <a:t>Кикнурском</a:t>
            </a:r>
            <a:r>
              <a:rPr lang="ru-RU" sz="1300" dirty="0" smtClean="0"/>
              <a:t> районе, в городе </a:t>
            </a:r>
            <a:r>
              <a:rPr lang="ru-RU" sz="1300" dirty="0" err="1" smtClean="0"/>
              <a:t>Кирово-Чепецке</a:t>
            </a:r>
            <a:r>
              <a:rPr lang="ru-RU" sz="1300" dirty="0" smtClean="0"/>
              <a:t>,  в </a:t>
            </a:r>
            <a:r>
              <a:rPr lang="ru-RU" sz="1300" dirty="0" err="1" smtClean="0"/>
              <a:t>Тужинском</a:t>
            </a:r>
            <a:r>
              <a:rPr lang="ru-RU" sz="1300" dirty="0" smtClean="0"/>
              <a:t>, </a:t>
            </a:r>
            <a:r>
              <a:rPr lang="ru-RU" sz="1300" dirty="0" err="1" smtClean="0"/>
              <a:t>Куменском</a:t>
            </a:r>
            <a:r>
              <a:rPr lang="ru-RU" sz="1300" dirty="0" smtClean="0"/>
              <a:t> и </a:t>
            </a:r>
            <a:r>
              <a:rPr lang="ru-RU" sz="1300" dirty="0" err="1" smtClean="0"/>
              <a:t>Свечинском</a:t>
            </a:r>
            <a:r>
              <a:rPr lang="ru-RU" sz="1300" dirty="0" smtClean="0"/>
              <a:t> районах.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79512" y="3789040"/>
          <a:ext cx="637220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195736" y="3861048"/>
            <a:ext cx="2316363" cy="221599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050" dirty="0" smtClean="0"/>
              <a:t>Сводный индекс показателя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/>
        </p:nvGraphicFramePr>
        <p:xfrm>
          <a:off x="2627784" y="4509120"/>
          <a:ext cx="6516216" cy="24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0" y="1916832"/>
          <a:ext cx="914400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3971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83973" name="TextBox 4"/>
          <p:cNvSpPr txBox="1">
            <a:spLocks noChangeArrowheads="1"/>
          </p:cNvSpPr>
          <p:nvPr/>
        </p:nvSpPr>
        <p:spPr bwMode="auto">
          <a:xfrm>
            <a:off x="107504" y="664121"/>
            <a:ext cx="8856984" cy="106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300" dirty="0" smtClean="0"/>
              <a:t>         </a:t>
            </a:r>
            <a:r>
              <a:rPr lang="ru-RU" sz="1300" b="1" dirty="0" smtClean="0"/>
              <a:t>Доля налоговых и неналоговых доходов местного бюджета </a:t>
            </a:r>
            <a:r>
              <a:rPr lang="ru-RU" sz="1300" dirty="0" smtClean="0"/>
              <a:t>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 характеризует доходный потенциал муниципальных образований. В 2014 году </a:t>
            </a:r>
            <a:r>
              <a:rPr lang="ru-RU" sz="1300" dirty="0"/>
              <a:t>доля налоговых и неналоговых </a:t>
            </a:r>
            <a:r>
              <a:rPr lang="ru-RU" sz="1300" dirty="0" smtClean="0"/>
              <a:t>доходов местных бюджетов </a:t>
            </a:r>
            <a:r>
              <a:rPr lang="ru-RU" sz="1300" dirty="0"/>
              <a:t>в разрезе муниципальных образований находилась в диапазоне от </a:t>
            </a:r>
            <a:r>
              <a:rPr lang="ru-RU" sz="1300" dirty="0" smtClean="0"/>
              <a:t>15,2% (</a:t>
            </a:r>
            <a:r>
              <a:rPr lang="ru-RU" sz="1300" dirty="0" err="1" smtClean="0"/>
              <a:t>Унинский</a:t>
            </a:r>
            <a:r>
              <a:rPr lang="ru-RU" sz="1300" dirty="0" smtClean="0"/>
              <a:t> район) до 71,8% (г. </a:t>
            </a:r>
            <a:r>
              <a:rPr lang="ru-RU" sz="1300" dirty="0" err="1" smtClean="0"/>
              <a:t>Кирово-Чепецк</a:t>
            </a:r>
            <a:r>
              <a:rPr lang="ru-RU" sz="1300" dirty="0" smtClean="0"/>
              <a:t>). Дифференциация </a:t>
            </a:r>
            <a:r>
              <a:rPr lang="ru-RU" sz="1300" dirty="0"/>
              <a:t>доли налоговых и неналоговых доходов по муниципальным образованиям составила </a:t>
            </a:r>
            <a:r>
              <a:rPr lang="ru-RU" sz="1300" dirty="0" smtClean="0"/>
              <a:t>4,7 раза</a:t>
            </a:r>
            <a:r>
              <a:rPr lang="ru-RU" dirty="0" smtClean="0"/>
              <a:t>.  </a:t>
            </a:r>
          </a:p>
        </p:txBody>
      </p:sp>
      <p:sp>
        <p:nvSpPr>
          <p:cNvPr id="13" name="Заголовок 1"/>
          <p:cNvSpPr>
            <a:spLocks/>
          </p:cNvSpPr>
          <p:nvPr/>
        </p:nvSpPr>
        <p:spPr bwMode="auto">
          <a:xfrm>
            <a:off x="251520" y="260648"/>
            <a:ext cx="8640960" cy="414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1.8. ОРГАНИЗАЦИЯ МУНИЦИПАЛЬНОГО УПРАВЛЕНИЯ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1700808"/>
            <a:ext cx="7764238" cy="509242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Динамика показателя «Доля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субвенций)», процентов (по данным за 2014 год)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788024" y="4725144"/>
            <a:ext cx="3456384" cy="240066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200" dirty="0" smtClean="0"/>
              <a:t>Сводный индекс показателя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3458" y="4797152"/>
            <a:ext cx="2440310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80000"/>
              </a:lnSpc>
            </a:pPr>
            <a:r>
              <a:rPr lang="ru-RU" sz="1300" dirty="0" smtClean="0"/>
              <a:t>По результатам расчета сводного индекса показателя за период 2011 – 2014 годов лидерами по доле налоговых и неналоговых доходов местного бюджета в общем объеме собственных доходов бюджета являются Слободской, </a:t>
            </a:r>
            <a:r>
              <a:rPr lang="ru-RU" sz="1300" dirty="0" err="1" smtClean="0"/>
              <a:t>Вятскополянский</a:t>
            </a:r>
            <a:r>
              <a:rPr lang="ru-RU" sz="1300" dirty="0" smtClean="0"/>
              <a:t>, </a:t>
            </a:r>
            <a:r>
              <a:rPr lang="ru-RU" sz="1300" dirty="0" err="1" smtClean="0"/>
              <a:t>Юрьянский</a:t>
            </a:r>
            <a:r>
              <a:rPr lang="ru-RU" sz="1300" dirty="0" smtClean="0"/>
              <a:t>, </a:t>
            </a:r>
            <a:r>
              <a:rPr lang="ru-RU" sz="1300" dirty="0" err="1" smtClean="0"/>
              <a:t>Кирово-Чепецкий</a:t>
            </a:r>
            <a:r>
              <a:rPr lang="ru-RU" sz="1300" dirty="0" smtClean="0"/>
              <a:t>, </a:t>
            </a:r>
            <a:r>
              <a:rPr lang="ru-RU" sz="1300" dirty="0" err="1" smtClean="0"/>
              <a:t>Шабалинский</a:t>
            </a:r>
            <a:r>
              <a:rPr lang="ru-RU" sz="1300" dirty="0" smtClean="0"/>
              <a:t> районы.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152680"/>
            <a:ext cx="8856984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300" dirty="0" smtClean="0"/>
              <a:t>      В 2014 </a:t>
            </a:r>
            <a:r>
              <a:rPr lang="ru-RU" sz="1300" dirty="0"/>
              <a:t>году значение показателя выросло в </a:t>
            </a:r>
            <a:r>
              <a:rPr lang="ru-RU" sz="1300" dirty="0" smtClean="0"/>
              <a:t>30 </a:t>
            </a:r>
            <a:r>
              <a:rPr lang="ru-RU" sz="1300" dirty="0"/>
              <a:t>муниципальных образованиях. Наиболее значительный рост отмечен в </a:t>
            </a:r>
            <a:r>
              <a:rPr lang="ru-RU" sz="1300" dirty="0" err="1" smtClean="0"/>
              <a:t>Куменском</a:t>
            </a:r>
            <a:r>
              <a:rPr lang="ru-RU" sz="1300" dirty="0" smtClean="0"/>
              <a:t> (на 20,3 п.п.), Нолинском (на 22,3 п.п.), </a:t>
            </a:r>
            <a:r>
              <a:rPr lang="ru-RU" sz="1300" dirty="0" err="1" smtClean="0"/>
              <a:t>Юрьянском</a:t>
            </a:r>
            <a:r>
              <a:rPr lang="ru-RU" sz="1300" dirty="0" smtClean="0"/>
              <a:t> (на 13,8 п.п.) районах. </a:t>
            </a:r>
            <a:r>
              <a:rPr lang="ru-RU" sz="1300" dirty="0"/>
              <a:t>Наибольшее снижение – в </a:t>
            </a:r>
            <a:r>
              <a:rPr lang="ru-RU" sz="1300" dirty="0" err="1" smtClean="0"/>
              <a:t>Верхошижемском</a:t>
            </a:r>
            <a:r>
              <a:rPr lang="ru-RU" sz="1300" dirty="0" smtClean="0"/>
              <a:t> </a:t>
            </a:r>
            <a:r>
              <a:rPr lang="ru-RU" sz="1300" dirty="0"/>
              <a:t>(на </a:t>
            </a:r>
            <a:r>
              <a:rPr lang="ru-RU" sz="1300" dirty="0" smtClean="0"/>
              <a:t>13 п.п.), </a:t>
            </a:r>
            <a:r>
              <a:rPr lang="ru-RU" sz="1300" dirty="0" err="1" smtClean="0"/>
              <a:t>Мурашинском</a:t>
            </a:r>
            <a:r>
              <a:rPr lang="ru-RU" sz="1300" dirty="0" smtClean="0"/>
              <a:t> </a:t>
            </a:r>
            <a:r>
              <a:rPr lang="ru-RU" sz="1300" dirty="0"/>
              <a:t>(на </a:t>
            </a:r>
            <a:r>
              <a:rPr lang="ru-RU" sz="1300" dirty="0" smtClean="0"/>
              <a:t>13,1 п.п.) районах и городе Кирове (на 15,4 п.п.). </a:t>
            </a:r>
            <a:endParaRPr lang="ru-RU" sz="13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39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62" name="Group 98"/>
          <p:cNvGraphicFramePr>
            <a:graphicFrameLocks noGrp="1"/>
          </p:cNvGraphicFramePr>
          <p:nvPr>
            <p:ph/>
          </p:nvPr>
        </p:nvGraphicFramePr>
        <p:xfrm>
          <a:off x="107505" y="188640"/>
          <a:ext cx="8856985" cy="6337848"/>
        </p:xfrm>
        <a:graphic>
          <a:graphicData uri="http://schemas.openxmlformats.org/drawingml/2006/table">
            <a:tbl>
              <a:tblPr/>
              <a:tblGrid>
                <a:gridCol w="428339"/>
                <a:gridCol w="1587884"/>
                <a:gridCol w="1368152"/>
                <a:gridCol w="1544108"/>
                <a:gridCol w="3928502"/>
              </a:tblGrid>
              <a:tr h="32512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районы Кировской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5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муниципального района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постоянного населения в 2014 году, тыс. человек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Административный центр муниципального района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о размещении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докладов глав администраций муниципальных образований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сети «Интернет»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97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Арбажский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посёлок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Арбаж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http://mo-arbazh.ru/admglava/88-omsu/admarb/admglava/1173-dokla-glavy-administratsii-za-2014-god.html</a:t>
                      </a:r>
                      <a:endParaRPr lang="ru-RU" sz="11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6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Афанасьевский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посёлок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Афанасьево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http://www.afanasyevo.ru/index.php/ekonomika</a:t>
                      </a:r>
                      <a:endParaRPr lang="ru-RU" sz="11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6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Белохолуницкий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Белая Холуница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http://www.bhregion.ru/ape/view/source/head_head-admin_reports/</a:t>
                      </a:r>
                      <a:endParaRPr lang="ru-RU" sz="11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94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Богородский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муниципальный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район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посёлок Богородское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http://munbog.ru/dokumenti/dokladmin/2293-doklad-glavy-mestnoy-administracii-municipalnogo-rayona-gorodskogo-okruga-o-dostignutyh-znacheniyah-pokazateley-dlya-ocenki-effektivnosti-deyatelnosti-organov-mestnogo-samoupravleniya-gorodskih-.html</a:t>
                      </a:r>
                      <a:endParaRPr lang="ru-RU" sz="11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94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Верхнекамский район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Кирс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http://admvr43.my1.ru/publ/upravlenie_ehkonomicheskogo_razvitija/ehkonomika/doklad_glavy_administracii_verkhnekamskogo_rajona_o_dostignutykh_znachenijakh_pokazatelej_dlja_ocenki_ehffektivnosti_dejatelnosti_organov_mestnogo/38-1-0-100</a:t>
                      </a:r>
                      <a:endParaRPr lang="ru-RU" sz="11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413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Верхошижемский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посёлок Верхошижемье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http://www.avr43.ru/downloads/summary/7-ekonomika/1397-doklad-glavy-po-ukazu-prezidenta-607.html</a:t>
                      </a:r>
                      <a:endParaRPr lang="ru-RU" sz="11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401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Вятскополянский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Вятские Поляны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http://www.vpolyansky-rayon.ru/about/Тексты%20выступлений%20и%20заявлений/</a:t>
                      </a:r>
                      <a:endParaRPr lang="ru-RU" sz="11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91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Даровской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посёлок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Даровской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http://admdaro.ru/index.php/ofitsialnye-dokumenty/doklady</a:t>
                      </a:r>
                      <a:endParaRPr lang="ru-RU" sz="11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98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Зуевский район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Зуевка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http://zrko.ru/news/reports_glava_adm/report_2014.php</a:t>
                      </a:r>
                      <a:endParaRPr lang="ru-RU" sz="11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9925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Кикнурский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посёлок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Кикнур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ttp://кикнурский-район.рф/doklad-glavy-administracii-municipal-nogo-rayona-o-dostignutyh-znacheniyah-pokazateley-dlya-ocenki-effektivnosti-deyatel-nosti-organov-mestnogo-samoupravleniya-i-ih-planiruemyh-znacheniyah-na-3-letniy-period-municipal-noe-obrazovanie.html</a:t>
                      </a:r>
                      <a:endParaRPr lang="ru-RU" sz="11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D43F5F50-21EC-414B-8A04-83C069F40646}" type="slidenum">
              <a:rPr lang="ru-RU" smtClean="0"/>
              <a:pPr algn="ctr"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8328025" y="6107113"/>
            <a:ext cx="554038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 dirty="0"/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 dirty="0"/>
          </a:p>
        </p:txBody>
      </p:sp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107504" y="692696"/>
            <a:ext cx="8856984" cy="170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 smtClean="0"/>
              <a:t>       </a:t>
            </a:r>
            <a:r>
              <a:rPr lang="ru-RU" sz="1300" dirty="0" smtClean="0"/>
              <a:t>За период 2011 – 2014 годов продолжился рост </a:t>
            </a:r>
            <a:r>
              <a:rPr lang="ru-RU" sz="1300" b="1" dirty="0" smtClean="0"/>
              <a:t>расходов бюджета муниципального образования на содержание работников органов местного самоуправления в расчете на одного жителя муниципального образования. </a:t>
            </a:r>
            <a:r>
              <a:rPr lang="ru-RU" sz="1300" dirty="0" smtClean="0"/>
              <a:t>В основном это связано с уменьшением численности населения в муниципальных районах. Кроме того, в некоторых сельских поселениях более 50% средств местных бюджетов направляется на содержание органов местного самоуправления.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Значения показателя за 2014 год между муниципальными образованиями различаются в 5,4 раза, минимальное – в </a:t>
            </a:r>
            <a:r>
              <a:rPr lang="ru-RU" sz="1300" dirty="0" err="1" smtClean="0"/>
              <a:t>Вятскополянском</a:t>
            </a:r>
            <a:r>
              <a:rPr lang="ru-RU" sz="1300" dirty="0" smtClean="0"/>
              <a:t> районе (705,8 рубля), максимальное – в Богородском муниципальном районе (3877,9 рубля).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В 29 муниципальных образованиях значения показателя выше среднего по области (1024,2 рубля). 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Во всех муниципальных образованиях зафиксирован рост расходов</a:t>
            </a:r>
            <a:r>
              <a:rPr lang="ru-RU" sz="1300" b="1" dirty="0"/>
              <a:t> </a:t>
            </a:r>
            <a:r>
              <a:rPr lang="ru-RU" sz="1300" dirty="0"/>
              <a:t>бюджета муниципального образования на содержание работников органов местного самоуправления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10" name="Заголовок 1"/>
          <p:cNvSpPr>
            <a:spLocks/>
          </p:cNvSpPr>
          <p:nvPr/>
        </p:nvSpPr>
        <p:spPr bwMode="auto">
          <a:xfrm>
            <a:off x="179512" y="260648"/>
            <a:ext cx="8712968" cy="414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ОРГАНИЗАЦИЯ МУНИЦИПАЛЬНОГО УПРАВЛЕНИЯ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07504" y="5440693"/>
            <a:ext cx="8928992" cy="137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000" algn="just">
              <a:lnSpc>
                <a:spcPct val="80000"/>
              </a:lnSpc>
            </a:pPr>
            <a:r>
              <a:rPr lang="ru-RU" sz="1300" dirty="0" smtClean="0"/>
              <a:t>Важными направлениями совершенствования качества муниципального управления являются:</a:t>
            </a:r>
          </a:p>
          <a:p>
            <a:pPr indent="360000" algn="just">
              <a:lnSpc>
                <a:spcPct val="80000"/>
              </a:lnSpc>
            </a:pPr>
            <a:r>
              <a:rPr lang="ru-RU" sz="1300" dirty="0" smtClean="0"/>
              <a:t>- оптимизация расходов муниципальных бюджетов на содержание работников органов местного самоуправления;</a:t>
            </a:r>
          </a:p>
          <a:p>
            <a:pPr indent="360000" algn="just">
              <a:lnSpc>
                <a:spcPct val="80000"/>
              </a:lnSpc>
            </a:pPr>
            <a:r>
              <a:rPr lang="ru-RU" sz="1300" dirty="0" smtClean="0"/>
              <a:t>- учитывая тенденции демографического развития, необходимо продолжение работы по объединению территорий, имеющих низкую численность и плотность населения, незначительные поступления налоговых и иных платежей, высокую долю затрат на содержание органов местного самоуправления</a:t>
            </a:r>
            <a:r>
              <a:rPr lang="ru-RU" sz="1300" dirty="0"/>
              <a:t>;</a:t>
            </a:r>
            <a:endParaRPr lang="ru-RU" sz="1300" dirty="0" smtClean="0"/>
          </a:p>
          <a:p>
            <a:pPr indent="360000" algn="just">
              <a:lnSpc>
                <a:spcPct val="80000"/>
              </a:lnSpc>
            </a:pPr>
            <a:r>
              <a:rPr lang="ru-RU" sz="1300" dirty="0" smtClean="0"/>
              <a:t>- повышение информационной открытости и доступности информации о деятельности органов местного самоуправления, увеличение доли муниципальных услуг, предоставляемых органами местного самоуправления, муниципальными учреждениями, в электронном виде. </a:t>
            </a:r>
            <a:endParaRPr lang="ru-RU" sz="13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40</a:t>
            </a:fld>
            <a:endParaRPr lang="ru-RU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87016" y="2636912"/>
          <a:ext cx="86774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748464" y="4437112"/>
            <a:ext cx="539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район</a:t>
            </a:r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4608512" y="2241680"/>
            <a:ext cx="4283968" cy="683264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Показатель «Расходы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образования», рублей (по данным за 2014 год)</a:t>
            </a:r>
            <a:endParaRPr lang="ru-RU" sz="1200" dirty="0">
              <a:solidFill>
                <a:srgbClr val="071A7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/>
        </p:nvGraphicFramePr>
        <p:xfrm>
          <a:off x="179512" y="2564904"/>
          <a:ext cx="876029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8067" name="Rectangle 8"/>
          <p:cNvSpPr>
            <a:spLocks noChangeArrowheads="1"/>
          </p:cNvSpPr>
          <p:nvPr/>
        </p:nvSpPr>
        <p:spPr bwMode="auto">
          <a:xfrm>
            <a:off x="72008" y="-72008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51520" y="656050"/>
            <a:ext cx="8712968" cy="205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300" b="1" spc="-30" dirty="0" smtClean="0"/>
              <a:t>Удельная величина потребления электрической энергии в многоквартирных домах</a:t>
            </a:r>
            <a:r>
              <a:rPr lang="ru-RU" sz="1300" spc="-30" dirty="0" smtClean="0"/>
              <a:t> в целом по Кировской области в 2014 году снизилась на 70,5 кВт·ч по сравнению с 2013 годом и составила 517,3 кВт·ч на 1 проживающего. </a:t>
            </a:r>
          </a:p>
          <a:p>
            <a:pPr indent="358775" algn="just" defTabSz="407988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300" spc="-30" dirty="0" smtClean="0"/>
              <a:t>В 2014 году наибольшее потребление электрической энергии в многоквартирных домах (более 1000 кВт·ч на 1 проживающего) отмечено в </a:t>
            </a:r>
            <a:r>
              <a:rPr lang="ru-RU" sz="1300" spc="-30" dirty="0" err="1" smtClean="0"/>
              <a:t>Шабалинском</a:t>
            </a:r>
            <a:r>
              <a:rPr lang="ru-RU" sz="1300" spc="-30" dirty="0" smtClean="0"/>
              <a:t> (1320 кВт·ч), Слободском (1098 кВт·ч) и </a:t>
            </a:r>
            <a:r>
              <a:rPr lang="ru-RU" sz="1300" spc="-30" dirty="0" err="1" smtClean="0"/>
              <a:t>Белохолуницком</a:t>
            </a:r>
            <a:r>
              <a:rPr lang="ru-RU" sz="1300" spc="-30" dirty="0" smtClean="0"/>
              <a:t> (1030 кВт·ч) районах.</a:t>
            </a:r>
            <a:r>
              <a:rPr lang="ru-RU" sz="1300" spc="-30" dirty="0" smtClean="0">
                <a:solidFill>
                  <a:srgbClr val="FF0000"/>
                </a:solidFill>
              </a:rPr>
              <a:t> </a:t>
            </a:r>
          </a:p>
          <a:p>
            <a:pPr indent="358775" algn="just" defTabSz="407988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300" spc="-30" dirty="0" smtClean="0"/>
              <a:t>Менее 200 кВт·ч – в Советском районе Кировской области (118 кВт·ч) и </a:t>
            </a:r>
            <a:r>
              <a:rPr lang="ru-RU" sz="1300" spc="-30" dirty="0" err="1" smtClean="0"/>
              <a:t>Вятскополянском</a:t>
            </a:r>
            <a:r>
              <a:rPr lang="ru-RU" sz="1300" spc="-30" dirty="0" smtClean="0"/>
              <a:t> районе (190,1 кВт·ч).</a:t>
            </a:r>
          </a:p>
          <a:p>
            <a:pPr indent="358775" algn="just" defTabSz="407988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300" spc="-30" dirty="0" smtClean="0"/>
              <a:t>Снижение потребления электрической энергии в многоквартирных домах зафиксировано в 36 муниципальных образованиях. Потребление электроэнергии в </a:t>
            </a:r>
            <a:r>
              <a:rPr lang="ru-RU" sz="1300" spc="-30" dirty="0" err="1" smtClean="0"/>
              <a:t>Афанасьевском</a:t>
            </a:r>
            <a:r>
              <a:rPr lang="ru-RU" sz="1300" spc="-30" dirty="0" smtClean="0"/>
              <a:t>, </a:t>
            </a:r>
            <a:r>
              <a:rPr lang="ru-RU" sz="1300" spc="-30" dirty="0" err="1" smtClean="0"/>
              <a:t>Кильмезском</a:t>
            </a:r>
            <a:r>
              <a:rPr lang="ru-RU" sz="1300" spc="-30" dirty="0" smtClean="0"/>
              <a:t> муниципальном районах, </a:t>
            </a:r>
            <a:r>
              <a:rPr lang="ru-RU" sz="1300" spc="-30" dirty="0" err="1" smtClean="0"/>
              <a:t>Подосиновском</a:t>
            </a:r>
            <a:r>
              <a:rPr lang="ru-RU" sz="1300" spc="-30" dirty="0" smtClean="0"/>
              <a:t> районе Кировской области осталось на уровне прошлого года. </a:t>
            </a:r>
          </a:p>
          <a:p>
            <a:pPr indent="358775" algn="just" defTabSz="407988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300" dirty="0" smtClean="0"/>
              <a:t>По результатам расчета сводного индекса показателя наилучшие значения отмечены в </a:t>
            </a:r>
            <a:r>
              <a:rPr lang="ru-RU" sz="1300" dirty="0" err="1" smtClean="0"/>
              <a:t>Вятскополянском</a:t>
            </a:r>
            <a:r>
              <a:rPr lang="ru-RU" sz="1300" dirty="0" smtClean="0"/>
              <a:t> районе, Советском, </a:t>
            </a:r>
            <a:r>
              <a:rPr lang="ru-RU" sz="1300" dirty="0" err="1" smtClean="0"/>
              <a:t>Подосиновском</a:t>
            </a:r>
            <a:r>
              <a:rPr lang="ru-RU" sz="1300" dirty="0" smtClean="0"/>
              <a:t> районах Кировской области, Санчурском и </a:t>
            </a:r>
            <a:r>
              <a:rPr lang="ru-RU" sz="1300" dirty="0" err="1" smtClean="0"/>
              <a:t>Верхошижемском</a:t>
            </a:r>
            <a:r>
              <a:rPr lang="ru-RU" sz="1300" dirty="0" smtClean="0"/>
              <a:t> районах.</a:t>
            </a:r>
          </a:p>
          <a:p>
            <a:pPr indent="358775" algn="just" defTabSz="407988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300" spc="-30" dirty="0" smtClean="0"/>
          </a:p>
        </p:txBody>
      </p:sp>
      <p:sp>
        <p:nvSpPr>
          <p:cNvPr id="13" name="Заголовок 1"/>
          <p:cNvSpPr>
            <a:spLocks/>
          </p:cNvSpPr>
          <p:nvPr/>
        </p:nvSpPr>
        <p:spPr bwMode="auto">
          <a:xfrm>
            <a:off x="251520" y="260648"/>
            <a:ext cx="8640960" cy="414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1.9. ЭНЕРГОСБЕРЕЖЕНИЕ И ПОВЫШЕНИЕ ЭНЕРГЕТИЧЕСКОЙ ЭФФЕКТИВНОСТИ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800752"/>
            <a:ext cx="878497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300" spc="-30" dirty="0" smtClean="0"/>
              <a:t>Органам местного самоуправления необходимо  четко и своевременно выполнять  мероприятия, предусмотренные программами по энергосбережению, в том числе в части оснащения многоквартирных домов энергосберегающим оборудованием.</a:t>
            </a:r>
            <a:endParaRPr lang="ru-RU" sz="1300" spc="-30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41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75856" y="2492896"/>
            <a:ext cx="2339752" cy="221599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050" dirty="0" smtClean="0"/>
              <a:t>Сводный индекс показателя</a:t>
            </a:r>
            <a:endParaRPr lang="ru-RU" sz="10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5280649"/>
            <a:ext cx="8784976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300" b="1" dirty="0" smtClean="0"/>
              <a:t>         В </a:t>
            </a:r>
            <a:r>
              <a:rPr lang="ru-RU" sz="1300" b="1" dirty="0"/>
              <a:t>целях энергосбережения и повышения энергетической </a:t>
            </a:r>
            <a:r>
              <a:rPr lang="ru-RU" sz="1300" b="1" dirty="0" smtClean="0"/>
              <a:t>эффективности муниципальным образованиям необходимо:</a:t>
            </a:r>
            <a:endParaRPr lang="ru-RU" sz="1300" dirty="0"/>
          </a:p>
          <a:p>
            <a:pPr algn="just">
              <a:lnSpc>
                <a:spcPct val="80000"/>
              </a:lnSpc>
            </a:pPr>
            <a:r>
              <a:rPr lang="ru-RU" sz="1300" dirty="0" smtClean="0"/>
              <a:t>- обеспечить </a:t>
            </a:r>
            <a:r>
              <a:rPr lang="ru-RU" sz="1300" dirty="0"/>
              <a:t>в полном объеме выполнение программных мероприятий муниципальных программ энергосбережения и повышения энергетической </a:t>
            </a:r>
            <a:r>
              <a:rPr lang="ru-RU" sz="1300" dirty="0" smtClean="0"/>
              <a:t>эффективности;</a:t>
            </a:r>
          </a:p>
          <a:p>
            <a:pPr algn="just">
              <a:lnSpc>
                <a:spcPct val="80000"/>
              </a:lnSpc>
            </a:pPr>
            <a:r>
              <a:rPr lang="ru-RU" sz="1300" dirty="0" smtClean="0"/>
              <a:t>- обеспечить постоянный мониторинг целевых показателей в сфере энергосбережения и повышения энергетической эффективности;</a:t>
            </a:r>
          </a:p>
          <a:p>
            <a:pPr algn="just">
              <a:lnSpc>
                <a:spcPct val="80000"/>
              </a:lnSpc>
            </a:pPr>
            <a:r>
              <a:rPr lang="ru-RU" sz="1300" dirty="0" smtClean="0"/>
              <a:t>- проводить работу по установке приборов учета потребляемых энергетических ресурсов;</a:t>
            </a:r>
          </a:p>
          <a:p>
            <a:pPr algn="just">
              <a:lnSpc>
                <a:spcPct val="80000"/>
              </a:lnSpc>
            </a:pPr>
            <a:r>
              <a:rPr lang="ru-RU" sz="1300" dirty="0" smtClean="0"/>
              <a:t>- осуществлять </a:t>
            </a:r>
            <a:r>
              <a:rPr lang="ru-RU" sz="1300" dirty="0"/>
              <a:t>мероприятия по снижению потерь ресурсов при содержании жилищного фонда;</a:t>
            </a:r>
          </a:p>
          <a:p>
            <a:pPr algn="just">
              <a:lnSpc>
                <a:spcPct val="80000"/>
              </a:lnSpc>
            </a:pPr>
            <a:r>
              <a:rPr lang="ru-RU" sz="1300" dirty="0" smtClean="0"/>
              <a:t>- продолжать </a:t>
            </a:r>
            <a:r>
              <a:rPr lang="ru-RU" sz="1300" dirty="0"/>
              <a:t>работу по пропаганде энергосбережения среди населения муниципальных образований.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://rias.ako.ogv/RIAS607/ingeoimage.asp?Db=KirovRegion_RIAS&amp;Layers=Names&amp;CenterX=9441000&amp;CenterY=6500000&amp;Width=600&amp;Height=700&amp;XAngle=0&amp;YMirror=false&amp;ZoomScale=2.5e-7&amp;SelectedObject=&amp;DataLayerId=FFF0001B00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692" y="1484784"/>
            <a:ext cx="307352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47864" y="744145"/>
            <a:ext cx="5724128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300" spc="-30" dirty="0" smtClean="0"/>
              <a:t>Наибольшее </a:t>
            </a:r>
            <a:r>
              <a:rPr lang="ru-RU" sz="1300" b="1" spc="-30" dirty="0" smtClean="0"/>
              <a:t>потребление электроэнергии муниципальными бюджетными учреждениями </a:t>
            </a:r>
            <a:r>
              <a:rPr lang="ru-RU" sz="1300" spc="-30" dirty="0" smtClean="0"/>
              <a:t>отмечено в Сунском (153,1 кВт·ч на 1 человека населения), Зуевском (138,9 кВт·ч на 1 человека населения), </a:t>
            </a:r>
            <a:r>
              <a:rPr lang="ru-RU" sz="1300" spc="-30" dirty="0" err="1" smtClean="0"/>
              <a:t>Афанасьевском</a:t>
            </a:r>
            <a:r>
              <a:rPr lang="ru-RU" sz="1300" spc="-30" dirty="0" smtClean="0"/>
              <a:t> (136,4 кВт·ч на 1 человека населения), </a:t>
            </a:r>
            <a:r>
              <a:rPr lang="ru-RU" sz="1300" spc="-30" dirty="0" err="1" smtClean="0"/>
              <a:t>Опаринском</a:t>
            </a:r>
            <a:r>
              <a:rPr lang="ru-RU" sz="1300" spc="-30" dirty="0" smtClean="0"/>
              <a:t>      (135,1 кВт·ч на 1 человека населения) и </a:t>
            </a:r>
            <a:r>
              <a:rPr lang="ru-RU" sz="1300" spc="-30" dirty="0" err="1" smtClean="0"/>
              <a:t>Унинском</a:t>
            </a:r>
            <a:r>
              <a:rPr lang="ru-RU" sz="1300" spc="-30" dirty="0" smtClean="0"/>
              <a:t> (129,9 кВт·ч на 1 человека населения) районах.  Наименьшие значения зафиксированы в городах Кирове (35,9 кВт·ч на 1 человека населения), Котельниче (38,8 кВт·ч на 1 человека населения), </a:t>
            </a:r>
            <a:r>
              <a:rPr lang="ru-RU" sz="1300" spc="-30" dirty="0" err="1" smtClean="0"/>
              <a:t>Кирово-Чепецке</a:t>
            </a:r>
            <a:r>
              <a:rPr lang="ru-RU" sz="1300" spc="-30" dirty="0" smtClean="0"/>
              <a:t> (43,9 кВт·ч на 1 человека населения).</a:t>
            </a:r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79512" y="260648"/>
            <a:ext cx="8784976" cy="414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ЭНЕРГОСБЕРЕЖЕНИЕ И ПОВЫШЕНИЕ ЭНЕРГЕТИЧЕСКОЙ ЭФФЕКТИВНОСТИ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764704"/>
            <a:ext cx="3240360" cy="707886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Показатель «Удельная величина потребления электрической энергии муниципальными бюджетными учреждениями», </a:t>
            </a:r>
            <a:r>
              <a:rPr lang="ru-RU" sz="1200" spc="-30" dirty="0" smtClean="0"/>
              <a:t>кВт·ч</a:t>
            </a:r>
            <a:r>
              <a:rPr lang="ru-RU" sz="1200" dirty="0" smtClean="0"/>
              <a:t> на 1 человека населения (по данным за 2014 год)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860032" y="2996952"/>
            <a:ext cx="2339752" cy="221599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050" dirty="0" smtClean="0"/>
              <a:t>Сводный индекс показателя</a:t>
            </a:r>
            <a:endParaRPr lang="ru-RU" sz="1050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42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47864" y="2060848"/>
            <a:ext cx="57241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300" spc="-30" dirty="0" smtClean="0"/>
              <a:t>Снижение потребления </a:t>
            </a:r>
            <a:r>
              <a:rPr lang="ru-RU" sz="1300" b="1" spc="-30" dirty="0" smtClean="0"/>
              <a:t>электроэнергии в муниципальных бюджетных учреждениях</a:t>
            </a:r>
            <a:r>
              <a:rPr lang="ru-RU" sz="1300" spc="-30" dirty="0" smtClean="0"/>
              <a:t> отмечается в 31 муниципальном образовании, наиболее    значительное – в  </a:t>
            </a:r>
            <a:r>
              <a:rPr lang="ru-RU" sz="1300" spc="-30" dirty="0" err="1" smtClean="0"/>
              <a:t>Лузском</a:t>
            </a:r>
            <a:r>
              <a:rPr lang="ru-RU" sz="1300" spc="-30" dirty="0" smtClean="0"/>
              <a:t> (на 25,2 кВт·ч на 1 человека населения), </a:t>
            </a:r>
            <a:r>
              <a:rPr lang="ru-RU" sz="1300" spc="-30" dirty="0" err="1" smtClean="0"/>
              <a:t>Свечинском</a:t>
            </a:r>
            <a:r>
              <a:rPr lang="ru-RU" sz="1300" spc="-30" dirty="0" smtClean="0"/>
              <a:t> (на 20,8 кВт·ч на 1 человека населения), </a:t>
            </a:r>
            <a:r>
              <a:rPr lang="ru-RU" sz="1300" spc="-30" dirty="0" err="1" smtClean="0"/>
              <a:t>Опаринском</a:t>
            </a:r>
            <a:r>
              <a:rPr lang="ru-RU" sz="1300" spc="-30" dirty="0" smtClean="0"/>
              <a:t> (на 14,9 кВт·ч на 1 человека населения) районах.</a:t>
            </a:r>
            <a:endParaRPr lang="ru-RU" sz="1300" spc="-30" dirty="0"/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2771800" y="3284984"/>
          <a:ext cx="6264696" cy="235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63280" y="5805264"/>
            <a:ext cx="648072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80000"/>
              </a:lnSpc>
            </a:pPr>
            <a:r>
              <a:rPr lang="ru-RU" sz="1300" dirty="0" smtClean="0"/>
              <a:t>      По результатам расчета сводного индекса показателя наилучшие значения отмечены в городе Котельниче, </a:t>
            </a:r>
            <a:r>
              <a:rPr lang="ru-RU" sz="1300" dirty="0" err="1" smtClean="0"/>
              <a:t>Лузском</a:t>
            </a:r>
            <a:r>
              <a:rPr lang="ru-RU" sz="1300" dirty="0" smtClean="0"/>
              <a:t> районе, ЗАТО Первомайский, </a:t>
            </a:r>
            <a:r>
              <a:rPr lang="ru-RU" sz="1300" dirty="0" err="1" smtClean="0"/>
              <a:t>Кирово-Чепецком</a:t>
            </a:r>
            <a:r>
              <a:rPr lang="ru-RU" sz="1300" dirty="0" smtClean="0"/>
              <a:t> и </a:t>
            </a:r>
            <a:r>
              <a:rPr lang="ru-RU" sz="1300" dirty="0" err="1" smtClean="0"/>
              <a:t>Немском</a:t>
            </a:r>
            <a:r>
              <a:rPr lang="ru-RU" sz="1300" dirty="0" smtClean="0"/>
              <a:t> районах. </a:t>
            </a:r>
            <a:endParaRPr lang="ru-RU" sz="1300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07504" y="5157192"/>
          <a:ext cx="3096344" cy="1584176"/>
        </p:xfrm>
        <a:graphic>
          <a:graphicData uri="http://schemas.openxmlformats.org/drawingml/2006/table">
            <a:tbl>
              <a:tblPr/>
              <a:tblGrid>
                <a:gridCol w="1586939"/>
                <a:gridCol w="1509405"/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41.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Унинский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42.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Опаринский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43.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Афанасьевский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44. Зуевский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45.Сунский район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111,0 по 153,1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5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90,5 по 110,0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A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71,0 по 90,0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3586"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 г. Киров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2. г. Котельнич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3. г.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Кирово-Чепецк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Яранский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Шабалинский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35,9 по 70,0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89093" name="TextBox 4"/>
          <p:cNvSpPr txBox="1">
            <a:spLocks noChangeArrowheads="1"/>
          </p:cNvSpPr>
          <p:nvPr/>
        </p:nvSpPr>
        <p:spPr bwMode="auto">
          <a:xfrm>
            <a:off x="107504" y="2768500"/>
            <a:ext cx="8856984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Снижение </a:t>
            </a:r>
            <a:r>
              <a:rPr lang="ru-RU" sz="1300" dirty="0"/>
              <a:t>потребления тепловой энергии: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/>
              <a:t>в многоквартирных домах зафиксировано в </a:t>
            </a:r>
            <a:r>
              <a:rPr lang="ru-RU" sz="1300" dirty="0" smtClean="0"/>
              <a:t>22 </a:t>
            </a:r>
            <a:r>
              <a:rPr lang="ru-RU" sz="1300" dirty="0"/>
              <a:t>муниципальных образованиях, наиболее значительное </a:t>
            </a:r>
            <a:r>
              <a:rPr lang="ru-RU" sz="1300" dirty="0" smtClean="0"/>
              <a:t>– в </a:t>
            </a:r>
            <a:r>
              <a:rPr lang="ru-RU" sz="1300" dirty="0" err="1" smtClean="0"/>
              <a:t>Подосиновском</a:t>
            </a:r>
            <a:r>
              <a:rPr lang="ru-RU" sz="1300" dirty="0" smtClean="0"/>
              <a:t> районе  Кировской области (на 0,05 </a:t>
            </a:r>
            <a:r>
              <a:rPr lang="ru-RU" sz="1300" dirty="0"/>
              <a:t>Гкал на один кв. метр общей площади);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1300" dirty="0"/>
              <a:t>в бюджетных учреждениях – в </a:t>
            </a:r>
            <a:r>
              <a:rPr lang="ru-RU" sz="1300" dirty="0" smtClean="0"/>
              <a:t>28 </a:t>
            </a:r>
            <a:r>
              <a:rPr lang="ru-RU" sz="1300" dirty="0"/>
              <a:t>муниципальных образованиях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89094" name="TextBox 4"/>
          <p:cNvSpPr txBox="1">
            <a:spLocks noChangeArrowheads="1"/>
          </p:cNvSpPr>
          <p:nvPr/>
        </p:nvSpPr>
        <p:spPr bwMode="auto">
          <a:xfrm>
            <a:off x="107504" y="980728"/>
            <a:ext cx="8839794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b="1" dirty="0" smtClean="0"/>
              <a:t>Удельная величина потребления тепловой энергии в многоквартирных домах на один кв. метр общей площади </a:t>
            </a:r>
            <a:r>
              <a:rPr lang="ru-RU" sz="1300" dirty="0" smtClean="0"/>
              <a:t>в целом по Кировской области в 2014 году составляла 0,2 Гкал на один кв. метр общей площади. 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Максимальное потребление тепловой энергии в многоквартирных домах в 2014 году на один кв. метр общей площади отмечено в городе </a:t>
            </a:r>
            <a:r>
              <a:rPr lang="ru-RU" sz="1300" dirty="0" err="1" smtClean="0"/>
              <a:t>Кирово-Чепецке</a:t>
            </a:r>
            <a:r>
              <a:rPr lang="ru-RU" sz="1300" dirty="0" smtClean="0"/>
              <a:t> (0,35 Гкал), </a:t>
            </a:r>
            <a:r>
              <a:rPr lang="ru-RU" sz="1300" dirty="0" err="1" smtClean="0"/>
              <a:t>Котельничском</a:t>
            </a:r>
            <a:r>
              <a:rPr lang="ru-RU" sz="1300" dirty="0" smtClean="0"/>
              <a:t> (0,33 Гкал), </a:t>
            </a:r>
            <a:r>
              <a:rPr lang="ru-RU" sz="1300" dirty="0" err="1" smtClean="0"/>
              <a:t>Афанасьевском</a:t>
            </a:r>
            <a:r>
              <a:rPr lang="ru-RU" sz="1300" dirty="0" smtClean="0"/>
              <a:t>, Богородском муниципальном, Зуевском, </a:t>
            </a:r>
            <a:r>
              <a:rPr lang="ru-RU" sz="1300" dirty="0" err="1" smtClean="0"/>
              <a:t>Кильмезском</a:t>
            </a:r>
            <a:r>
              <a:rPr lang="ru-RU" sz="1300" dirty="0" smtClean="0"/>
              <a:t> муниципальном, </a:t>
            </a:r>
            <a:r>
              <a:rPr lang="ru-RU" sz="1300" dirty="0" err="1" smtClean="0"/>
              <a:t>Фаленском</a:t>
            </a:r>
            <a:r>
              <a:rPr lang="ru-RU" sz="1300" dirty="0" smtClean="0"/>
              <a:t> (по 0,3 Гкал) районах. 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Минимальное – </a:t>
            </a:r>
            <a:r>
              <a:rPr lang="ru-RU" sz="1300" dirty="0"/>
              <a:t>в </a:t>
            </a:r>
            <a:r>
              <a:rPr lang="ru-RU" sz="1300" dirty="0" err="1"/>
              <a:t>Уржумском</a:t>
            </a:r>
            <a:r>
              <a:rPr lang="ru-RU" sz="1300" dirty="0"/>
              <a:t> </a:t>
            </a:r>
            <a:r>
              <a:rPr lang="ru-RU" sz="1300" dirty="0" smtClean="0"/>
              <a:t>муниципальном (0,04 Гкал), </a:t>
            </a:r>
            <a:r>
              <a:rPr lang="ru-RU" sz="1300" dirty="0" err="1" smtClean="0"/>
              <a:t>Верхошижемском</a:t>
            </a:r>
            <a:r>
              <a:rPr lang="ru-RU" sz="1300" dirty="0" smtClean="0"/>
              <a:t> (0,11 Гкал), Нолинском (0,12 Гкал) районах.</a:t>
            </a:r>
          </a:p>
          <a:p>
            <a:pPr lvl="0" indent="358775" algn="just" defTabSz="407988">
              <a:lnSpc>
                <a:spcPct val="80000"/>
              </a:lnSpc>
              <a:spcBef>
                <a:spcPts val="0"/>
              </a:spcBef>
              <a:buClr>
                <a:srgbClr val="EEECE1"/>
              </a:buClr>
              <a:buSzPct val="75000"/>
            </a:pPr>
            <a:r>
              <a:rPr lang="ru-RU" sz="1300" dirty="0" smtClean="0"/>
              <a:t>Наибольшее </a:t>
            </a:r>
            <a:r>
              <a:rPr lang="ru-RU" sz="1300" b="1" dirty="0" smtClean="0"/>
              <a:t>потребление тепловой энергии  бюджетными учреждениями на один кв. метр общей площади</a:t>
            </a:r>
            <a:r>
              <a:rPr lang="ru-RU" sz="1300" dirty="0" smtClean="0"/>
              <a:t> зафиксировано в </a:t>
            </a:r>
            <a:r>
              <a:rPr lang="ru-RU" sz="1300" dirty="0" err="1" smtClean="0"/>
              <a:t>Свечинском</a:t>
            </a:r>
            <a:r>
              <a:rPr lang="ru-RU" sz="1300" dirty="0" smtClean="0"/>
              <a:t> (0,89 Гкал), </a:t>
            </a:r>
            <a:r>
              <a:rPr lang="ru-RU" sz="1300" dirty="0" err="1" smtClean="0"/>
              <a:t>Котельничском</a:t>
            </a:r>
            <a:r>
              <a:rPr lang="ru-RU" sz="1300" dirty="0" smtClean="0"/>
              <a:t> (0,65 Гкал) и </a:t>
            </a:r>
            <a:r>
              <a:rPr lang="ru-RU" sz="1300" dirty="0" err="1" smtClean="0"/>
              <a:t>Уржумском</a:t>
            </a:r>
            <a:r>
              <a:rPr lang="ru-RU" sz="1300" dirty="0" smtClean="0"/>
              <a:t> муниципальном (0,57 Гкал) районах. </a:t>
            </a:r>
          </a:p>
          <a:p>
            <a:pPr lvl="0" indent="358775" algn="just" defTabSz="407988">
              <a:lnSpc>
                <a:spcPct val="80000"/>
              </a:lnSpc>
              <a:spcBef>
                <a:spcPts val="0"/>
              </a:spcBef>
              <a:buClr>
                <a:srgbClr val="EEECE1"/>
              </a:buClr>
              <a:buSzPct val="75000"/>
            </a:pPr>
            <a:r>
              <a:rPr lang="ru-RU" sz="1300" dirty="0" smtClean="0"/>
              <a:t>Наименьшее значение показателя – в </a:t>
            </a:r>
            <a:r>
              <a:rPr lang="ru-RU" sz="1300" dirty="0" err="1" smtClean="0"/>
              <a:t>Юрьянском</a:t>
            </a:r>
            <a:r>
              <a:rPr lang="ru-RU" sz="1300" dirty="0" smtClean="0"/>
              <a:t> (0,06 Гкал), </a:t>
            </a:r>
            <a:r>
              <a:rPr lang="ru-RU" sz="1300" dirty="0" err="1" smtClean="0"/>
              <a:t>Опаринском</a:t>
            </a:r>
            <a:r>
              <a:rPr lang="ru-RU" sz="1300" dirty="0" smtClean="0"/>
              <a:t> (0,11 Гкал) районах, Советском районе Кировской области (0,1 Гкал).</a:t>
            </a:r>
          </a:p>
        </p:txBody>
      </p:sp>
      <p:sp>
        <p:nvSpPr>
          <p:cNvPr id="10" name="Заголовок 1"/>
          <p:cNvSpPr>
            <a:spLocks/>
          </p:cNvSpPr>
          <p:nvPr/>
        </p:nvSpPr>
        <p:spPr bwMode="auto">
          <a:xfrm>
            <a:off x="251520" y="332656"/>
            <a:ext cx="8640960" cy="414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ЭНЕРГОСБЕРЕЖЕНИЕ И ПОВЫШЕНИЕ ЭНЕРГЕТИЧЕСКОЙ ЭФФЕКТИВНОСТИ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3808" y="3501008"/>
            <a:ext cx="3384376" cy="240066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200" dirty="0" smtClean="0"/>
              <a:t>Сводный индекс показателя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43</a:t>
            </a:fld>
            <a:endParaRPr lang="ru-RU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3573016"/>
          <a:ext cx="91440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/>
        </p:nvGraphicFramePr>
        <p:xfrm>
          <a:off x="70992" y="2948986"/>
          <a:ext cx="9073008" cy="2856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22534" name="TextBox 4"/>
          <p:cNvSpPr txBox="1">
            <a:spLocks noChangeArrowheads="1"/>
          </p:cNvSpPr>
          <p:nvPr/>
        </p:nvSpPr>
        <p:spPr bwMode="auto">
          <a:xfrm>
            <a:off x="107504" y="1825774"/>
            <a:ext cx="8784976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300" dirty="0" smtClean="0"/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Снижение </a:t>
            </a:r>
            <a:r>
              <a:rPr lang="ru-RU" sz="1300" dirty="0"/>
              <a:t>потребления холодной воды: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300" dirty="0"/>
              <a:t>в многоквартирных домах зафиксировано в </a:t>
            </a:r>
            <a:r>
              <a:rPr lang="ru-RU" sz="1300" dirty="0" smtClean="0"/>
              <a:t>34 </a:t>
            </a:r>
            <a:r>
              <a:rPr lang="ru-RU" sz="1300" dirty="0"/>
              <a:t>муниципальных образованиях, наиболее значительное </a:t>
            </a:r>
            <a:r>
              <a:rPr lang="ru-RU" sz="1300" dirty="0" smtClean="0"/>
              <a:t>– в </a:t>
            </a:r>
            <a:r>
              <a:rPr lang="ru-RU" sz="1300" dirty="0" err="1" smtClean="0"/>
              <a:t>Куменском</a:t>
            </a:r>
            <a:r>
              <a:rPr lang="ru-RU" sz="1300" dirty="0" smtClean="0"/>
              <a:t> районе (</a:t>
            </a:r>
            <a:r>
              <a:rPr lang="ru-RU" sz="1300" dirty="0"/>
              <a:t>на </a:t>
            </a:r>
            <a:r>
              <a:rPr lang="ru-RU" sz="1300" dirty="0" smtClean="0"/>
              <a:t>11,1 </a:t>
            </a:r>
            <a:r>
              <a:rPr lang="ru-RU" sz="1300" dirty="0"/>
              <a:t>куб. </a:t>
            </a:r>
            <a:r>
              <a:rPr lang="ru-RU" sz="1300" dirty="0" smtClean="0"/>
              <a:t>метра </a:t>
            </a:r>
            <a:r>
              <a:rPr lang="ru-RU" sz="1300" dirty="0"/>
              <a:t>на одного проживающего);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1300" dirty="0"/>
              <a:t>в бюджетных учреждениях – в </a:t>
            </a:r>
            <a:r>
              <a:rPr lang="ru-RU" sz="1300" dirty="0" smtClean="0"/>
              <a:t>32 муниципальных образованиях, наиболее значительное – в </a:t>
            </a:r>
            <a:r>
              <a:rPr lang="ru-RU" sz="1300" dirty="0" err="1" smtClean="0"/>
              <a:t>Куменском</a:t>
            </a:r>
            <a:r>
              <a:rPr lang="ru-RU" sz="1300" dirty="0" smtClean="0"/>
              <a:t> районе (на 10,4 куб. метра на одного человека населения).</a:t>
            </a:r>
            <a:endParaRPr lang="ru-RU" sz="1300" dirty="0"/>
          </a:p>
        </p:txBody>
      </p:sp>
      <p:sp>
        <p:nvSpPr>
          <p:cNvPr id="10" name="Заголовок 1"/>
          <p:cNvSpPr>
            <a:spLocks/>
          </p:cNvSpPr>
          <p:nvPr/>
        </p:nvSpPr>
        <p:spPr bwMode="auto">
          <a:xfrm>
            <a:off x="179512" y="278359"/>
            <a:ext cx="8784976" cy="414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ЭНЕРГОСБЕРЕЖЕНИЕ И ПОВЫШЕНИЕ ЭНЕРГЕТИЧЕСКОЙ ЭФФЕКТИВНОСТИ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2852936"/>
            <a:ext cx="3384376" cy="240066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200" dirty="0" smtClean="0"/>
              <a:t>Сводный индекс показателей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512" y="692696"/>
            <a:ext cx="871296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lnSpc>
                <a:spcPct val="80000"/>
              </a:lnSpc>
            </a:pPr>
            <a:r>
              <a:rPr lang="ru-RU" sz="1300" b="1" dirty="0" smtClean="0"/>
              <a:t>Удельная величина потребления холодной воды в многоквартирных домах</a:t>
            </a:r>
            <a:r>
              <a:rPr lang="ru-RU" sz="1300" dirty="0" smtClean="0"/>
              <a:t> в целом по Кировской области в 2014 году составила 33,5 куб. метра на одного проживающего. Наибольшее потребление холодной воды в многоквартирных домах в 2014 году в расчете на 1 проживающего отмечено в </a:t>
            </a:r>
            <a:r>
              <a:rPr lang="ru-RU" sz="1300" dirty="0" err="1" smtClean="0"/>
              <a:t>Свечинском</a:t>
            </a:r>
            <a:r>
              <a:rPr lang="ru-RU" sz="1300" dirty="0" smtClean="0"/>
              <a:t> районе (49 куб. метров), ЗАТО Первомайский (41,5 куб. метра) и </a:t>
            </a:r>
            <a:r>
              <a:rPr lang="ru-RU" sz="1300" dirty="0" err="1" smtClean="0"/>
              <a:t>Унинском</a:t>
            </a:r>
            <a:r>
              <a:rPr lang="ru-RU" sz="1300" dirty="0" smtClean="0"/>
              <a:t> районе (41,1 куб. метра). Наименьшее потребление холодной воды в многоквартирных домах  –  в  </a:t>
            </a:r>
            <a:r>
              <a:rPr lang="ru-RU" sz="1300" dirty="0" err="1" smtClean="0"/>
              <a:t>Уржумском</a:t>
            </a:r>
            <a:r>
              <a:rPr lang="ru-RU" sz="1300" dirty="0" smtClean="0"/>
              <a:t> муниципальном районе (12,9 куб. метра). </a:t>
            </a:r>
          </a:p>
          <a:p>
            <a:pPr indent="360000" algn="just">
              <a:lnSpc>
                <a:spcPct val="80000"/>
              </a:lnSpc>
            </a:pPr>
            <a:r>
              <a:rPr lang="ru-RU" sz="1300" dirty="0" smtClean="0"/>
              <a:t>Максимальное </a:t>
            </a:r>
            <a:r>
              <a:rPr lang="ru-RU" sz="1300" b="1" dirty="0" smtClean="0"/>
              <a:t>потребление холодной воды бюджетными учреждениями  </a:t>
            </a:r>
            <a:r>
              <a:rPr lang="ru-RU" sz="1300" dirty="0" smtClean="0"/>
              <a:t>в расчете на 1 человека населения зафиксировано в </a:t>
            </a:r>
            <a:r>
              <a:rPr lang="ru-RU" sz="1300" dirty="0" err="1" smtClean="0"/>
              <a:t>Куменском</a:t>
            </a:r>
            <a:r>
              <a:rPr lang="ru-RU" sz="1300" dirty="0" smtClean="0"/>
              <a:t> районе (29,6 куб. метра). Наименьшие  значения – в </a:t>
            </a:r>
            <a:r>
              <a:rPr lang="ru-RU" sz="1300" dirty="0" err="1" smtClean="0"/>
              <a:t>Белохолуницком</a:t>
            </a:r>
            <a:r>
              <a:rPr lang="ru-RU" sz="1300" dirty="0" smtClean="0"/>
              <a:t> (0,6 куб. метра) и </a:t>
            </a:r>
            <a:r>
              <a:rPr lang="ru-RU" sz="1300" dirty="0" err="1" smtClean="0"/>
              <a:t>Подосиновском</a:t>
            </a:r>
            <a:r>
              <a:rPr lang="ru-RU" sz="1300" dirty="0" smtClean="0"/>
              <a:t> муниципальном (0,7 куб. метра) районах.</a:t>
            </a:r>
          </a:p>
          <a:p>
            <a:pPr algn="just">
              <a:lnSpc>
                <a:spcPct val="80000"/>
              </a:lnSpc>
            </a:pPr>
            <a:endParaRPr lang="ru-RU" sz="13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44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5760780"/>
            <a:ext cx="885698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ts val="0"/>
              </a:spcBef>
              <a:buSzPct val="75000"/>
            </a:pPr>
            <a:r>
              <a:rPr lang="ru-RU" sz="1300" dirty="0" smtClean="0"/>
              <a:t>По результатам расчета сводного индекса показателя «</a:t>
            </a:r>
            <a:r>
              <a:rPr lang="ru-RU" sz="1300" b="1" dirty="0" smtClean="0"/>
              <a:t>Удельная величина потребления холодной воды в многоквартирных домах»</a:t>
            </a:r>
            <a:r>
              <a:rPr lang="ru-RU" sz="1300" dirty="0" smtClean="0"/>
              <a:t> наилучшие значения отмечены  в </a:t>
            </a:r>
            <a:r>
              <a:rPr lang="ru-RU" sz="1300" dirty="0" err="1" smtClean="0"/>
              <a:t>Уржумском</a:t>
            </a:r>
            <a:r>
              <a:rPr lang="ru-RU" sz="1300" dirty="0" smtClean="0"/>
              <a:t> муниципальном районе, Советском районе Кировской области, Орловском, </a:t>
            </a:r>
            <a:r>
              <a:rPr lang="ru-RU" sz="1300" dirty="0" err="1" smtClean="0"/>
              <a:t>Кикнурском</a:t>
            </a:r>
            <a:r>
              <a:rPr lang="ru-RU" sz="1300" dirty="0" smtClean="0"/>
              <a:t> и </a:t>
            </a:r>
            <a:r>
              <a:rPr lang="ru-RU" sz="1300" dirty="0" err="1" smtClean="0"/>
              <a:t>Кирово-Чепецком</a:t>
            </a:r>
            <a:r>
              <a:rPr lang="ru-RU" sz="1300" dirty="0" smtClean="0"/>
              <a:t> районах. </a:t>
            </a:r>
          </a:p>
          <a:p>
            <a:pPr indent="358775" algn="just" defTabSz="407988">
              <a:lnSpc>
                <a:spcPct val="80000"/>
              </a:lnSpc>
              <a:spcBef>
                <a:spcPts val="0"/>
              </a:spcBef>
              <a:buSzPct val="75000"/>
            </a:pPr>
            <a:r>
              <a:rPr lang="ru-RU" sz="1300" dirty="0" smtClean="0"/>
              <a:t>По результатам расчета сводного индекса показателя «</a:t>
            </a:r>
            <a:r>
              <a:rPr lang="ru-RU" sz="1300" b="1" dirty="0" smtClean="0"/>
              <a:t>Удельная величина потребления холодной воды бюджетными учреждениями»</a:t>
            </a:r>
            <a:r>
              <a:rPr lang="ru-RU" sz="1300" dirty="0" smtClean="0"/>
              <a:t> наилучшие значения отмечены в </a:t>
            </a:r>
            <a:r>
              <a:rPr lang="ru-RU" sz="1300" dirty="0" err="1" smtClean="0"/>
              <a:t>Юрьянском</a:t>
            </a:r>
            <a:r>
              <a:rPr lang="ru-RU" sz="1300" dirty="0" smtClean="0"/>
              <a:t>, Верхнекамском районах, городе Слободском, </a:t>
            </a:r>
            <a:r>
              <a:rPr lang="ru-RU" sz="1300" dirty="0" err="1" smtClean="0"/>
              <a:t>Кильмезском</a:t>
            </a:r>
            <a:r>
              <a:rPr lang="ru-RU" sz="1300" dirty="0" smtClean="0"/>
              <a:t> муниципальном районе и </a:t>
            </a:r>
            <a:r>
              <a:rPr lang="ru-RU" sz="1300" dirty="0" err="1" smtClean="0"/>
              <a:t>Подосиновском</a:t>
            </a:r>
            <a:r>
              <a:rPr lang="ru-RU" sz="1300" dirty="0" smtClean="0"/>
              <a:t> районе Кировской области.</a:t>
            </a:r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683568" y="2564904"/>
            <a:ext cx="7704856" cy="14401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6633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l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ИТОГИ НЕЗАВИСИМЫХ ОПРОСОВ ПО ОЦЕНКЕ НАСЕЛЕНИЕМ ЭФФЕКТИВНОСТИ ДЕЯТЕЛЬНОСТИ ОРГАНОВ МЕСТНОГО САМОУПРАВЛЕНИЯ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9144000" cy="365125"/>
          </a:xfrm>
        </p:spPr>
        <p:txBody>
          <a:bodyPr/>
          <a:lstStyle/>
          <a:p>
            <a:pPr algn="ctr">
              <a:defRPr/>
            </a:pPr>
            <a:fld id="{8CC8A0C3-B210-47FC-8CD2-B0F4C4FF1E12}" type="slidenum">
              <a:rPr lang="ru-RU" smtClean="0"/>
              <a:pPr algn="ctr"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Box 3"/>
          <p:cNvSpPr txBox="1">
            <a:spLocks noChangeArrowheads="1"/>
          </p:cNvSpPr>
          <p:nvPr/>
        </p:nvSpPr>
        <p:spPr bwMode="auto">
          <a:xfrm>
            <a:off x="179512" y="688299"/>
            <a:ext cx="8784976" cy="605306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dirty="0"/>
              <a:t>В целях реализации на территории Кировской области Указа Президента Российской Федерации от 28.04.2008 № 607 «Об оценке эффективности деятельности органов местного самоуправления городских округов и муниципальных районов» среди населения 6 городских округов и 39 муниципальных районов Кировской области проведены </a:t>
            </a:r>
            <a:r>
              <a:rPr lang="ru-RU" sz="1200" dirty="0" smtClean="0"/>
              <a:t>независимые опросы</a:t>
            </a:r>
            <a:r>
              <a:rPr lang="ru-RU" sz="1200" dirty="0"/>
              <a:t>. </a:t>
            </a:r>
            <a:endParaRPr lang="ru-RU" sz="1200" dirty="0" smtClean="0"/>
          </a:p>
          <a:p>
            <a:pPr indent="358775" algn="just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dirty="0" smtClean="0"/>
              <a:t>Целью независимого опроса населения явилось выяснение мнения респондентов по показателю «удовлетворенность населения деятельностью органов местного самоуправления городского округа (муниципального района)». Данный показатель является агрегированным и формируется обобщением компонентов оценки населением деятельности органов местного самоуправления городского округа (муниципального района) в сферах удовлетворенности населения качеством дошкольного, дополнительного и общего образования, качеством предоставляемых услуг в сфере культуры (качеством культурного обслуживания), условиями для занятий физической культурой и спортом, жилищно-коммунальными услугами, эффективностью деятельности органов местного самоуправления городских округов (муниципальных районов), в том числе информационной открытостью.</a:t>
            </a:r>
          </a:p>
          <a:p>
            <a:pPr indent="360000" algn="just">
              <a:lnSpc>
                <a:spcPct val="90000"/>
              </a:lnSpc>
              <a:spcBef>
                <a:spcPts val="0"/>
              </a:spcBef>
            </a:pPr>
            <a:r>
              <a:rPr lang="ru-RU" sz="1200" dirty="0" smtClean="0"/>
              <a:t>Показатель «удовлетворенность населения деятельностью органов местного самоуправления городского округа (муниципального района)» рассчитывается как среднее арифметическое оценки населением пяти сфер деятельности органов местного самоуправления городского округа (муниципального района) по формуле: 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1200" dirty="0" smtClean="0"/>
              <a:t> 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1200" i="1" dirty="0" smtClean="0"/>
              <a:t>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ru-RU" sz="1200" dirty="0" smtClean="0"/>
          </a:p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ru-RU" sz="1200" dirty="0" smtClean="0"/>
              <a:t> </a:t>
            </a:r>
            <a:r>
              <a:rPr lang="en-US" sz="1200" dirty="0" smtClean="0"/>
              <a:t>J </a:t>
            </a:r>
            <a:r>
              <a:rPr lang="ru-RU" sz="1200" dirty="0" smtClean="0"/>
              <a:t>– удовлетворенность населения деятельностью органов местного самоуправления городского округа (муниципального района);  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ru-RU" sz="1200" dirty="0" smtClean="0"/>
              <a:t>К</a:t>
            </a:r>
            <a:r>
              <a:rPr lang="en-US" sz="1200" baseline="-25000" dirty="0" err="1" smtClean="0"/>
              <a:t>i</a:t>
            </a:r>
            <a:r>
              <a:rPr lang="ru-RU" sz="1200" dirty="0" smtClean="0"/>
              <a:t> – доля респондентов, удовлетворенных  </a:t>
            </a:r>
            <a:r>
              <a:rPr lang="en-US" sz="1200" dirty="0" err="1" smtClean="0"/>
              <a:t>i</a:t>
            </a:r>
            <a:r>
              <a:rPr lang="ru-RU" sz="1200" dirty="0" smtClean="0"/>
              <a:t>-</a:t>
            </a:r>
            <a:r>
              <a:rPr lang="ru-RU" sz="1200" dirty="0" err="1" smtClean="0"/>
              <a:t>й</a:t>
            </a:r>
            <a:r>
              <a:rPr lang="ru-RU" sz="1200" dirty="0" smtClean="0"/>
              <a:t> сферой деятельности органов местного самоуправления городского округа (муниципального района); 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en-US" sz="1200" dirty="0" err="1" smtClean="0"/>
              <a:t>f</a:t>
            </a:r>
            <a:r>
              <a:rPr lang="en-US" sz="1200" baseline="-25000" dirty="0" err="1" smtClean="0"/>
              <a:t>i</a:t>
            </a:r>
            <a:r>
              <a:rPr lang="ru-RU" sz="1200" dirty="0" smtClean="0"/>
              <a:t> – число удовлетворенных  </a:t>
            </a:r>
            <a:r>
              <a:rPr lang="en-US" sz="1200" dirty="0" err="1" smtClean="0"/>
              <a:t>i</a:t>
            </a:r>
            <a:r>
              <a:rPr lang="ru-RU" sz="1200" dirty="0" smtClean="0"/>
              <a:t>-</a:t>
            </a:r>
            <a:r>
              <a:rPr lang="ru-RU" sz="1200" dirty="0" err="1" smtClean="0"/>
              <a:t>й</a:t>
            </a:r>
            <a:r>
              <a:rPr lang="ru-RU" sz="1200" dirty="0" smtClean="0"/>
              <a:t> сферой деятельности органов местного самоуправления городского округа (муниципального района).</a:t>
            </a:r>
          </a:p>
          <a:p>
            <a:pPr indent="358775" algn="just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dirty="0" smtClean="0"/>
              <a:t>Выборка проведенного независимого опроса репрезентирует жителей 45 муниципальных образований Кировской области старше 18 лет, постоянно проживающих на территории соответствующих городских округов и муниципальных районов, с установлением квот пропорционально структуре населения. Квотирование проводилось по полу, возрасту, месту проживания (городское/сельское население, в городских округах – по микрорайонам проживания населения). Исследование проводилось методом личного формализованного интервью.</a:t>
            </a:r>
          </a:p>
          <a:p>
            <a:pPr indent="358775" algn="just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200" dirty="0" smtClean="0"/>
              <a:t>В целом </a:t>
            </a:r>
            <a:r>
              <a:rPr lang="ru-RU" sz="1200" dirty="0"/>
              <a:t>по области </a:t>
            </a:r>
            <a:r>
              <a:rPr lang="ru-RU" sz="1200" b="1" dirty="0" smtClean="0"/>
              <a:t>удовлетворенность населения деятельностью органов местного самоуправления городского округа (муниципального района) за 2014 году составила 68,7%, </a:t>
            </a:r>
            <a:r>
              <a:rPr lang="ru-RU" sz="1200" dirty="0" smtClean="0"/>
              <a:t>в том числе удовлетворенность:</a:t>
            </a:r>
            <a:endParaRPr lang="ru-RU" sz="1200" dirty="0"/>
          </a:p>
          <a:p>
            <a:pPr indent="358775" algn="just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75000"/>
              <a:buFont typeface="Wingdings" pitchFamily="2" charset="2"/>
              <a:buNone/>
              <a:defRPr/>
            </a:pPr>
            <a:r>
              <a:rPr lang="ru-RU" sz="1200" dirty="0" smtClean="0"/>
              <a:t>качеством дошкольного, дополнительного и общего образования – 89,1%; </a:t>
            </a:r>
            <a:endParaRPr lang="ru-RU" sz="1200" dirty="0"/>
          </a:p>
          <a:p>
            <a:pPr indent="358775" algn="just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75000"/>
              <a:defRPr/>
            </a:pPr>
            <a:r>
              <a:rPr lang="ru-RU" sz="1200" dirty="0" smtClean="0"/>
              <a:t>качеством предоставляемых услуг в сфере культуры (качеством культурного обслуживания) – 68,9%; </a:t>
            </a:r>
          </a:p>
          <a:p>
            <a:pPr indent="358775" algn="just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75000"/>
              <a:buFont typeface="Wingdings" pitchFamily="2" charset="2"/>
              <a:buNone/>
              <a:defRPr/>
            </a:pPr>
            <a:r>
              <a:rPr lang="ru-RU" sz="1200" dirty="0" smtClean="0"/>
              <a:t>жилищно-коммунальными </a:t>
            </a:r>
            <a:r>
              <a:rPr lang="ru-RU" sz="1200" dirty="0"/>
              <a:t>услугами – </a:t>
            </a:r>
            <a:r>
              <a:rPr lang="ru-RU" sz="1200" dirty="0" smtClean="0"/>
              <a:t>69,4%;</a:t>
            </a:r>
            <a:endParaRPr lang="ru-RU" sz="1200" dirty="0"/>
          </a:p>
          <a:p>
            <a:pPr indent="358775" algn="just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75000"/>
              <a:buFont typeface="Wingdings" pitchFamily="2" charset="2"/>
              <a:buNone/>
              <a:defRPr/>
            </a:pPr>
            <a:r>
              <a:rPr lang="ru-RU" sz="1200" spc="-20" dirty="0" smtClean="0"/>
              <a:t>эффективностью д</a:t>
            </a:r>
            <a:r>
              <a:rPr lang="ru-RU" sz="1200" dirty="0" smtClean="0"/>
              <a:t>еятельности </a:t>
            </a:r>
            <a:r>
              <a:rPr lang="ru-RU" sz="1200" dirty="0"/>
              <a:t>органов местного самоуправления городских округов (муниципальных районов), </a:t>
            </a:r>
            <a:r>
              <a:rPr lang="ru-RU" sz="1200" dirty="0" smtClean="0"/>
              <a:t>в том числе информационной открытостью </a:t>
            </a:r>
            <a:r>
              <a:rPr lang="ru-RU" sz="1200" dirty="0"/>
              <a:t>–  </a:t>
            </a:r>
            <a:r>
              <a:rPr lang="ru-RU" sz="1200" dirty="0" smtClean="0"/>
              <a:t>59,4%;</a:t>
            </a:r>
          </a:p>
          <a:p>
            <a:pPr indent="358775" algn="just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75000"/>
              <a:buFont typeface="Wingdings" pitchFamily="2" charset="2"/>
              <a:buNone/>
              <a:defRPr/>
            </a:pPr>
            <a:r>
              <a:rPr lang="ru-RU" sz="1200" dirty="0" smtClean="0"/>
              <a:t>условиями для занятий физической культурой и спортом – 38,2%.</a:t>
            </a:r>
            <a:endParaRPr lang="ru-RU" sz="12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512" y="332656"/>
            <a:ext cx="8785796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2075" tIns="46038" rIns="92075" bIns="46038" anchor="ctr"/>
          <a:lstStyle/>
          <a:p>
            <a:pPr algn="ctr" defTabSz="407988" hangingPunct="0">
              <a:tabLst>
                <a:tab pos="5937250" algn="l"/>
              </a:tabLst>
            </a:pPr>
            <a:r>
              <a:rPr lang="ru-RU" sz="1600" b="1" dirty="0" smtClean="0"/>
              <a:t>ПОРЯДОК ОРГАНИЗАЦИИ И ПРОВЕДЕНИЯ НЕЗАВИСИМЫХ ОПРОСОВ НАСЕЛЕНИЯ</a:t>
            </a:r>
            <a:endParaRPr lang="ru-RU" sz="1600" b="1" dirty="0"/>
          </a:p>
        </p:txBody>
      </p:sp>
      <p:graphicFrame>
        <p:nvGraphicFramePr>
          <p:cNvPr id="476161" name="Object 1"/>
          <p:cNvGraphicFramePr>
            <a:graphicFrameLocks noChangeAspect="1"/>
          </p:cNvGraphicFramePr>
          <p:nvPr/>
        </p:nvGraphicFramePr>
        <p:xfrm>
          <a:off x="5724128" y="2852936"/>
          <a:ext cx="648072" cy="678932"/>
        </p:xfrm>
        <a:graphic>
          <a:graphicData uri="http://schemas.openxmlformats.org/presentationml/2006/ole">
            <p:oleObj spid="_x0000_s1026" name="Формула" r:id="rId3" imgW="800100" imgH="8382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69360" y="303314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, где:</a:t>
            </a:r>
            <a:endParaRPr lang="ru-RU" sz="12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07504" y="0"/>
            <a:ext cx="8928992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46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5074" name="Group 1746"/>
          <p:cNvGraphicFramePr>
            <a:graphicFrameLocks noGrp="1"/>
          </p:cNvGraphicFramePr>
          <p:nvPr/>
        </p:nvGraphicFramePr>
        <p:xfrm>
          <a:off x="323528" y="908720"/>
          <a:ext cx="8640961" cy="561566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8032"/>
                <a:gridCol w="1396223"/>
                <a:gridCol w="1171656"/>
                <a:gridCol w="1244884"/>
                <a:gridCol w="1098427"/>
                <a:gridCol w="1244884"/>
                <a:gridCol w="1025199"/>
                <a:gridCol w="1171656"/>
              </a:tblGrid>
              <a:tr h="177935">
                <a:tc rowSpan="2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Городские округа, муниципальные районы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Удовлетворённость населения, % от числа опрошенных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населения деятельностью органов местного самоуправления, % от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числа опрошенных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(агрегированный показатель 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</a:tr>
              <a:tr h="1262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качеством дошкольного, дополнительного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общего образования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качеством предоставляемых услуг в сфере культуры (качеством культурного обслуживания)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жилищно-коммунальными услугами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эффективностью деятельности органов местного самоуправления, в том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числе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информационной открытостью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условиями для занятий физической культурой и спортом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72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 Вятские Поляны</a:t>
                      </a:r>
                    </a:p>
                  </a:txBody>
                  <a:tcPr marL="7200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72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 Киров</a:t>
                      </a:r>
                    </a:p>
                  </a:txBody>
                  <a:tcPr marL="7200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72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  </a:t>
                      </a: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Кирово-Чепецк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200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93,6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70,9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84,6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72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  Котельнич</a:t>
                      </a:r>
                    </a:p>
                  </a:txBody>
                  <a:tcPr marL="7200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85,9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72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  Слободской</a:t>
                      </a:r>
                    </a:p>
                  </a:txBody>
                  <a:tcPr marL="7200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72,6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30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ЗАТО Первомайский</a:t>
                      </a:r>
                    </a:p>
                  </a:txBody>
                  <a:tcPr marL="7200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90,8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13,8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84,8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72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Арбажский</a:t>
                      </a: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7200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54,9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28,8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72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Афанасьевский</a:t>
                      </a: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7200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94,6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56,8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69,6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72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Белохолуницкий</a:t>
                      </a: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район</a:t>
                      </a:r>
                    </a:p>
                  </a:txBody>
                  <a:tcPr marL="7200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61,9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63,8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71,0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317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Богородский</a:t>
                      </a: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район</a:t>
                      </a:r>
                    </a:p>
                  </a:txBody>
                  <a:tcPr marL="7200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85,6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84,9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62,8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57,8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33,6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72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Верхнекамский район</a:t>
                      </a:r>
                    </a:p>
                  </a:txBody>
                  <a:tcPr marL="7200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85,8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317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Верхошижемский</a:t>
                      </a: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7200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317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Вятскополянский</a:t>
                      </a: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7200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52,6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69,8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72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Даровской</a:t>
                      </a: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7200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66,4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31,8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71,6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72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Зуевский район</a:t>
                      </a:r>
                    </a:p>
                  </a:txBody>
                  <a:tcPr marL="7200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88,4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69,8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40,4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02737" name="Заголовок 1"/>
          <p:cNvSpPr>
            <a:spLocks/>
          </p:cNvSpPr>
          <p:nvPr/>
        </p:nvSpPr>
        <p:spPr bwMode="auto">
          <a:xfrm>
            <a:off x="323528" y="404664"/>
            <a:ext cx="8690992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>
                <a:cs typeface="Times New Roman" pitchFamily="18" charset="0"/>
              </a:rPr>
              <a:t>ИТОГИ </a:t>
            </a:r>
            <a:r>
              <a:rPr lang="ru-RU" sz="1600" b="1" dirty="0" smtClean="0">
                <a:cs typeface="Times New Roman" pitchFamily="18" charset="0"/>
              </a:rPr>
              <a:t>НЕЗАВИСИМЫХ </a:t>
            </a:r>
            <a:r>
              <a:rPr lang="ru-RU" sz="1600" b="1" dirty="0">
                <a:cs typeface="Times New Roman" pitchFamily="18" charset="0"/>
              </a:rPr>
              <a:t>ОПРОСОВ НАСЕЛЕНИЯ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47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5074" name="Group 1746"/>
          <p:cNvGraphicFramePr>
            <a:graphicFrameLocks noGrp="1"/>
          </p:cNvGraphicFramePr>
          <p:nvPr/>
        </p:nvGraphicFramePr>
        <p:xfrm>
          <a:off x="323528" y="1052736"/>
          <a:ext cx="8640960" cy="535707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95355"/>
                <a:gridCol w="1402936"/>
                <a:gridCol w="1181419"/>
                <a:gridCol w="1255258"/>
                <a:gridCol w="1107581"/>
                <a:gridCol w="1255258"/>
                <a:gridCol w="1033742"/>
                <a:gridCol w="1109411"/>
              </a:tblGrid>
              <a:tr h="170900">
                <a:tc rowSpan="2"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Городские округа, муниципальные районы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Удовлетворённость населения, % от числа опрошенных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населения деятельностью органов местного самоуправления, % от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числа опрошенных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(агрегированный показатель 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</a:tr>
              <a:tr h="871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качеством дошкольного, дополнительного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общего образования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качеством предоставляемых услуг в сфере культуры (качеством культурного обслуживания)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жилищно-коммунальными услугами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эффективностью деятельности органов местного самоуправления, в том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числе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информационной открытостью </a:t>
                      </a:r>
                    </a:p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условиями для занятий физической культурой и спортом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Кикнурский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48,8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61,4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Кильмезский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муниципальный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95,6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Кирово-Чепецкий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80,6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Котельничский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64,9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Куменский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74,6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211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Лебяжский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90,9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68,6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Лузский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61,6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Малмыжский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39,6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Мурашинский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47,9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Нагорский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85,4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69,9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70,9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77,4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Немский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Нолинский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90,9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Омутнинский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54,9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43,4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Опаринский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73,6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34,6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25,4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Оричевский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58,4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/>
          </p:cNvSpPr>
          <p:nvPr/>
        </p:nvSpPr>
        <p:spPr bwMode="auto">
          <a:xfrm>
            <a:off x="323528" y="404664"/>
            <a:ext cx="8690992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>
                <a:cs typeface="Times New Roman" pitchFamily="18" charset="0"/>
              </a:rPr>
              <a:t>ИТОГИ </a:t>
            </a:r>
            <a:r>
              <a:rPr lang="ru-RU" sz="1600" b="1" dirty="0" smtClean="0">
                <a:cs typeface="Times New Roman" pitchFamily="18" charset="0"/>
              </a:rPr>
              <a:t>НЕЗАВИСИМЫХ </a:t>
            </a:r>
            <a:r>
              <a:rPr lang="ru-RU" sz="1600" b="1" dirty="0">
                <a:cs typeface="Times New Roman" pitchFamily="18" charset="0"/>
              </a:rPr>
              <a:t>ОПРОСОВ НАСЕЛЕНИЯ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48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5074" name="Group 1746"/>
          <p:cNvGraphicFramePr>
            <a:graphicFrameLocks noGrp="1"/>
          </p:cNvGraphicFramePr>
          <p:nvPr/>
        </p:nvGraphicFramePr>
        <p:xfrm>
          <a:off x="323528" y="1124744"/>
          <a:ext cx="8640961" cy="542546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92914"/>
                <a:gridCol w="1391341"/>
                <a:gridCol w="1171656"/>
                <a:gridCol w="1244884"/>
                <a:gridCol w="1098427"/>
                <a:gridCol w="1244884"/>
                <a:gridCol w="1025199"/>
                <a:gridCol w="1171656"/>
              </a:tblGrid>
              <a:tr h="170900">
                <a:tc rowSpan="2"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Городские округа, муниципальные районы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Удовлетворённость населения, % от числа опрошенных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населения деятельностью органов местного самоуправления, % от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числа опрошенных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(агрегированный показатель 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</a:tr>
              <a:tr h="871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качеством дошкольного, дополнительного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общего образования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качеством предоставляемых услуг в сфере культуры (качеством культурного обслуживания)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жилищно-коммунальными услугами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эффективностью деятельности органов местного самоуправления, в том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числе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информационной открытостью 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условиями для занятий физической культурой и спортом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Орловский район Кировской области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36,6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68,9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Пижанский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71,9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Подосиновский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 Кировской области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78,9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49,4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Санчурский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95,6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Свечинский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95,4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63,4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70,0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211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Слободской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76,6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Советский район Кировской области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72,5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62,9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68,9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Сунский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32,9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Тужинский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69,8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32,9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66,6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Унинский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71,4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36,4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Уржумский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муниципальный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91,6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69,6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Фаленский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94,8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67,8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36,8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73,9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Шабалинский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75,2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32,9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68,8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Юрьянский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65,4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69,8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  <a:tr h="26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Яранский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73,3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74,1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71,7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/>
          </p:cNvSpPr>
          <p:nvPr/>
        </p:nvSpPr>
        <p:spPr bwMode="auto">
          <a:xfrm>
            <a:off x="323528" y="404664"/>
            <a:ext cx="8690992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>
                <a:cs typeface="Times New Roman" pitchFamily="18" charset="0"/>
              </a:rPr>
              <a:t>ИТОГИ </a:t>
            </a:r>
            <a:r>
              <a:rPr lang="ru-RU" sz="1600" b="1" dirty="0" smtClean="0">
                <a:cs typeface="Times New Roman" pitchFamily="18" charset="0"/>
              </a:rPr>
              <a:t>НЕЗАВИСИМЫХ </a:t>
            </a:r>
            <a:r>
              <a:rPr lang="ru-RU" sz="1600" b="1" dirty="0">
                <a:cs typeface="Times New Roman" pitchFamily="18" charset="0"/>
              </a:rPr>
              <a:t>ОПРОСОВ НАСЕЛЕНИЯ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49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00" name="Group 244"/>
          <p:cNvGraphicFramePr>
            <a:graphicFrameLocks noGrp="1"/>
          </p:cNvGraphicFramePr>
          <p:nvPr>
            <p:ph/>
          </p:nvPr>
        </p:nvGraphicFramePr>
        <p:xfrm>
          <a:off x="107504" y="382050"/>
          <a:ext cx="8858281" cy="5993566"/>
        </p:xfrm>
        <a:graphic>
          <a:graphicData uri="http://schemas.openxmlformats.org/drawingml/2006/table">
            <a:tbl>
              <a:tblPr/>
              <a:tblGrid>
                <a:gridCol w="432048"/>
                <a:gridCol w="1656184"/>
                <a:gridCol w="1440160"/>
                <a:gridCol w="1512168"/>
                <a:gridCol w="3817721"/>
              </a:tblGrid>
              <a:tr h="301407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районы Кировской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муниципального района</a:t>
                      </a: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постоянного населения в 2014 году, тыс. человек</a:t>
                      </a: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Административный центр муниципального района</a:t>
                      </a: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о размещении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докладов глав администраций муниципальных образований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сети «Интернет»</a:t>
                      </a: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230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Кильмезский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муниципальный район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посёлок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Кильмезь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http://kilmezadm.ru/strukturnye-podrazdeleniya/ekonomika-rajona/doklad-glavy-administracii/2014-2/</a:t>
                      </a:r>
                      <a:endParaRPr lang="ru-RU" sz="11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13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Кирово-Чепецкий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Кирово-Чепецк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http://www.admkchr.ru/economy/248/</a:t>
                      </a:r>
                      <a:endParaRPr lang="ru-RU" sz="11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13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Котельничский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Котельнич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http://www.kotelnich-msu.ru/index.php?option=com_content&amp;view=article&amp;id=4976:-2014-3-&amp;catid=14:2010-10-12-05-24-15&amp;Itemid=31</a:t>
                      </a:r>
                      <a:endParaRPr lang="ru-RU" sz="11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085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Куменский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посёлок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Кумены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http://kumensky.ru/vlast/ocenka_effektivnosti_deyatelnosti_organov_mestnogo_samoupravleniya1/doklad_glavy_administracii_kumenskogo_rajona_kirovskoj_oblasti_o_dostignutyh_znacheniyah_pokazatelej_dlya_ocenki_effektivnosti_d//</a:t>
                      </a:r>
                      <a:endParaRPr lang="ru-RU" sz="11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97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Лебяжский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посёлок Лебяжье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http://lebyazhe43.ru/wp-content/uploads/2015/04/607ukaz-za2014.zip</a:t>
                      </a:r>
                      <a:endParaRPr lang="ru-RU" sz="11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67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Лузский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Луза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http://лузский.рф/itogi-social-no-ekonomicheskogo-razvitiya.html</a:t>
                      </a:r>
                      <a:endParaRPr lang="ru-RU" sz="110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81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Малмыжский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Малмыж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http://malmyzh43.ru/yekonomika/doklad-glavy-administracii-malmyzhskogo-.html</a:t>
                      </a:r>
                      <a:endParaRPr lang="ru-RU" sz="11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57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Мурашинский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Мураши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http://www.мураши-сайт.рф/index/ehkonomika_i_finansy/0-20</a:t>
                      </a:r>
                      <a:endParaRPr lang="ru-RU" sz="11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38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Нагорский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посёлок Нагорск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pc="5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http://</a:t>
                      </a:r>
                      <a:r>
                        <a:rPr lang="ru-RU" sz="1100" u="none" spc="5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www.nagorskadm.ru/documents/166.html</a:t>
                      </a:r>
                      <a:endParaRPr lang="ru-RU" sz="1100" u="none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04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посёлок Нема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http://adm-nems.ru/tinybrowser/files/607-za-2014.pdf</a:t>
                      </a:r>
                      <a:endParaRPr lang="ru-RU" sz="11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D43F5F50-21EC-414B-8A04-83C069F40646}" type="slidenum">
              <a:rPr lang="ru-RU" smtClean="0"/>
              <a:pPr algn="ctr"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rias.ako.ogv/RIAS607/ingeoimage.asp?Db=KirovRegion_RIAS&amp;Layers=Names&amp;CenterX=9441000&amp;CenterY=6500000&amp;Width=600&amp;Height=700&amp;XAngle=0&amp;YMirror=false&amp;ZoomScale=2.5e-7&amp;SelectedObject=&amp;DataLayerId=FFF0001B0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33123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8328025" y="6107113"/>
            <a:ext cx="554038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29704" name="TextBox 4"/>
          <p:cNvSpPr txBox="1">
            <a:spLocks noChangeArrowheads="1"/>
          </p:cNvSpPr>
          <p:nvPr/>
        </p:nvSpPr>
        <p:spPr bwMode="auto">
          <a:xfrm>
            <a:off x="107504" y="908720"/>
            <a:ext cx="8856984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По итогам опроса за 2014 год </a:t>
            </a:r>
            <a:r>
              <a:rPr lang="ru-RU" sz="1300" b="1" dirty="0" smtClean="0"/>
              <a:t>удовлетворённость </a:t>
            </a:r>
            <a:r>
              <a:rPr lang="ru-RU" sz="1300" b="1" dirty="0"/>
              <a:t>населения качеством </a:t>
            </a:r>
            <a:r>
              <a:rPr lang="ru-RU" sz="1300" b="1" dirty="0" smtClean="0"/>
              <a:t>дошкольного, дополнительного и общего </a:t>
            </a:r>
            <a:r>
              <a:rPr lang="ru-RU" sz="1300" b="1" dirty="0"/>
              <a:t>образования</a:t>
            </a:r>
            <a:r>
              <a:rPr lang="ru-RU" sz="1300" dirty="0"/>
              <a:t> в среднем по муниципальным образованиям Кировской области </a:t>
            </a:r>
            <a:r>
              <a:rPr lang="ru-RU" sz="1300" dirty="0" smtClean="0"/>
              <a:t>увеличилась  на 0,6 п.п. по сравнению с 2013 годом (88,5%) и составила 89,1% </a:t>
            </a:r>
            <a:r>
              <a:rPr lang="ru-RU" sz="1300" dirty="0"/>
              <a:t>от числа </a:t>
            </a:r>
            <a:r>
              <a:rPr lang="ru-RU" sz="1300" dirty="0" smtClean="0"/>
              <a:t>опрошенных, </a:t>
            </a:r>
            <a:endParaRPr lang="ru-RU" sz="1300" dirty="0"/>
          </a:p>
        </p:txBody>
      </p:sp>
      <p:sp>
        <p:nvSpPr>
          <p:cNvPr id="29705" name="TextBox 10"/>
          <p:cNvSpPr txBox="1">
            <a:spLocks noChangeArrowheads="1"/>
          </p:cNvSpPr>
          <p:nvPr/>
        </p:nvSpPr>
        <p:spPr bwMode="auto">
          <a:xfrm>
            <a:off x="3779912" y="1221135"/>
            <a:ext cx="5184576" cy="245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        в том числе качеством дошкольного образования – 89,7% (за 2013 год – 89,7%), общего образования – 90,7% (за 2013 год – 87,6%), дополнительного образования – 86,9% (за 2013 год – 88,8%). </a:t>
            </a:r>
          </a:p>
          <a:p>
            <a:pPr indent="358775"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В 24 </a:t>
            </a:r>
            <a:r>
              <a:rPr lang="ru-RU" sz="1300" dirty="0"/>
              <a:t>муниципальных образованиях области уровень удовлетворённости населения качеством </a:t>
            </a:r>
            <a:r>
              <a:rPr lang="ru-RU" sz="1300" dirty="0" smtClean="0"/>
              <a:t>дошкольного, дополнительного и общего </a:t>
            </a:r>
            <a:r>
              <a:rPr lang="ru-RU" sz="1300" dirty="0"/>
              <a:t>образования выше </a:t>
            </a:r>
            <a:r>
              <a:rPr lang="ru-RU" sz="1300" dirty="0" err="1"/>
              <a:t>среднеобластного</a:t>
            </a:r>
            <a:r>
              <a:rPr lang="ru-RU" sz="1300" dirty="0"/>
              <a:t> </a:t>
            </a:r>
            <a:r>
              <a:rPr lang="ru-RU" sz="1300" dirty="0" smtClean="0"/>
              <a:t>значения. </a:t>
            </a:r>
          </a:p>
          <a:p>
            <a:pPr indent="358775"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Высокие </a:t>
            </a:r>
            <a:r>
              <a:rPr lang="ru-RU" sz="1300" dirty="0"/>
              <a:t>результаты отмечены в </a:t>
            </a:r>
            <a:r>
              <a:rPr lang="ru-RU" sz="1300" dirty="0" smtClean="0"/>
              <a:t>Даровском районе (99%), городе Вятские Поляны (98,7%), </a:t>
            </a:r>
            <a:r>
              <a:rPr lang="ru-RU" sz="1300" dirty="0" err="1" smtClean="0"/>
              <a:t>Немском</a:t>
            </a:r>
            <a:r>
              <a:rPr lang="ru-RU" sz="1300" dirty="0" smtClean="0"/>
              <a:t> (98,7%), </a:t>
            </a:r>
            <a:r>
              <a:rPr lang="ru-RU" sz="1300" dirty="0" err="1" smtClean="0"/>
              <a:t>Куменском</a:t>
            </a:r>
            <a:r>
              <a:rPr lang="ru-RU" sz="1300" dirty="0" smtClean="0"/>
              <a:t> (97,2%) и Нагорском (97,1%) районах. </a:t>
            </a:r>
          </a:p>
          <a:p>
            <a:pPr indent="358775"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Самые низкие показатели удовлетворенности – в </a:t>
            </a:r>
            <a:r>
              <a:rPr lang="ru-RU" sz="1300" dirty="0" err="1" smtClean="0"/>
              <a:t>Кикнурском</a:t>
            </a:r>
            <a:r>
              <a:rPr lang="ru-RU" sz="1300" dirty="0" smtClean="0"/>
              <a:t> (77,5%), </a:t>
            </a:r>
            <a:r>
              <a:rPr lang="ru-RU" sz="1300" dirty="0" err="1" smtClean="0"/>
              <a:t>Оричевском</a:t>
            </a:r>
            <a:r>
              <a:rPr lang="ru-RU" sz="1300" dirty="0" smtClean="0"/>
              <a:t> (78,1%) районах, </a:t>
            </a:r>
            <a:r>
              <a:rPr lang="ru-RU" sz="1300" dirty="0" err="1" smtClean="0"/>
              <a:t>Подосиновском</a:t>
            </a:r>
            <a:r>
              <a:rPr lang="ru-RU" sz="1300" dirty="0" smtClean="0"/>
              <a:t> районе Кировской области (78,3%), Советском районе Кировской области (81,3%) и Омутнинском районе (82,2%).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9952" y="3717032"/>
            <a:ext cx="4788024" cy="387798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Наиболее актуальные причины неудовлетворенности населения  качеством общего образования, процент от числа ответивших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1456209"/>
            <a:ext cx="3456384" cy="683264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Удовлетворённость населения качеством дошкольного, дополнительного и общего образования, процентов от числа опрошенных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(по данным за 2014 год)</a:t>
            </a:r>
            <a:endParaRPr lang="ru-RU" sz="120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50</a:t>
            </a:fld>
            <a:endParaRPr lang="ru-RU" dirty="0"/>
          </a:p>
        </p:txBody>
      </p:sp>
      <p:sp>
        <p:nvSpPr>
          <p:cNvPr id="16" name="Заголовок 1"/>
          <p:cNvSpPr>
            <a:spLocks/>
          </p:cNvSpPr>
          <p:nvPr/>
        </p:nvSpPr>
        <p:spPr bwMode="auto">
          <a:xfrm>
            <a:off x="323528" y="332656"/>
            <a:ext cx="8690992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УДОВЛЕТВОРЕННОСТЬ НАСЕЛЕНИЯ КАЧЕСТВОМ ДОШКОЛЬНОГО, ДОПОЛНИТЕЛЬНОГО И ОБЩЕГО ОБРАЗОВАНИЯ</a:t>
            </a:r>
            <a:endParaRPr lang="ru-RU" sz="1600" b="1" dirty="0"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2555776" y="40770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07505" y="5041751"/>
          <a:ext cx="2520279" cy="1706880"/>
        </p:xfrm>
        <a:graphic>
          <a:graphicData uri="http://schemas.openxmlformats.org/drawingml/2006/table">
            <a:tbl>
              <a:tblPr/>
              <a:tblGrid>
                <a:gridCol w="1566659"/>
                <a:gridCol w="953620"/>
              </a:tblGrid>
              <a:tr h="2336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Даровской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г. Вятские Поляны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Немский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</a:t>
                      </a:r>
                      <a:r>
                        <a:rPr lang="ru-RU" sz="10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Куменский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</a:t>
                      </a:r>
                      <a:r>
                        <a:rPr lang="ru-RU" sz="10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Нагорский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97,1 по 99,0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5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95,1 по 97,0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A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86,6 по 95,0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Омутнинский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42. Советский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Подосиновский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Оричевский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45.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Кикнурский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77,5 по 86,5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rias.ako.ogv/RIAS607/ingeoimage.asp?Db=KirovRegion_RIAS&amp;Layers=Names&amp;CenterX=9441000&amp;CenterY=6500000&amp;Width=600&amp;Height=700&amp;XAngle=0&amp;YMirror=false&amp;ZoomScale=2.5e-7&amp;SelectedObject=&amp;DataLayerId=FFF0001B0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00808"/>
            <a:ext cx="37799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11" name="Заголовок 1"/>
          <p:cNvSpPr>
            <a:spLocks/>
          </p:cNvSpPr>
          <p:nvPr/>
        </p:nvSpPr>
        <p:spPr bwMode="auto">
          <a:xfrm>
            <a:off x="251520" y="332656"/>
            <a:ext cx="8568952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УДОВЛЕТВОРЕННОСТЬ НАСЕЛЕНИЯ КАЧЕСТВОМ ПРЕДОСТАВЛЯЕМЫХ УСЛУГ В СФЕРЕ КУЛЬТУРЫ (КАЧЕСТВОМ КУЛЬТУРНОГО ОБСЛУЖИВАНИЯ) 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1052736"/>
            <a:ext cx="4032448" cy="683264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Удовлетворённость населения качеством предоставляемых услуг в сфере культуры (качеством культурного обслуживания), процентов от числа опрошенных </a:t>
            </a:r>
          </a:p>
          <a:p>
            <a:pPr algn="ctr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(по данным за 2014 год)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24744"/>
            <a:ext cx="4176464" cy="545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300" dirty="0" smtClean="0">
                <a:cs typeface="Times New Roman" pitchFamily="18" charset="0"/>
              </a:rPr>
              <a:t>По результатам проведения независимых опросов наблюдается снижение</a:t>
            </a:r>
            <a:r>
              <a:rPr lang="ru-RU" sz="1300" b="1" dirty="0" smtClean="0">
                <a:cs typeface="Times New Roman" pitchFamily="18" charset="0"/>
              </a:rPr>
              <a:t> у</a:t>
            </a:r>
            <a:r>
              <a:rPr lang="ru-RU" sz="1300" b="1" dirty="0" smtClean="0"/>
              <a:t>довлетворённости населения качеством предоставляемых услуг в сфере культуры (качеством культурного обслуживания)</a:t>
            </a:r>
            <a:r>
              <a:rPr lang="ru-RU" sz="1300" dirty="0" smtClean="0"/>
              <a:t> в </a:t>
            </a:r>
            <a:r>
              <a:rPr lang="ru-RU" sz="1300" dirty="0" smtClean="0">
                <a:cs typeface="Times New Roman" pitchFamily="18" charset="0"/>
              </a:rPr>
              <a:t>целом по области с 74,4% в 2013 году до  68,9% в 2014 году. </a:t>
            </a:r>
          </a:p>
          <a:p>
            <a:pPr indent="358775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Снижение уровня удовлетворенности населения качеством предоставляемых услуг в сфере культуры (качеством культурного обслуживания) наблюдается в 28 муниципальных образованиях области. При этом самое значительное – на 23,9 п.п. в </a:t>
            </a:r>
            <a:r>
              <a:rPr lang="ru-RU" sz="1300" dirty="0" err="1" smtClean="0"/>
              <a:t>Арбажском</a:t>
            </a:r>
            <a:r>
              <a:rPr lang="ru-RU" sz="1300" dirty="0" smtClean="0"/>
              <a:t> районе.</a:t>
            </a:r>
            <a:endParaRPr lang="ru-RU" sz="1300" dirty="0"/>
          </a:p>
          <a:p>
            <a:pPr indent="358775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>
                <a:cs typeface="Times New Roman" pitchFamily="18" charset="0"/>
              </a:rPr>
              <a:t>Наиболее высоко население </a:t>
            </a:r>
            <a:r>
              <a:rPr lang="ru-RU" sz="1300" dirty="0">
                <a:cs typeface="Times New Roman" pitchFamily="18" charset="0"/>
              </a:rPr>
              <a:t>оценило качество культурного обслуживания в </a:t>
            </a:r>
            <a:r>
              <a:rPr lang="ru-RU" sz="1300" dirty="0" smtClean="0">
                <a:cs typeface="Times New Roman" pitchFamily="18" charset="0"/>
              </a:rPr>
              <a:t>Нагорском районе (85,4%), Богородском муниципальном районе (84,9%), </a:t>
            </a:r>
            <a:r>
              <a:rPr lang="ru-RU" sz="1300" dirty="0" err="1" smtClean="0">
                <a:cs typeface="Times New Roman" pitchFamily="18" charset="0"/>
              </a:rPr>
              <a:t>Малмыжском</a:t>
            </a:r>
            <a:r>
              <a:rPr lang="ru-RU" sz="1300" dirty="0" smtClean="0">
                <a:cs typeface="Times New Roman" pitchFamily="18" charset="0"/>
              </a:rPr>
              <a:t> (84,7%),</a:t>
            </a:r>
            <a:r>
              <a:rPr lang="ru-RU" sz="13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1300" dirty="0" err="1" smtClean="0">
                <a:cs typeface="Times New Roman" pitchFamily="18" charset="0"/>
              </a:rPr>
              <a:t>Куменском</a:t>
            </a:r>
            <a:r>
              <a:rPr lang="ru-RU" sz="1300" dirty="0" smtClean="0">
                <a:cs typeface="Times New Roman" pitchFamily="18" charset="0"/>
              </a:rPr>
              <a:t> (80,1%) и Верхнекамском (80%) районах. </a:t>
            </a:r>
            <a:endParaRPr lang="ru-RU" sz="13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indent="358775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>
                <a:cs typeface="Times New Roman" pitchFamily="18" charset="0"/>
              </a:rPr>
              <a:t>Менее </a:t>
            </a:r>
            <a:r>
              <a:rPr lang="ru-RU" sz="1300" dirty="0">
                <a:cs typeface="Times New Roman" pitchFamily="18" charset="0"/>
              </a:rPr>
              <a:t>всего удовлетворено население культурным обслуживанием в </a:t>
            </a:r>
            <a:r>
              <a:rPr lang="ru-RU" sz="1300" dirty="0" smtClean="0">
                <a:cs typeface="Times New Roman" pitchFamily="18" charset="0"/>
              </a:rPr>
              <a:t>ЗАТО </a:t>
            </a:r>
            <a:r>
              <a:rPr lang="ru-RU" sz="1300" dirty="0">
                <a:cs typeface="Times New Roman" pitchFamily="18" charset="0"/>
              </a:rPr>
              <a:t>Первомайский </a:t>
            </a:r>
            <a:r>
              <a:rPr lang="ru-RU" sz="1300" dirty="0" smtClean="0">
                <a:cs typeface="Times New Roman" pitchFamily="18" charset="0"/>
              </a:rPr>
              <a:t>(13,8%), </a:t>
            </a:r>
            <a:r>
              <a:rPr lang="ru-RU" sz="1300" dirty="0" err="1" smtClean="0">
                <a:cs typeface="Times New Roman" pitchFamily="18" charset="0"/>
              </a:rPr>
              <a:t>Арбажском</a:t>
            </a:r>
            <a:r>
              <a:rPr lang="ru-RU" sz="1300" dirty="0" smtClean="0">
                <a:cs typeface="Times New Roman" pitchFamily="18" charset="0"/>
              </a:rPr>
              <a:t> (52,7%), Сунском (56,7%), </a:t>
            </a:r>
            <a:r>
              <a:rPr lang="ru-RU" sz="1300" dirty="0" err="1" smtClean="0">
                <a:cs typeface="Times New Roman" pitchFamily="18" charset="0"/>
              </a:rPr>
              <a:t>Оричевском</a:t>
            </a:r>
            <a:r>
              <a:rPr lang="ru-RU" sz="1300" dirty="0" smtClean="0">
                <a:cs typeface="Times New Roman" pitchFamily="18" charset="0"/>
              </a:rPr>
              <a:t> (58,4%), Зуевском (59,7%) районах.</a:t>
            </a:r>
            <a:r>
              <a:rPr lang="en-US" sz="1300" dirty="0" smtClean="0"/>
              <a:t> </a:t>
            </a:r>
            <a:endParaRPr lang="ru-RU" sz="1300" dirty="0"/>
          </a:p>
          <a:p>
            <a:pPr indent="358775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/>
              <a:t>Основными причинами неудовлетворенности населения </a:t>
            </a:r>
            <a:r>
              <a:rPr lang="ru-RU" sz="1300" dirty="0" smtClean="0"/>
              <a:t>культурным обслуживанием являются </a:t>
            </a:r>
            <a:r>
              <a:rPr lang="ru-RU" sz="1300" dirty="0"/>
              <a:t>недостаточное количество мероприятий в домах культуры и </a:t>
            </a:r>
            <a:r>
              <a:rPr lang="ru-RU" sz="1300" dirty="0" smtClean="0"/>
              <a:t>клубах, </a:t>
            </a:r>
            <a:r>
              <a:rPr lang="ru-RU" sz="1300" dirty="0"/>
              <a:t>низкое качество проводимых </a:t>
            </a:r>
            <a:r>
              <a:rPr lang="ru-RU" sz="1300" dirty="0" smtClean="0"/>
              <a:t>мероприятий, платность мероприятий, отсутствие квалифицированных кадров и условий для отдыха </a:t>
            </a:r>
            <a:r>
              <a:rPr lang="ru-RU" sz="1300" dirty="0"/>
              <a:t>и плохое состояние домов </a:t>
            </a:r>
            <a:r>
              <a:rPr lang="ru-RU" sz="1300" dirty="0" smtClean="0"/>
              <a:t>культуры. </a:t>
            </a:r>
            <a:endParaRPr lang="ru-RU" sz="13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51</a:t>
            </a:fld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355976" y="5085184"/>
          <a:ext cx="3024335" cy="1641475"/>
        </p:xfrm>
        <a:graphic>
          <a:graphicData uri="http://schemas.openxmlformats.org/drawingml/2006/table">
            <a:tbl>
              <a:tblPr/>
              <a:tblGrid>
                <a:gridCol w="1510004"/>
                <a:gridCol w="1514331"/>
              </a:tblGrid>
              <a:tr h="1962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Нагорский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Богородский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Малмыжский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Куменский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5. Верхнекамский район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75,1 по 85,4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5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72,1 по 75,0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A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65,1 по 72,0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41. Зуевский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42.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Оричевский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43. Сунский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Арбажский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45. ЗАТО Первомайский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13,8 по 65,0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8328025" y="6107113"/>
            <a:ext cx="554038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30728" name="TextBox 4"/>
          <p:cNvSpPr txBox="1">
            <a:spLocks noChangeArrowheads="1"/>
          </p:cNvSpPr>
          <p:nvPr/>
        </p:nvSpPr>
        <p:spPr bwMode="auto">
          <a:xfrm>
            <a:off x="113130" y="908720"/>
            <a:ext cx="8923366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По итогам опроса за 2014 год </a:t>
            </a:r>
            <a:r>
              <a:rPr lang="ru-RU" sz="1300" b="1" dirty="0" smtClean="0"/>
              <a:t>удовлетворённость населения жилищно-коммунальными услугами</a:t>
            </a:r>
            <a:r>
              <a:rPr lang="ru-RU" sz="1300" dirty="0" smtClean="0"/>
              <a:t> в среднем по муниципальным образованиям области выросла на 1,3 п.п. по сравнению с 2013 годом и составила 69,4% (в 2013 году – 68,1%). </a:t>
            </a:r>
            <a:endParaRPr lang="ru-RU" sz="1300" dirty="0"/>
          </a:p>
        </p:txBody>
      </p:sp>
      <p:sp>
        <p:nvSpPr>
          <p:cNvPr id="30729" name="TextBox 10"/>
          <p:cNvSpPr txBox="1">
            <a:spLocks noChangeArrowheads="1"/>
          </p:cNvSpPr>
          <p:nvPr/>
        </p:nvSpPr>
        <p:spPr bwMode="auto">
          <a:xfrm>
            <a:off x="107504" y="1359818"/>
            <a:ext cx="4824536" cy="245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>
              <a:lnSpc>
                <a:spcPct val="80000"/>
              </a:lnSpc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В 25 муниципальных образованиях области наблюдается рост уровня удовлетворённости населения жилищно-коммунальными услугами. При этом самый значительный – в </a:t>
            </a:r>
            <a:r>
              <a:rPr lang="ru-RU" sz="1300" dirty="0" err="1" smtClean="0"/>
              <a:t>Унинском</a:t>
            </a:r>
            <a:r>
              <a:rPr lang="ru-RU" sz="1300" dirty="0" smtClean="0"/>
              <a:t> районе на 14 п.п.</a:t>
            </a:r>
          </a:p>
          <a:p>
            <a:pPr indent="358775" algn="just">
              <a:lnSpc>
                <a:spcPct val="80000"/>
              </a:lnSpc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Высокие показатели удовлетворённости населения жилищно-коммунальными услугами отмечены в городе Кирове </a:t>
            </a:r>
            <a:r>
              <a:rPr lang="ru-RU" sz="1300" dirty="0"/>
              <a:t>(</a:t>
            </a:r>
            <a:r>
              <a:rPr lang="ru-RU" sz="1300" dirty="0" smtClean="0"/>
              <a:t>85,2% от числа опрошенных),</a:t>
            </a:r>
            <a:r>
              <a:rPr lang="ru-RU" sz="1300" dirty="0" smtClean="0">
                <a:solidFill>
                  <a:srgbClr val="FF0000"/>
                </a:solidFill>
              </a:rPr>
              <a:t> </a:t>
            </a:r>
            <a:r>
              <a:rPr lang="ru-RU" sz="1300" dirty="0" smtClean="0"/>
              <a:t>ЗАТО Первомайский (84,8%), городах </a:t>
            </a:r>
            <a:r>
              <a:rPr lang="ru-RU" sz="1300" dirty="0" err="1" smtClean="0"/>
              <a:t>Кирово-Чепецке</a:t>
            </a:r>
            <a:r>
              <a:rPr lang="ru-RU" sz="1300" dirty="0" smtClean="0"/>
              <a:t> (84,6%), Слободском (82,3%), а также в </a:t>
            </a:r>
            <a:r>
              <a:rPr lang="ru-RU" sz="1300" dirty="0" err="1" smtClean="0"/>
              <a:t>Кирово-Чепецком</a:t>
            </a:r>
            <a:r>
              <a:rPr lang="ru-RU" sz="1300" dirty="0" smtClean="0"/>
              <a:t> районе (80,6%). </a:t>
            </a:r>
          </a:p>
          <a:p>
            <a:pPr indent="358775" algn="just">
              <a:lnSpc>
                <a:spcPct val="80000"/>
              </a:lnSpc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Самые низкие показатели удовлетворенности – в </a:t>
            </a:r>
            <a:r>
              <a:rPr lang="ru-RU" sz="1300" dirty="0" err="1" smtClean="0"/>
              <a:t>Кикнурском</a:t>
            </a:r>
            <a:r>
              <a:rPr lang="ru-RU" sz="1300" dirty="0" smtClean="0"/>
              <a:t> районе (51,5%), </a:t>
            </a:r>
            <a:r>
              <a:rPr lang="ru-RU" sz="1300" dirty="0" err="1" smtClean="0"/>
              <a:t>Подосиновском</a:t>
            </a:r>
            <a:r>
              <a:rPr lang="ru-RU" sz="1300" dirty="0" smtClean="0"/>
              <a:t> районе Кировской области (54,3%), </a:t>
            </a:r>
            <a:r>
              <a:rPr lang="ru-RU" sz="1300" dirty="0" err="1" smtClean="0"/>
              <a:t>Арбажском</a:t>
            </a:r>
            <a:r>
              <a:rPr lang="ru-RU" sz="1300" dirty="0" smtClean="0"/>
              <a:t> (54,9%), </a:t>
            </a:r>
            <a:r>
              <a:rPr lang="ru-RU" sz="1300" dirty="0" err="1" smtClean="0"/>
              <a:t>Афанасьевском</a:t>
            </a:r>
            <a:r>
              <a:rPr lang="ru-RU" sz="1300" dirty="0" smtClean="0"/>
              <a:t> (56,5%) и Верхнекамском (59,7%) районах. </a:t>
            </a:r>
            <a:endParaRPr lang="ru-RU" sz="1300" dirty="0" smtClean="0">
              <a:solidFill>
                <a:srgbClr val="FF0000"/>
              </a:solidFill>
            </a:endParaRPr>
          </a:p>
          <a:p>
            <a:pPr indent="358775"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3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64088" y="4149080"/>
            <a:ext cx="37444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8775" algn="just" defTabSz="407988">
              <a:lnSpc>
                <a:spcPct val="80000"/>
              </a:lnSpc>
              <a:spcBef>
                <a:spcPct val="20000"/>
              </a:spcBef>
              <a:buClr>
                <a:srgbClr val="EEECE1"/>
              </a:buClr>
              <a:buSzPct val="75000"/>
            </a:pPr>
            <a:r>
              <a:rPr lang="ru-RU" sz="1300" dirty="0" smtClean="0"/>
              <a:t>По итогам проведенного опроса большинство опрошенных, как и в 2013 году, </a:t>
            </a:r>
            <a:r>
              <a:rPr lang="ru-RU" sz="1300" dirty="0"/>
              <a:t>отметили следующие </a:t>
            </a:r>
            <a:r>
              <a:rPr lang="ru-RU" sz="1300" dirty="0" smtClean="0"/>
              <a:t>основные проблемы </a:t>
            </a:r>
            <a:r>
              <a:rPr lang="ru-RU" sz="1300" dirty="0"/>
              <a:t>в данной сфере: </a:t>
            </a:r>
            <a:r>
              <a:rPr lang="ru-RU" sz="1300" dirty="0" smtClean="0"/>
              <a:t>не </a:t>
            </a:r>
            <a:r>
              <a:rPr lang="ru-RU" sz="1300" dirty="0"/>
              <a:t>вывозится и/или редко убирается мусор (</a:t>
            </a:r>
            <a:r>
              <a:rPr lang="ru-RU" sz="1300" dirty="0" smtClean="0"/>
              <a:t>24,2% от числа ответивших), </a:t>
            </a:r>
            <a:r>
              <a:rPr lang="ru-RU" sz="1300" dirty="0"/>
              <a:t>неудовлетворительная работа управляющих компаний, нет благоустройства дворов, тротуаров, улиц, населенных пунктов, отсутствует ремонт домов, крыш, подъездов, подвалов </a:t>
            </a:r>
            <a:r>
              <a:rPr lang="ru-RU" sz="1300" dirty="0" smtClean="0"/>
              <a:t>(22,5%) </a:t>
            </a:r>
            <a:r>
              <a:rPr lang="ru-RU" sz="1300" dirty="0"/>
              <a:t>и высокие тарифы на услуги </a:t>
            </a:r>
            <a:r>
              <a:rPr lang="ru-RU" sz="1300" dirty="0" smtClean="0"/>
              <a:t>жилищно-коммунального хозяйства (20,9%), не чистят, не </a:t>
            </a:r>
            <a:r>
              <a:rPr lang="ru-RU" sz="1300" dirty="0" err="1" smtClean="0"/>
              <a:t>оканавливают</a:t>
            </a:r>
            <a:r>
              <a:rPr lang="ru-RU" sz="1300" dirty="0" smtClean="0"/>
              <a:t>, </a:t>
            </a:r>
            <a:r>
              <a:rPr lang="ru-RU" sz="1300" dirty="0" err="1" smtClean="0"/>
              <a:t>не</a:t>
            </a:r>
            <a:r>
              <a:rPr lang="ru-RU" sz="1300" dirty="0" smtClean="0"/>
              <a:t> ремонтируют дороги в населенных пунктах (12,4%), а также неудовлетворительное водоснабжение и плохое качество воды (7,8% от числа ответивших).</a:t>
            </a:r>
            <a:endParaRPr lang="ru-RU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1340768"/>
            <a:ext cx="3960440" cy="387798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Удовлетворённость населения жилищно-коммунальными услугами, процентов (по данным за 2014 год)</a:t>
            </a:r>
            <a:endParaRPr lang="ru-RU" sz="1200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52</a:t>
            </a:fld>
            <a:endParaRPr lang="ru-RU" dirty="0"/>
          </a:p>
        </p:txBody>
      </p:sp>
      <p:sp>
        <p:nvSpPr>
          <p:cNvPr id="17" name="Заголовок 1"/>
          <p:cNvSpPr>
            <a:spLocks/>
          </p:cNvSpPr>
          <p:nvPr/>
        </p:nvSpPr>
        <p:spPr bwMode="auto">
          <a:xfrm>
            <a:off x="251520" y="260648"/>
            <a:ext cx="8568952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УДОВЛЕТВОРЕННОСТЬ НАСЕЛЕНИЯ ЖИЛИЩНО-КОММУНАЛЬНЫМИ УСЛУГАМИ</a:t>
            </a:r>
            <a:endParaRPr lang="ru-RU" sz="1600" b="1" dirty="0"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4716016" y="1772816"/>
          <a:ext cx="4427984" cy="223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2008" y="3541541"/>
            <a:ext cx="4788024" cy="535531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Наиболее актуальные причины неудовлетворенности населения  жилищно-коммунальными услугами (по данным за 2014 год),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процент от числа ответивших</a:t>
            </a:r>
            <a:endParaRPr lang="ru-RU" sz="1200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0" y="3933056"/>
          <a:ext cx="565212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520" y="1052736"/>
            <a:ext cx="8640960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 defTabSz="407988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>
                <a:cs typeface="Times New Roman" pitchFamily="18" charset="0"/>
              </a:rPr>
              <a:t>Удовлетворенность населения условиями для занятия физической культурой и спортом в 2014 году выросла на   2,2 п.п. по сравнению с 2013 годом (36% ) и составила 38,2% от числа опрошенного населения.</a:t>
            </a:r>
            <a:endParaRPr lang="ru-RU" sz="1300" dirty="0">
              <a:cs typeface="Times New Roman" pitchFamily="18" charset="0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79512" y="1454733"/>
            <a:ext cx="5472608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/>
              <a:t>Наиболее </a:t>
            </a:r>
            <a:r>
              <a:rPr lang="ru-RU" sz="1300" dirty="0" smtClean="0"/>
              <a:t>высокие показатели удовлетворенности в городах Кирове (70,2% от числа опрошенных), </a:t>
            </a:r>
            <a:r>
              <a:rPr lang="ru-RU" sz="1300" dirty="0" err="1" smtClean="0"/>
              <a:t>Кирово-Чепецке</a:t>
            </a:r>
            <a:r>
              <a:rPr lang="ru-RU" sz="1300" dirty="0" smtClean="0"/>
              <a:t> (53,7%) и Котельниче (52,7%), а также в </a:t>
            </a:r>
            <a:r>
              <a:rPr lang="ru-RU" sz="1300" dirty="0" err="1" smtClean="0"/>
              <a:t>Кирово-Чепецком</a:t>
            </a:r>
            <a:r>
              <a:rPr lang="ru-RU" sz="1300" dirty="0" smtClean="0"/>
              <a:t> и </a:t>
            </a:r>
            <a:r>
              <a:rPr lang="ru-RU" sz="1300" dirty="0" err="1" smtClean="0"/>
              <a:t>Котельничском</a:t>
            </a:r>
            <a:r>
              <a:rPr lang="ru-RU" sz="1300" dirty="0" smtClean="0"/>
              <a:t> районах (49,1%).</a:t>
            </a:r>
          </a:p>
          <a:p>
            <a:pPr indent="358775" algn="just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Наименьшие показатели </a:t>
            </a:r>
            <a:r>
              <a:rPr lang="ru-RU" sz="1300" dirty="0"/>
              <a:t>зафиксированы </a:t>
            </a:r>
            <a:r>
              <a:rPr lang="ru-RU" sz="1300" dirty="0" smtClean="0"/>
              <a:t>в </a:t>
            </a:r>
            <a:r>
              <a:rPr lang="ru-RU" sz="1300" dirty="0" err="1" smtClean="0"/>
              <a:t>Лебяжском</a:t>
            </a:r>
            <a:r>
              <a:rPr lang="ru-RU" sz="1300" dirty="0" smtClean="0"/>
              <a:t> районе (23,5% от числа опрошенных), </a:t>
            </a:r>
            <a:r>
              <a:rPr lang="ru-RU" sz="1300" dirty="0" err="1" smtClean="0"/>
              <a:t>Подосиновском</a:t>
            </a:r>
            <a:r>
              <a:rPr lang="ru-RU" sz="1300" dirty="0" smtClean="0"/>
              <a:t> районе Кировской области (24,3%), Нолинском (25%), </a:t>
            </a:r>
            <a:r>
              <a:rPr lang="ru-RU" sz="1300" dirty="0" err="1" smtClean="0"/>
              <a:t>Опаринском</a:t>
            </a:r>
            <a:r>
              <a:rPr lang="ru-RU" sz="1300" dirty="0" smtClean="0"/>
              <a:t> (25,4%), </a:t>
            </a:r>
            <a:r>
              <a:rPr lang="ru-RU" sz="1300" dirty="0" err="1" smtClean="0"/>
              <a:t>Арбажском</a:t>
            </a:r>
            <a:r>
              <a:rPr lang="ru-RU" sz="1300" dirty="0" smtClean="0"/>
              <a:t> (28,8%) районах. </a:t>
            </a:r>
          </a:p>
          <a:p>
            <a:pPr indent="358775" algn="just">
              <a:lnSpc>
                <a:spcPct val="8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В 35 муниципальных образованиях наблюдается рост значений показателя. Наибольший рост удовлетворенности населения </a:t>
            </a:r>
            <a:r>
              <a:rPr lang="ru-RU" sz="1300" dirty="0" smtClean="0">
                <a:cs typeface="Times New Roman" pitchFamily="18" charset="0"/>
              </a:rPr>
              <a:t>условиями для занятия физической культурой и спортом </a:t>
            </a:r>
            <a:r>
              <a:rPr lang="ru-RU" sz="1300" dirty="0" smtClean="0"/>
              <a:t>– в  </a:t>
            </a:r>
            <a:r>
              <a:rPr lang="ru-RU" sz="1300" dirty="0" err="1" smtClean="0"/>
              <a:t>Фаленском</a:t>
            </a:r>
            <a:r>
              <a:rPr lang="ru-RU" sz="1300" dirty="0" smtClean="0"/>
              <a:t>  (на 16 п.п.), Зуевском (на 12,5 п.п.), </a:t>
            </a:r>
            <a:r>
              <a:rPr lang="ru-RU" sz="1300" dirty="0" err="1" smtClean="0"/>
              <a:t>Мурашинском</a:t>
            </a:r>
            <a:r>
              <a:rPr lang="ru-RU" sz="1300" dirty="0" smtClean="0"/>
              <a:t> (на 12,5 п.п.), городе Котельнич (11,1п.п.), </a:t>
            </a:r>
            <a:r>
              <a:rPr lang="ru-RU" sz="1300" dirty="0" err="1" smtClean="0"/>
              <a:t>Кильмезском</a:t>
            </a:r>
            <a:r>
              <a:rPr lang="ru-RU" sz="1300" dirty="0" smtClean="0"/>
              <a:t> муниципальном (на 10,6 п.п.), Нолинском (на   10,5 п.п.). Наибольшее снижение удовлетворенности  населения – в </a:t>
            </a:r>
            <a:r>
              <a:rPr lang="ru-RU" sz="1300" dirty="0" err="1" smtClean="0"/>
              <a:t>Унинском</a:t>
            </a:r>
            <a:r>
              <a:rPr lang="ru-RU" sz="1300" dirty="0" smtClean="0"/>
              <a:t> районе – на 28,5 п.п.</a:t>
            </a:r>
          </a:p>
        </p:txBody>
      </p:sp>
      <p:sp>
        <p:nvSpPr>
          <p:cNvPr id="9" name="Заголовок 1"/>
          <p:cNvSpPr>
            <a:spLocks/>
          </p:cNvSpPr>
          <p:nvPr/>
        </p:nvSpPr>
        <p:spPr bwMode="auto">
          <a:xfrm>
            <a:off x="251520" y="404664"/>
            <a:ext cx="8568952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УДОВЛЕТВОРЕННОСТЬ НАСЕЛЕНИЯ УСЛОВИЯМИ ДЛЯ ЗАНЯТИЙ ФИЗИЧЕСКОЙ КУЛЬТУРОЙ И СПОРТОМ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1494129"/>
            <a:ext cx="3240360" cy="683264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Удовлетворённость населения условиями для занятий физической культурой и спортом,</a:t>
            </a:r>
          </a:p>
          <a:p>
            <a:pPr algn="ctr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процентов от числа опрошенных </a:t>
            </a:r>
          </a:p>
          <a:p>
            <a:pPr algn="ctr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(по данным за 2014 год)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3717032"/>
            <a:ext cx="4176464" cy="387798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/>
              <a:t>П</a:t>
            </a:r>
            <a:r>
              <a:rPr lang="ru-RU" sz="1200" dirty="0" smtClean="0"/>
              <a:t>ричины неудовлетворенности  населения условиями для занятий физической культурой и спортом, процентов</a:t>
            </a:r>
            <a:endParaRPr lang="ru-RU" sz="12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53</a:t>
            </a:fld>
            <a:endParaRPr lang="ru-RU" dirty="0"/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179512" y="4114800"/>
          <a:ext cx="54768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 descr="http://rias.ako.ogv/RIAS607/ingeoimage.asp?Db=KirovRegion_RIAS&amp;Layers=Names&amp;CenterX=9441000&amp;CenterY=6500000&amp;Width=600&amp;Height=700&amp;XAngle=0&amp;YMirror=false&amp;ZoomScale=2.5e-7&amp;SelectedObject=&amp;DataLayerId=FFF0001B0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204864"/>
            <a:ext cx="2713484" cy="311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702601" y="5085184"/>
          <a:ext cx="2757831" cy="1539240"/>
        </p:xfrm>
        <a:graphic>
          <a:graphicData uri="http://schemas.openxmlformats.org/drawingml/2006/table">
            <a:tbl>
              <a:tblPr/>
              <a:tblGrid>
                <a:gridCol w="1656184"/>
                <a:gridCol w="1101647"/>
              </a:tblGrid>
              <a:tr h="10985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 г.Киров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г.Кирово-Чепецк</a:t>
                      </a: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3. г.Котельнич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Кирово-Чепецкий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Котельничский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 47,1 по 70,2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5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5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38,1 по 47,0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5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A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33,1 по 38,0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5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41.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Арбажский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42.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Опаринский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43.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Нолинский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Подосиновский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45.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Лебяжский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23,5 по 33,0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rias.ako.ogv/RIAS607/ingeoimage.asp?Db=KirovRegion_RIAS&amp;Layers=Names&amp;CenterX=9441000&amp;CenterY=6500000&amp;Width=600&amp;Height=700&amp;XAngle=0&amp;YMirror=false&amp;ZoomScale=2.5e-7&amp;SelectedObject=&amp;DataLayerId=FFF0001B00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7616" y="2132856"/>
            <a:ext cx="3456384" cy="354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Rectangle 5"/>
          <p:cNvSpPr>
            <a:spLocks noChangeArrowheads="1"/>
          </p:cNvSpPr>
          <p:nvPr/>
        </p:nvSpPr>
        <p:spPr bwMode="auto">
          <a:xfrm>
            <a:off x="8328025" y="6107113"/>
            <a:ext cx="554038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106500" name="Rectangle 8"/>
          <p:cNvSpPr>
            <a:spLocks noChangeArrowheads="1"/>
          </p:cNvSpPr>
          <p:nvPr/>
        </p:nvSpPr>
        <p:spPr bwMode="auto">
          <a:xfrm>
            <a:off x="0" y="0"/>
            <a:ext cx="0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000"/>
          </a:p>
        </p:txBody>
      </p:sp>
      <p:sp>
        <p:nvSpPr>
          <p:cNvPr id="106504" name="TextBox 10"/>
          <p:cNvSpPr txBox="1">
            <a:spLocks noChangeArrowheads="1"/>
          </p:cNvSpPr>
          <p:nvPr/>
        </p:nvSpPr>
        <p:spPr bwMode="auto">
          <a:xfrm>
            <a:off x="179512" y="1412776"/>
            <a:ext cx="4392488" cy="565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В среднем по муниципальным образованиям </a:t>
            </a:r>
            <a:r>
              <a:rPr lang="ru-RU" sz="1300" b="1" dirty="0" smtClean="0"/>
              <a:t>доля населения, удовлетворенного эффективностью деятельности органов местного самоуправления городских округов (муниципальных районов), в том числе  информационной  открытостью, </a:t>
            </a:r>
            <a:r>
              <a:rPr lang="ru-RU" sz="1300" dirty="0" smtClean="0"/>
              <a:t>в 2014 году снизилась на 1 п.п. и составила 59,4% (в 2013 году – 60,4%), в том числе деятельностью органов местного самоуправления – 56,4% (в 2013 году – 55,5%), деятельностью глав городских округов и муниципальных районов – 59,4% (в 2013 году – 57,6%), деятельностью администраций городских округов и муниципальных районов – 58,2% (в 2013 году – 58,5%), деятельностью депутатов представительных органов местного самоуправления – 50,7% (в 2013 году – 49,3%), информационной открытостью органов местного самоуправления – 62,2% (в 2013 году – 64,6%).</a:t>
            </a:r>
          </a:p>
          <a:p>
            <a:pPr indent="358775"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 smtClean="0"/>
              <a:t>Снижение удовлетворенности населения эффективностью деятельности органов местного самоуправления, в том числе информационной открытостью, по сравнению с 2013 годом наблюдается в 20 муниципальных образованиях области. При этом наибольшее снижение – в </a:t>
            </a:r>
            <a:r>
              <a:rPr lang="ru-RU" sz="1300" dirty="0" err="1" smtClean="0"/>
              <a:t>Тужинском</a:t>
            </a:r>
            <a:r>
              <a:rPr lang="ru-RU" sz="1300" dirty="0" smtClean="0"/>
              <a:t> районе на 24,5 п.п.</a:t>
            </a:r>
          </a:p>
          <a:p>
            <a:pPr indent="358775"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Наиболее высокий показатель </a:t>
            </a:r>
            <a:r>
              <a:rPr lang="ru-RU" sz="1300" dirty="0"/>
              <a:t>уровня удовлетворенности эффективностью деятельности органов местного самоуправления городских округов (муниципальных районов), в том числе информационной  </a:t>
            </a:r>
            <a:r>
              <a:rPr lang="ru-RU" sz="1300" dirty="0" smtClean="0"/>
              <a:t>открытостью, в ЗАТО Первомайский (74,2%), </a:t>
            </a:r>
            <a:r>
              <a:rPr lang="ru-RU" sz="1300" dirty="0" err="1" smtClean="0"/>
              <a:t>Пижанском</a:t>
            </a:r>
            <a:r>
              <a:rPr lang="ru-RU" sz="1300" dirty="0" smtClean="0"/>
              <a:t> (71,9%), </a:t>
            </a:r>
            <a:r>
              <a:rPr lang="ru-RU" sz="1300" dirty="0" err="1" smtClean="0"/>
              <a:t>Кильмезском</a:t>
            </a:r>
            <a:r>
              <a:rPr lang="ru-RU" sz="1300" dirty="0" smtClean="0"/>
              <a:t> муниципальном (71,7%), </a:t>
            </a:r>
            <a:r>
              <a:rPr lang="ru-RU" sz="1300" dirty="0" err="1" smtClean="0"/>
              <a:t>Унинском</a:t>
            </a:r>
            <a:r>
              <a:rPr lang="ru-RU" sz="1300" dirty="0" smtClean="0"/>
              <a:t> (71,4%), Нагорском (70,9%) районах.</a:t>
            </a:r>
            <a:endParaRPr lang="ru-RU" sz="1300" dirty="0" smtClean="0">
              <a:solidFill>
                <a:srgbClr val="FF0000"/>
              </a:solidFill>
            </a:endParaRPr>
          </a:p>
          <a:p>
            <a:pPr indent="358775" algn="just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sz="1300" dirty="0" smtClean="0"/>
              <a:t>Наиболее </a:t>
            </a:r>
            <a:r>
              <a:rPr lang="ru-RU" sz="1300" dirty="0"/>
              <a:t>низкие показатели зафиксированы </a:t>
            </a:r>
            <a:r>
              <a:rPr lang="ru-RU" sz="1300" dirty="0" smtClean="0"/>
              <a:t>в </a:t>
            </a:r>
            <a:r>
              <a:rPr lang="ru-RU" sz="1300" dirty="0" err="1" smtClean="0"/>
              <a:t>Опаринском</a:t>
            </a:r>
            <a:r>
              <a:rPr lang="ru-RU" sz="1300" dirty="0" smtClean="0"/>
              <a:t> (34,6%), </a:t>
            </a:r>
            <a:r>
              <a:rPr lang="ru-RU" sz="1300" dirty="0" err="1" smtClean="0"/>
              <a:t>Котельничском</a:t>
            </a:r>
            <a:r>
              <a:rPr lang="ru-RU" sz="1300" dirty="0" smtClean="0"/>
              <a:t> (43%), Нолинском (45,7%), </a:t>
            </a:r>
            <a:r>
              <a:rPr lang="ru-RU" sz="1300" dirty="0" err="1" smtClean="0"/>
              <a:t>Мурашинском</a:t>
            </a:r>
            <a:r>
              <a:rPr lang="ru-RU" sz="1300" dirty="0" smtClean="0"/>
              <a:t> (47,9%) и </a:t>
            </a:r>
            <a:r>
              <a:rPr lang="ru-RU" sz="1300" dirty="0" err="1" smtClean="0"/>
              <a:t>Кикнурском</a:t>
            </a:r>
            <a:r>
              <a:rPr lang="ru-RU" sz="1300" dirty="0" smtClean="0"/>
              <a:t> (48,8%) районах. </a:t>
            </a:r>
            <a:endParaRPr lang="ru-RU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1412778"/>
            <a:ext cx="4104456" cy="830997"/>
          </a:xfrm>
          <a:prstGeom prst="rect">
            <a:avLst/>
          </a:prstGeom>
          <a:solidFill>
            <a:srgbClr val="66FFFF"/>
          </a:solidFill>
          <a:ln w="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Удовлетворённость населения эффективностью деятельности органов местного самоуправления городских округов (муниципальных районов),  в том числе  информационной  открытостью, </a:t>
            </a:r>
          </a:p>
          <a:p>
            <a:pPr algn="ctr">
              <a:lnSpc>
                <a:spcPct val="80000"/>
              </a:lnSpc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dirty="0" smtClean="0"/>
              <a:t>процентов от числа опрошенных (по данным за 2014 год)</a:t>
            </a:r>
            <a:endParaRPr lang="ru-RU" sz="1200" dirty="0"/>
          </a:p>
        </p:txBody>
      </p:sp>
      <p:sp>
        <p:nvSpPr>
          <p:cNvPr id="13" name="Заголовок 1"/>
          <p:cNvSpPr>
            <a:spLocks/>
          </p:cNvSpPr>
          <p:nvPr/>
        </p:nvSpPr>
        <p:spPr bwMode="auto">
          <a:xfrm>
            <a:off x="251520" y="332656"/>
            <a:ext cx="8712968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cs typeface="Times New Roman" pitchFamily="18" charset="0"/>
              </a:rPr>
              <a:t>УДОВЛЕТВОРЕННОСТЬ НАСЕЛЕНИЯ ЭФФЕКТИВНОСТЬЮ ДЕЯТЕЛЬНОСТИ ОРГАНОВ МЕСТНОГО САМОУПРАВЛЕНИЯ ГОРОДСКИХ ОКРУГОВ (МУНИЦИПАЛЬНЫХ РАЙОНОВ), В ТОМ ЧИСЛЕ ИНФОРМАЦИОННОЙ ОТКРЫТОСТЬЮ</a:t>
            </a:r>
            <a:endParaRPr lang="ru-RU" sz="4400" b="1" i="1" u="sng" dirty="0">
              <a:latin typeface="Calibri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54</a:t>
            </a:fld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72000" y="5085184"/>
          <a:ext cx="2952328" cy="1631950"/>
        </p:xfrm>
        <a:graphic>
          <a:graphicData uri="http://schemas.openxmlformats.org/drawingml/2006/table">
            <a:tbl>
              <a:tblPr/>
              <a:tblGrid>
                <a:gridCol w="1584176"/>
                <a:gridCol w="1368152"/>
              </a:tblGrid>
              <a:tr h="191135"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80000"/>
                        </a:lnSpc>
                        <a:buNone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 ЗАТО Первомайский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Пижанский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Кильмезский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Унинский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Нагорский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70,1 по 74,2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5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65,1 по 70,0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endParaRPr lang="ru-RU" sz="1000" b="1" kern="12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A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55,1 по 65,0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41.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Кикнурский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42.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Мурашинский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43.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Нолинский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44.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Котельничский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45. </a:t>
                      </a:r>
                      <a:r>
                        <a:rPr lang="ru-RU" sz="1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Опаринский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 34,6 по 55,0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971600" y="2564904"/>
            <a:ext cx="7272808" cy="1440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6633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РЕЙТИНГ МУНИЦИПАЛЬНЫХ ОБРАЗОВАНИЙ КИРОВСКОЙ ОБЛАСТИ ПО РЕЗУЛЬТАТАМ КОМПЛЕКСНОЙ ОЦЕНКИ ЭФФЕКТИВНОСТИ ДЕЯТЕЛЬНОСТИ ОРГАНОВ МЕСТНОГО САМОУПРАВЛЕНИЯ ПО ИТОГАМ 2014 ГОДА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8CC8A0C3-B210-47FC-8CD2-B0F4C4FF1E12}" type="slidenum">
              <a:rPr lang="ru-RU" smtClean="0"/>
              <a:pPr algn="ctr">
                <a:defRPr/>
              </a:pPr>
              <a:t>55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TextBox 4"/>
          <p:cNvSpPr txBox="1">
            <a:spLocks noChangeArrowheads="1"/>
          </p:cNvSpPr>
          <p:nvPr/>
        </p:nvSpPr>
        <p:spPr bwMode="auto">
          <a:xfrm>
            <a:off x="179512" y="1268760"/>
            <a:ext cx="8785225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 defTabSz="40798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>
                <a:cs typeface="Times New Roman" pitchFamily="18" charset="0"/>
              </a:rPr>
              <a:t>По результатам комплексной оценки эффективности деятельности органов местного самоуправления городских округов и муниципальных районов Кировской области по итогам </a:t>
            </a:r>
            <a:r>
              <a:rPr lang="ru-RU" sz="1300" dirty="0" smtClean="0">
                <a:cs typeface="Times New Roman" pitchFamily="18" charset="0"/>
              </a:rPr>
              <a:t>2014 </a:t>
            </a:r>
            <a:r>
              <a:rPr lang="ru-RU" sz="1300" dirty="0">
                <a:cs typeface="Times New Roman" pitchFamily="18" charset="0"/>
              </a:rPr>
              <a:t>года сформирован итоговый рейтинг муниципальных образований Кировской области: </a:t>
            </a:r>
          </a:p>
        </p:txBody>
      </p:sp>
      <p:sp>
        <p:nvSpPr>
          <p:cNvPr id="8" name="Заголовок 1"/>
          <p:cNvSpPr>
            <a:spLocks/>
          </p:cNvSpPr>
          <p:nvPr/>
        </p:nvSpPr>
        <p:spPr bwMode="auto">
          <a:xfrm>
            <a:off x="251520" y="404664"/>
            <a:ext cx="8568952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 defTabSz="407988" hangingPunct="0">
              <a:lnSpc>
                <a:spcPct val="85000"/>
              </a:lnSpc>
              <a:tabLst>
                <a:tab pos="5937250" algn="l"/>
              </a:tabLst>
            </a:pPr>
            <a:r>
              <a:rPr lang="ru-RU" sz="1600" b="1" cap="all" dirty="0" smtClean="0"/>
              <a:t>Рейтинг муниципальных образований Кировской области </a:t>
            </a:r>
          </a:p>
          <a:p>
            <a:pPr algn="ctr" defTabSz="407988" hangingPunct="0">
              <a:lnSpc>
                <a:spcPct val="85000"/>
              </a:lnSpc>
              <a:tabLst>
                <a:tab pos="5937250" algn="l"/>
              </a:tabLst>
            </a:pPr>
            <a:r>
              <a:rPr lang="ru-RU" sz="1600" b="1" cap="all" dirty="0" smtClean="0"/>
              <a:t>по итогам 2014 года</a:t>
            </a:r>
            <a:endParaRPr lang="ru-RU" sz="1600" b="1" cap="all" dirty="0">
              <a:latin typeface="Times New Roman Cy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386104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251520" y="1988840"/>
            <a:ext cx="3096344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300" b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1300" b="1" dirty="0" err="1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Вятскополянский</a:t>
            </a:r>
            <a:r>
              <a:rPr lang="ru-RU" sz="1300" b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/>
            <a:r>
              <a:rPr lang="ru-RU" sz="1300" b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2. город Киров </a:t>
            </a:r>
          </a:p>
          <a:p>
            <a:pPr lvl="0"/>
            <a:r>
              <a:rPr lang="ru-RU" sz="1300" b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1300" b="1" dirty="0" err="1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Свечинский</a:t>
            </a:r>
            <a:r>
              <a:rPr lang="ru-RU" sz="1300" b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/>
            <a:r>
              <a:rPr lang="ru-RU" sz="1300" b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1300" b="1" dirty="0" err="1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Кирово-Чепецкий</a:t>
            </a:r>
            <a:r>
              <a:rPr lang="ru-RU" sz="1300" b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/>
            <a:r>
              <a:rPr lang="ru-RU" sz="1300" b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5. город Вятские Поляны </a:t>
            </a:r>
          </a:p>
          <a:p>
            <a:pPr lvl="0"/>
            <a:r>
              <a:rPr lang="ru-RU" sz="1300" b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6. город Слободской </a:t>
            </a:r>
          </a:p>
          <a:p>
            <a:pPr lvl="0"/>
            <a:r>
              <a:rPr lang="ru-RU" sz="1300" b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7. Слободской район</a:t>
            </a:r>
          </a:p>
          <a:p>
            <a:pPr lvl="0"/>
            <a:r>
              <a:rPr lang="ru-RU" sz="1300" b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8. </a:t>
            </a:r>
            <a:r>
              <a:rPr lang="ru-RU" sz="1300" b="1" dirty="0" err="1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Санчурский</a:t>
            </a:r>
            <a:r>
              <a:rPr lang="ru-RU" sz="1300" b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/>
            <a:r>
              <a:rPr lang="ru-RU" sz="1300" b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9. </a:t>
            </a:r>
            <a:r>
              <a:rPr lang="ru-RU" sz="1300" b="1" dirty="0" err="1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Фаленский</a:t>
            </a:r>
            <a:r>
              <a:rPr lang="ru-RU" sz="1300" b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/>
            <a:r>
              <a:rPr lang="ru-RU" sz="1300" b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10. </a:t>
            </a:r>
            <a:r>
              <a:rPr lang="ru-RU" sz="1300" b="1" dirty="0" err="1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Юрьянский</a:t>
            </a:r>
            <a:r>
              <a:rPr lang="ru-RU" sz="1300" b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/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11. </a:t>
            </a:r>
            <a:r>
              <a:rPr lang="ru-RU" sz="1300" b="1" dirty="0" err="1" smtClean="0">
                <a:ea typeface="Times New Roman" pitchFamily="18" charset="0"/>
                <a:cs typeface="Times New Roman" pitchFamily="18" charset="0"/>
              </a:rPr>
              <a:t>Пижанский</a:t>
            </a:r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/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12. </a:t>
            </a:r>
            <a:r>
              <a:rPr lang="ru-RU" sz="1300" b="1" dirty="0" err="1" smtClean="0">
                <a:ea typeface="Times New Roman" pitchFamily="18" charset="0"/>
                <a:cs typeface="Times New Roman" pitchFamily="18" charset="0"/>
              </a:rPr>
              <a:t>Кильмезский</a:t>
            </a:r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 муниципальный  </a:t>
            </a:r>
            <a:r>
              <a:rPr lang="ru-RU" sz="1300" b="1" dirty="0" err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___</a:t>
            </a:r>
            <a:r>
              <a:rPr lang="ru-RU" sz="1300" b="1" dirty="0" err="1" smtClean="0">
                <a:ea typeface="Times New Roman" pitchFamily="18" charset="0"/>
                <a:cs typeface="Times New Roman" pitchFamily="18" charset="0"/>
              </a:rPr>
              <a:t>район</a:t>
            </a:r>
            <a:endParaRPr lang="ru-RU" sz="1300" b="1" dirty="0" smtClean="0"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13. </a:t>
            </a:r>
            <a:r>
              <a:rPr lang="ru-RU" sz="1300" b="1" dirty="0" err="1" smtClean="0">
                <a:ea typeface="Times New Roman" pitchFamily="18" charset="0"/>
                <a:cs typeface="Times New Roman" pitchFamily="18" charset="0"/>
              </a:rPr>
              <a:t>Унинский</a:t>
            </a:r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/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14. </a:t>
            </a:r>
            <a:r>
              <a:rPr lang="ru-RU" sz="1300" b="1" dirty="0" err="1" smtClean="0">
                <a:ea typeface="Times New Roman" pitchFamily="18" charset="0"/>
                <a:cs typeface="Times New Roman" pitchFamily="18" charset="0"/>
              </a:rPr>
              <a:t>Афанасьевский</a:t>
            </a:r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15. </a:t>
            </a:r>
            <a:r>
              <a:rPr lang="ru-RU" sz="1300" b="1" dirty="0" err="1" smtClean="0">
                <a:ea typeface="Times New Roman" pitchFamily="18" charset="0"/>
                <a:cs typeface="Times New Roman" pitchFamily="18" charset="0"/>
              </a:rPr>
              <a:t>Оричевский</a:t>
            </a:r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16. </a:t>
            </a:r>
            <a:r>
              <a:rPr lang="ru-RU" sz="1300" b="1" dirty="0" err="1" smtClean="0">
                <a:ea typeface="Times New Roman" pitchFamily="18" charset="0"/>
                <a:cs typeface="Times New Roman" pitchFamily="18" charset="0"/>
              </a:rPr>
              <a:t>Подосиновский</a:t>
            </a:r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 район Кировской </a:t>
            </a:r>
            <a:r>
              <a:rPr lang="ru-RU" sz="1300" b="1" dirty="0" err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___</a:t>
            </a:r>
            <a:r>
              <a:rPr lang="ru-RU" sz="1300" b="1" dirty="0" err="1" smtClean="0">
                <a:ea typeface="Times New Roman" pitchFamily="18" charset="0"/>
                <a:cs typeface="Times New Roman" pitchFamily="18" charset="0"/>
              </a:rPr>
              <a:t>области</a:t>
            </a:r>
            <a:endParaRPr lang="ru-RU" sz="1300" b="1" dirty="0" smtClean="0"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300" b="1" dirty="0" smtClean="0"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3203848" y="2060848"/>
            <a:ext cx="302433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17. город Котельнич </a:t>
            </a:r>
          </a:p>
          <a:p>
            <a:pPr lvl="0"/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18. </a:t>
            </a:r>
            <a:r>
              <a:rPr lang="ru-RU" sz="1300" b="1" dirty="0" err="1" smtClean="0">
                <a:ea typeface="Times New Roman" pitchFamily="18" charset="0"/>
                <a:cs typeface="Times New Roman" pitchFamily="18" charset="0"/>
              </a:rPr>
              <a:t>Опаринский</a:t>
            </a:r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/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19. </a:t>
            </a:r>
            <a:r>
              <a:rPr lang="ru-RU" sz="1300" b="1" dirty="0" err="1" smtClean="0">
                <a:ea typeface="Times New Roman" pitchFamily="18" charset="0"/>
                <a:cs typeface="Times New Roman" pitchFamily="18" charset="0"/>
              </a:rPr>
              <a:t>Верхошижемский</a:t>
            </a:r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/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20. Сунский район</a:t>
            </a:r>
          </a:p>
          <a:p>
            <a:pPr lvl="0"/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21. </a:t>
            </a:r>
            <a:r>
              <a:rPr lang="ru-RU" sz="1300" b="1" dirty="0" err="1" smtClean="0">
                <a:ea typeface="Times New Roman" pitchFamily="18" charset="0"/>
                <a:cs typeface="Times New Roman" pitchFamily="18" charset="0"/>
              </a:rPr>
              <a:t>Уржумский</a:t>
            </a:r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 муниципальный </a:t>
            </a:r>
            <a:r>
              <a:rPr lang="ru-RU" sz="1300" b="1" dirty="0" err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___</a:t>
            </a:r>
            <a:r>
              <a:rPr lang="ru-RU" sz="1300" b="1" dirty="0" err="1" smtClean="0">
                <a:ea typeface="Times New Roman" pitchFamily="18" charset="0"/>
                <a:cs typeface="Times New Roman" pitchFamily="18" charset="0"/>
              </a:rPr>
              <a:t>район</a:t>
            </a:r>
            <a:endParaRPr lang="ru-RU" sz="1300" b="1" dirty="0" smtClean="0"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22. </a:t>
            </a:r>
            <a:r>
              <a:rPr lang="ru-RU" sz="1300" b="1" dirty="0" err="1" smtClean="0">
                <a:ea typeface="Times New Roman" pitchFamily="18" charset="0"/>
                <a:cs typeface="Times New Roman" pitchFamily="18" charset="0"/>
              </a:rPr>
              <a:t>Нолинский</a:t>
            </a:r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/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23. </a:t>
            </a:r>
            <a:r>
              <a:rPr lang="ru-RU" sz="1300" b="1" dirty="0" err="1" smtClean="0">
                <a:ea typeface="Times New Roman" pitchFamily="18" charset="0"/>
                <a:cs typeface="Times New Roman" pitchFamily="18" charset="0"/>
              </a:rPr>
              <a:t>Нагорский</a:t>
            </a:r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/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24. </a:t>
            </a:r>
            <a:r>
              <a:rPr lang="ru-RU" sz="1300" b="1" dirty="0" err="1" smtClean="0">
                <a:ea typeface="Times New Roman" pitchFamily="18" charset="0"/>
                <a:cs typeface="Times New Roman" pitchFamily="18" charset="0"/>
              </a:rPr>
              <a:t>Малмыжский</a:t>
            </a:r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/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25. город </a:t>
            </a:r>
            <a:r>
              <a:rPr lang="ru-RU" sz="1300" b="1" dirty="0" err="1" smtClean="0">
                <a:ea typeface="Times New Roman" pitchFamily="18" charset="0"/>
                <a:cs typeface="Times New Roman" pitchFamily="18" charset="0"/>
              </a:rPr>
              <a:t>Кирово-Чепецк</a:t>
            </a:r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26. </a:t>
            </a:r>
            <a:r>
              <a:rPr lang="ru-RU" sz="1300" b="1" dirty="0" err="1" smtClean="0">
                <a:ea typeface="Times New Roman" pitchFamily="18" charset="0"/>
                <a:cs typeface="Times New Roman" pitchFamily="18" charset="0"/>
              </a:rPr>
              <a:t>Тужинский</a:t>
            </a:r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/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27. </a:t>
            </a:r>
            <a:r>
              <a:rPr lang="ru-RU" sz="1300" b="1" dirty="0" err="1" smtClean="0">
                <a:ea typeface="Times New Roman" pitchFamily="18" charset="0"/>
                <a:cs typeface="Times New Roman" pitchFamily="18" charset="0"/>
              </a:rPr>
              <a:t>Яранский</a:t>
            </a:r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/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28. </a:t>
            </a:r>
            <a:r>
              <a:rPr lang="ru-RU" sz="1300" b="1" dirty="0" err="1" smtClean="0">
                <a:ea typeface="Times New Roman" pitchFamily="18" charset="0"/>
                <a:cs typeface="Times New Roman" pitchFamily="18" charset="0"/>
              </a:rPr>
              <a:t>Белохолуницкий</a:t>
            </a:r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/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29. </a:t>
            </a:r>
            <a:r>
              <a:rPr lang="ru-RU" sz="1300" b="1" dirty="0" err="1" smtClean="0">
                <a:ea typeface="Times New Roman" pitchFamily="18" charset="0"/>
                <a:cs typeface="Times New Roman" pitchFamily="18" charset="0"/>
              </a:rPr>
              <a:t>Мурашинский</a:t>
            </a:r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30. Верхнекамский район</a:t>
            </a:r>
          </a:p>
          <a:p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31. </a:t>
            </a:r>
            <a:r>
              <a:rPr lang="ru-RU" sz="1300" b="1" dirty="0" err="1" smtClean="0">
                <a:ea typeface="Times New Roman" pitchFamily="18" charset="0"/>
                <a:cs typeface="Times New Roman" pitchFamily="18" charset="0"/>
              </a:rPr>
              <a:t>Богородский</a:t>
            </a:r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 муниципальный </a:t>
            </a:r>
            <a:r>
              <a:rPr lang="ru-RU" sz="1300" b="1" dirty="0" err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___</a:t>
            </a:r>
            <a:r>
              <a:rPr lang="ru-RU" sz="1300" b="1" dirty="0" err="1" smtClean="0">
                <a:ea typeface="Times New Roman" pitchFamily="18" charset="0"/>
                <a:cs typeface="Times New Roman" pitchFamily="18" charset="0"/>
              </a:rPr>
              <a:t>район</a:t>
            </a:r>
            <a:endParaRPr lang="ru-RU" sz="1300" b="1" dirty="0" smtClean="0"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300" b="1" dirty="0" smtClean="0"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6300192" y="2132856"/>
            <a:ext cx="266429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32. </a:t>
            </a:r>
            <a:r>
              <a:rPr lang="ru-RU" sz="1300" b="1" dirty="0" err="1" smtClean="0">
                <a:ea typeface="Times New Roman" pitchFamily="18" charset="0"/>
                <a:cs typeface="Times New Roman" pitchFamily="18" charset="0"/>
              </a:rPr>
              <a:t>Немский</a:t>
            </a:r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/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33. </a:t>
            </a:r>
            <a:r>
              <a:rPr lang="ru-RU" sz="1300" b="1" dirty="0" err="1" smtClean="0">
                <a:ea typeface="Times New Roman" pitchFamily="18" charset="0"/>
                <a:cs typeface="Times New Roman" pitchFamily="18" charset="0"/>
              </a:rPr>
              <a:t>Лузский</a:t>
            </a:r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/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34. </a:t>
            </a:r>
            <a:r>
              <a:rPr lang="ru-RU" sz="1300" b="1" dirty="0" err="1" smtClean="0">
                <a:ea typeface="Times New Roman" pitchFamily="18" charset="0"/>
                <a:cs typeface="Times New Roman" pitchFamily="18" charset="0"/>
              </a:rPr>
              <a:t>Арбажский</a:t>
            </a:r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/>
            <a:r>
              <a:rPr lang="ru-RU" sz="1300" b="1" dirty="0" smtClean="0">
                <a:ea typeface="Times New Roman" pitchFamily="18" charset="0"/>
                <a:cs typeface="Times New Roman" pitchFamily="18" charset="0"/>
              </a:rPr>
              <a:t>35. ЗАТО Первомайский </a:t>
            </a:r>
          </a:p>
          <a:p>
            <a:pPr lvl="0"/>
            <a:r>
              <a:rPr lang="ru-RU" sz="13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36. </a:t>
            </a:r>
            <a:r>
              <a:rPr lang="ru-RU" sz="1300" b="1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Шабалинский</a:t>
            </a:r>
            <a:r>
              <a:rPr lang="ru-RU" sz="13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/>
            <a:r>
              <a:rPr lang="ru-RU" sz="13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37. </a:t>
            </a:r>
            <a:r>
              <a:rPr lang="ru-RU" sz="1300" b="1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Даровской</a:t>
            </a:r>
            <a:r>
              <a:rPr lang="ru-RU" sz="13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/>
            <a:r>
              <a:rPr lang="ru-RU" sz="13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38. </a:t>
            </a:r>
            <a:r>
              <a:rPr lang="ru-RU" sz="1300" b="1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Лебяжский</a:t>
            </a:r>
            <a:r>
              <a:rPr lang="ru-RU" sz="13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/>
            <a:r>
              <a:rPr lang="ru-RU" sz="13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39. Орловский район Кировской                                                     </a:t>
            </a:r>
            <a:r>
              <a:rPr lang="ru-RU" sz="1300" b="1" dirty="0" err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___</a:t>
            </a:r>
            <a:r>
              <a:rPr lang="ru-RU" sz="1300" b="1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области</a:t>
            </a:r>
            <a:endParaRPr lang="ru-RU" sz="1300" b="1" dirty="0" smtClean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40. </a:t>
            </a:r>
            <a:r>
              <a:rPr lang="ru-RU" sz="1300" b="1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Кикнурский</a:t>
            </a:r>
            <a:r>
              <a:rPr lang="ru-RU" sz="13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/>
            <a:r>
              <a:rPr lang="ru-RU" sz="13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41. Зуевский район</a:t>
            </a:r>
          </a:p>
          <a:p>
            <a:pPr lvl="0"/>
            <a:r>
              <a:rPr lang="ru-RU" sz="13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42. </a:t>
            </a:r>
            <a:r>
              <a:rPr lang="ru-RU" sz="1300" b="1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Котельничский</a:t>
            </a:r>
            <a:r>
              <a:rPr lang="ru-RU" sz="13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/>
            <a:r>
              <a:rPr lang="ru-RU" sz="13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43. </a:t>
            </a:r>
            <a:r>
              <a:rPr lang="ru-RU" sz="1300" b="1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Омутнинский</a:t>
            </a:r>
            <a:r>
              <a:rPr lang="ru-RU" sz="13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/>
            <a:r>
              <a:rPr lang="ru-RU" sz="13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44. Советский район Кировской </a:t>
            </a:r>
            <a:r>
              <a:rPr lang="ru-RU" sz="1300" b="1" dirty="0" err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___</a:t>
            </a:r>
            <a:r>
              <a:rPr lang="ru-RU" sz="1300" b="1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области</a:t>
            </a:r>
            <a:endParaRPr lang="ru-RU" sz="1300" b="1" dirty="0" smtClean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45. </a:t>
            </a:r>
            <a:r>
              <a:rPr lang="ru-RU" sz="1300" b="1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Куменский</a:t>
            </a:r>
            <a:r>
              <a:rPr lang="ru-RU" sz="13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район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E678D656-C452-46E4-ACAB-42565CEE79CA}" type="slidenum">
              <a:rPr lang="ru-RU" smtClean="0"/>
              <a:pPr algn="ctr">
                <a:defRPr/>
              </a:pPr>
              <a:t>56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635896" y="6093296"/>
            <a:ext cx="1224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73" name="Group 193"/>
          <p:cNvGraphicFramePr>
            <a:graphicFrameLocks noGrp="1"/>
          </p:cNvGraphicFramePr>
          <p:nvPr>
            <p:ph/>
          </p:nvPr>
        </p:nvGraphicFramePr>
        <p:xfrm>
          <a:off x="107504" y="324749"/>
          <a:ext cx="8879335" cy="6258139"/>
        </p:xfrm>
        <a:graphic>
          <a:graphicData uri="http://schemas.openxmlformats.org/drawingml/2006/table">
            <a:tbl>
              <a:tblPr/>
              <a:tblGrid>
                <a:gridCol w="440297"/>
                <a:gridCol w="1583859"/>
                <a:gridCol w="1526436"/>
                <a:gridCol w="1599123"/>
                <a:gridCol w="3729620"/>
              </a:tblGrid>
              <a:tr h="35696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районы Кировской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муниципального района</a:t>
                      </a: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постоянного населения в 2014 году,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Административный центр муниципального района</a:t>
                      </a: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о размещении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докладов глав администраций муниципальных образований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сети «Интернет»</a:t>
                      </a: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8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Нолинский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Нолинск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www.adm-nolinska.ru/index.php?option=com_content&amp;view=article&amp;id=2967:doklad-glavy-administratsii-nolinskogo-rajona-o-dostignutykh-znacheniyakh-pokazatelej-dlya-otsenki-effektivnosti-deyatelnosti-organov-mestnogo-samoupravleniya-za-2014-god-i-ikh-planiruemykh-znacheniyakh-na-3-letnij-period&amp;catid=148&amp;Itemid=545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67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Омутнинский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Омутнинск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http://omutninsky.ru/doc/econ/15942/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1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Опаринский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посёлок Опарино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http://oparino-oms.ru/index.php/ekonomika/pokazateli-sotsialno-ekonomicheskogo-razvitiya/517-o-dostignutykh-znacheniyakh-pokazatelej-dlya-otsenki-effektivnosti-organov-mestnogo-samoupravleniya-za-2014-god-i-ikh-planiruemykh-znacheniyakh-na-3-letnij-period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8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посёлок Оричи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http://www.orichi-rayon.ru/economy/doklad-glavyi-administraczii-rajona-za-2014-god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8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Орловский район Кировской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Орлов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http://admorlov.ru/doklad-glavy-administracii/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22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Пижанский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посёлок Пижанка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http://пижанка.рф/documents/oficial/619/</a:t>
                      </a:r>
                      <a:endParaRPr lang="ru-RU" sz="110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8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Подосиновский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 Кировской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посёлок Подосиновец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http://municipal.kirovreg.ru/podosinovsky/news/actual/52944.html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56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Санчурский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посёлок Санчурск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http://admsanch.ru/ms/leader/efficiency/</a:t>
                      </a:r>
                      <a:endParaRPr lang="ru-RU" sz="11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5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Свечинский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посёлок Свеча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</a:t>
                      </a: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://</a:t>
                      </a: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svechamunicipal</a:t>
                      </a: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ru</a:t>
                      </a: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news</a:t>
                      </a: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/805-</a:t>
                      </a: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doklad</a:t>
                      </a: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glavy</a:t>
                      </a: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administracii</a:t>
                      </a: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rayona</a:t>
                      </a: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</a:t>
                      </a: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dostignutyh</a:t>
                      </a: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znacheniyah</a:t>
                      </a: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pokazateley</a:t>
                      </a: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html</a:t>
                      </a:r>
                      <a:endParaRPr lang="ru-RU" sz="110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12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Слободской 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Слободской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http://admslob.ru/sites/default/files/users/user1/Glavaadm/doklad/607-2014.zip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12968" cy="365125"/>
          </a:xfrm>
        </p:spPr>
        <p:txBody>
          <a:bodyPr/>
          <a:lstStyle/>
          <a:p>
            <a:pPr algn="ctr">
              <a:defRPr/>
            </a:pPr>
            <a:fld id="{D43F5F50-21EC-414B-8A04-83C069F40646}" type="slidenum">
              <a:rPr lang="ru-RU" smtClean="0"/>
              <a:pPr algn="ctr"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Муниципальные районы Кировской области</a:t>
            </a:r>
          </a:p>
          <a:p>
            <a:pPr lvl="0" algn="ctr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F5F50-21EC-414B-8A04-83C069F4064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764704"/>
          <a:ext cx="8807327" cy="4967228"/>
        </p:xfrm>
        <a:graphic>
          <a:graphicData uri="http://schemas.openxmlformats.org/drawingml/2006/table">
            <a:tbl>
              <a:tblPr/>
              <a:tblGrid>
                <a:gridCol w="436727"/>
                <a:gridCol w="1571014"/>
                <a:gridCol w="1514057"/>
                <a:gridCol w="1586155"/>
                <a:gridCol w="3699374"/>
              </a:tblGrid>
              <a:tr h="91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муниципального района</a:t>
                      </a: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постоянного населения в 2014 году,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Административный центр муниципального района</a:t>
                      </a: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о размещении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докладов глав администраций муниципальных образований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сети «Интернет»</a:t>
                      </a:r>
                    </a:p>
                  </a:txBody>
                  <a:tcPr marL="68400" marR="68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71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Советский район Кировской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Советск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http://советский43.рф/region/economy/?ELEMENT_ID=2412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8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Сунский 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посёлок Суна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</a:t>
                      </a:r>
                      <a:r>
                        <a:rPr lang="ru-RU" sz="110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www.municipal.ako.kirov.ru/suna/useful/607/</a:t>
                      </a:r>
                      <a:endParaRPr lang="ru-RU" sz="1100" u="none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8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Тужинский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посёлок Тужа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http://tuzha.ru/index.php/vlast/otsenka-effektivnosti-deyatelnosti-organov-mestnogo-samoupravleniya/547-doklad-glavy-administratsii-otsenka-effektivnosti-deyatelnosti-organov-mestnogo-samoupravleniya-za-2014-god-i-ikh-planiruemykh-znacheniyakh-na-3-letnij-period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22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Унинский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посёлок Уни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http://admuni.ru/admuni/glava-adm/doklad_gl_adm</a:t>
                      </a:r>
                      <a:r>
                        <a:rPr lang="ru-RU" sz="1100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endParaRPr lang="ru-RU" sz="1100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547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Уржумский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муниципальный 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Уржум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http://www.vurzhume.ru/adm/news/doklad.html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8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Фаленский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посёлок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Фаленки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http://www.falenki-adm.ru/doklady-vystupleniya-otch-ty-0.html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8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Шабалинский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посёлок Ленинское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http://www.adm-shabalino.ru/mestnoe-samoupravlenie/otsenka-effektivnosti-omsu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577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Юрьянский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посёлок Юрья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http://yuriya-kirov.ru/features?func=fileinfo&amp;amp;id=2019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12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Яранский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Яранск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http://mo-yaransk.ru/about/otchet.php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CC66">
                            <a:tint val="66000"/>
                            <a:satMod val="160000"/>
                          </a:srgbClr>
                        </a:gs>
                        <a:gs pos="50000">
                          <a:srgbClr val="FFCC66">
                            <a:tint val="44500"/>
                            <a:satMod val="160000"/>
                          </a:srgbClr>
                        </a:gs>
                        <a:gs pos="100000">
                          <a:srgbClr val="FFCC66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504" y="44624"/>
            <a:ext cx="88569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fld id="{D43F5F50-21EC-414B-8A04-83C069F40646}" type="slidenum">
              <a:rPr lang="ru-RU" sz="1200" smtClean="0"/>
              <a:pPr algn="ctr">
                <a:defRPr/>
              </a:pPr>
              <a:t>7</a:t>
            </a:fld>
            <a:endParaRPr lang="ru-RU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107504" y="908721"/>
            <a:ext cx="8856984" cy="5673861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000" algn="just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целях реализации Указа Президента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Российской Федерации от 28.04.2008 № 607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 оценке эффективности деятельности органов местного самоуправления городских округов и муниципальных районов»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(в редакции Указа Президента Российской Федерации от 14.10.2012 № 1384) (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далее – Указ Президента Российской Федерации от 28.04.2008 № 607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), постановления Правительства Российской Федерации от 17.12.2012 № 1317 «О мерах по реализации Указа Президента Российской Федерации от 28.04.2008 № 607 «Об оценке эффективности деятельности органов местного самоуправления городских округов и муниципальных районов»  и подпункта «и» пункта 2 Указа Президента Российской Федерации от 07.05.2012 № 601 «Об основных направлениях совершенствования системы государственного управления» (в редакции постановления Правительства Российской Федерации от 26.12.2014 № 1505) на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территории Кировской области приняты следующие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нормативные правовые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акты: </a:t>
            </a:r>
          </a:p>
          <a:p>
            <a:pPr indent="360000" algn="just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1. Указ Губернатора Кировской области от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26.07.2013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110 «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 оценке эффективности деятельности органов местного самоуправления городских округов и муниципальных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районов Кировской области»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(далее  – Указ Губернатора Кировской области от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26.07.2013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110),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которым:</a:t>
            </a:r>
          </a:p>
          <a:p>
            <a:pPr indent="360000" algn="just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утвержден порядок организации и проведения независимых опросов по оценке населением эффективности деятельности органов местного самоуправления городских округов и муниципальных районов;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определен орган, ответственный за осуществление комплексной оценки эффективности деятельности органов местного самоуправления городских округов и муниципальных районов Кировской области и  за подготовку сводного доклада Кировской области о результатах мониторинга эффективности деятельности органов местного самоуправления городских округов и муниципальных районов Кировской области;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определены органы исполнительной власти области, ответственные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 мониторинг значений показателей и согласование результатов комплексной оценки эффективности деятельности органов местного самоуправления городских округов и муниципальных районов.</a:t>
            </a:r>
          </a:p>
          <a:p>
            <a:pPr indent="360000" algn="just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Распоряжение Председателя Правительства Кировской области от 10.04.2013 № 67-пр «О создании рабочей группы по реализации Указа Президента Российской Федерации от 28.04.2008 № 607 «Об оценке эффективности деятельности органов местного самоуправления городских округов и муниципальных районов», которым утверждён состав рабочей группы по реализации Указа Президента Российской Федерации от 28.04.2008 № 607 «Об оценке эффективности деятельности органов местного самоуправления городских округов и муниципальных районов».</a:t>
            </a:r>
          </a:p>
          <a:p>
            <a:pPr marL="0" indent="360000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соответствии с Указом Губернатора Кировской области от 26.07.2013 № 110 проведена комплексная оценка эффективности деятельности органов местного самоуправления городских округов и муниципальных районов области. </a:t>
            </a:r>
          </a:p>
          <a:p>
            <a:pPr indent="360000" algn="just">
              <a:lnSpc>
                <a:spcPct val="90000"/>
              </a:lnSpc>
              <a:spcBef>
                <a:spcPts val="0"/>
              </a:spcBef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Сводный доклад Кировской области о результатах мониторинга эффективности деятельности органов местного самоуправления городских округов и муниципальных районов Кировской области по итогам 2014 года размещен на официальном информационном сайте Правительства Кировской области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www.kirovreg.ru/power/local.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Заголовок 1"/>
          <p:cNvSpPr>
            <a:spLocks/>
          </p:cNvSpPr>
          <p:nvPr/>
        </p:nvSpPr>
        <p:spPr bwMode="auto">
          <a:xfrm>
            <a:off x="179512" y="260648"/>
            <a:ext cx="8712968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акты, регламентирующие  работу по оценке эффективности деятельности органов местного самоуправления городских округов и муниципальных районов Кировской области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79512" y="0"/>
            <a:ext cx="8784976" cy="365125"/>
          </a:xfrm>
        </p:spPr>
        <p:txBody>
          <a:bodyPr/>
          <a:lstStyle/>
          <a:p>
            <a:pPr algn="ctr">
              <a:defRPr/>
            </a:pPr>
            <a:fld id="{D43F5F50-21EC-414B-8A04-83C069F40646}" type="slidenum">
              <a:rPr lang="ru-RU" smtClean="0"/>
              <a:pPr algn="ctr"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 txBox="1">
            <a:spLocks noGrp="1"/>
          </p:cNvSpPr>
          <p:nvPr>
            <p:ph idx="1"/>
          </p:nvPr>
        </p:nvSpPr>
        <p:spPr>
          <a:xfrm>
            <a:off x="395536" y="980728"/>
            <a:ext cx="822960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360000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3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информации для проведения анализа являются данные, содержащиеся в докладах глав местных администраций о достигнутых значениях показателей для оценки эффективности деятельности органов местного самоуправления городских округов и муниципальных районов за </a:t>
            </a:r>
            <a:r>
              <a:rPr lang="ru-RU" sz="13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sz="13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их планируемых значениях на </a:t>
            </a:r>
            <a:r>
              <a:rPr lang="ru-RU" sz="13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2015</a:t>
            </a:r>
            <a:r>
              <a:rPr lang="en-US" sz="13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3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13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годы, а также информация, представленная органами исполнительной власти области и Территориальным органом Федеральной службы государственной статистики по Кировской области.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7744" y="1988840"/>
            <a:ext cx="4608512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проанализировано 58 показателей эффективности деятельности органов местного самоуправления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/>
          </p:cNvSpPr>
          <p:nvPr/>
        </p:nvSpPr>
        <p:spPr bwMode="auto">
          <a:xfrm>
            <a:off x="539552" y="404664"/>
            <a:ext cx="8245424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ПОКАЗАТЕЛЕЙ ОЦЕНКИ ЭФФЕКТИВНОСТИ ДЕЯТЕЛЬНОСТИ ОРГАНОВ МЕСТНОГО САМОУПРАВЛЕНИЯ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7504" y="0"/>
            <a:ext cx="8856984" cy="365125"/>
          </a:xfrm>
        </p:spPr>
        <p:txBody>
          <a:bodyPr/>
          <a:lstStyle/>
          <a:p>
            <a:pPr algn="ctr">
              <a:defRPr/>
            </a:pPr>
            <a:fld id="{8CC8A0C3-B210-47FC-8CD2-B0F4C4FF1E12}" type="slidenum">
              <a:rPr lang="ru-RU" smtClean="0"/>
              <a:pPr algn="ctr">
                <a:defRPr/>
              </a:pPr>
              <a:t>9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755576" y="2708920"/>
          <a:ext cx="7296151" cy="367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258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оклад310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доклад3107</Template>
  <TotalTime>18871</TotalTime>
  <Words>13574</Words>
  <Application>Microsoft Office PowerPoint</Application>
  <PresentationFormat>Экран (4:3)</PresentationFormat>
  <Paragraphs>1503</Paragraphs>
  <Slides>56</Slides>
  <Notes>37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8" baseType="lpstr">
      <vt:lpstr>доклад3107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1. РЕЗУЛЬТАТЫ КОМПЛЕКСНОЙ ОЦЕНКИ ЭФФЕКТИВНОСТИ        ДЕЯТЕЛЬНОСТИ ОРГАНОВ МЕСТНОГО САМОУПРАВЛЕНИЯ ГОРОДСКИХ ОКРУГОВ И МУНИЦИПАЛЬНЫХ РАЙОНОВ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2. ИТОГИ НЕЗАВИСИМЫХ ОПРОСОВ ПО ОЦЕНКЕ НАСЕЛЕНИЕМ ЭФФЕКТИВНОСТИ ДЕЯТЕЛЬНОСТИ ОРГАНОВ МЕСТНОГО САМОУПРАВЛЕНИЯ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3. РЕЙТИНГ МУНИЦИПАЛЬНЫХ ОБРАЗОВАНИЙ КИРОВСКОЙ ОБЛАСТИ ПО РЕЗУЛЬТАТАМ КОМПЛЕКСНОЙ ОЦЕНКИ ЭФФЕКТИВНОСТИ ДЕЯТЕЛЬНОСТИ ОРГАНОВ МЕСТНОГО САМОУПРАВЛЕНИЯ ПО ИТОГАМ 2014 ГОДА</vt:lpstr>
      <vt:lpstr>Слайд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Наталья Рустамова</cp:lastModifiedBy>
  <cp:revision>1566</cp:revision>
  <dcterms:created xsi:type="dcterms:W3CDTF">2014-08-16T17:12:19Z</dcterms:created>
  <dcterms:modified xsi:type="dcterms:W3CDTF">2015-09-14T10:40:14Z</dcterms:modified>
</cp:coreProperties>
</file>