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7" r:id="rId3"/>
    <p:sldId id="27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8" r:id="rId14"/>
    <p:sldId id="273" r:id="rId15"/>
    <p:sldId id="272" r:id="rId16"/>
    <p:sldId id="274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5F"/>
    <a:srgbClr val="E36B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55B0EA-DE45-4702-8A48-C354E9D6272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80E137-EA4A-491D-8299-A7EE4E353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D68A-981F-4D0C-9A45-CA0453E38E90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5C73-2DF2-41EB-99C0-A7A28ECB4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7DAC-A6B0-46DF-AC73-B546B4DD61D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D8BA-448B-4DF6-B733-AE697F4A5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2630-C905-4435-B463-DA8C1EE6C5C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DEA3-9238-45A2-B65C-1DDD57F9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1D8FFB-C79A-412C-858D-1B08E4800C3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C55C34-1EE4-4876-801A-F11A2DFFA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A074-EC6D-427C-BEC1-7446384DCF4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6AAB-3387-4F16-B370-E030C98B8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1460-CC3E-4EF2-8D99-B580089C049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D26B-C5A0-4113-8ECC-3FBF9623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8FDC-C874-454F-B054-0DE42A5EFA7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536F-586E-4B6B-B02D-5D011CB88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1B9FC6-5335-45E8-B1D4-3682EDE5E61A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61456-E26D-4B6F-B88C-75784253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4FFF-CB86-4876-8FB7-626428F66F0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4EDD-ACDF-4DF2-95C1-930A3F715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AD5C62-DB06-4642-B2CD-FB97E845BAC6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783FE5-8FAD-4624-820A-AC8AAB60F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AD4608-9201-40AD-B4E0-4E8FEBDA562C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DF5303-F86B-429B-A719-5519F28BD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538A77-A38D-48C7-ACDE-AEF6EEA13AD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B0AB5D-D2D1-4EF3-8725-BDB777F1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144963"/>
            <a:ext cx="6172200" cy="1371600"/>
          </a:xfrm>
        </p:spPr>
        <p:txBody>
          <a:bodyPr/>
          <a:lstStyle/>
          <a:p>
            <a:pPr eaLnBrk="1" hangingPunct="1"/>
            <a:r>
              <a:rPr lang="ru-RU" sz="2800" b="0" dirty="0" smtClean="0">
                <a:solidFill>
                  <a:srgbClr val="EF6D5F"/>
                </a:solidFill>
              </a:rPr>
              <a:t>Мы разные - и в этом наше богатство, мы вместе - и в этом наша сила. 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3375"/>
            <a:ext cx="4987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9371013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b="1" cap="none" smtClean="0">
                <a:solidFill>
                  <a:srgbClr val="366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«ЭТНОГОРОД» - ВЫСТАВКА-КОНКУРС БЛЮД НАЦИОНАЛЬНОЙ КУХНИ: РУССКОЙ, ТАТАРСКОЙ, МАРИЙСКОЙ, УДМУРТСКОЙ</a:t>
            </a:r>
            <a:br>
              <a:rPr lang="ru-RU" sz="2400" b="1" cap="none" smtClean="0">
                <a:solidFill>
                  <a:srgbClr val="3668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400" cap="none" smtClean="0">
              <a:solidFill>
                <a:srgbClr val="3668C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13" descr="P10805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3656013" cy="4873625"/>
          </a:xfrm>
        </p:spPr>
      </p:pic>
      <p:pic>
        <p:nvPicPr>
          <p:cNvPr id="5" name="Picture 14" descr="K640_Казанская-2012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557338"/>
            <a:ext cx="38258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K640_DSCF46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508500"/>
            <a:ext cx="27638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2433637"/>
          </a:xfrm>
        </p:spPr>
        <p:txBody>
          <a:bodyPr>
            <a:noAutofit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Карнавал-это яркая  демократичная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для самовыражения.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особенность в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том, что актерами в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нём являются сами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жители города и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района, приезжие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коллективы.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K640_K1024_TOM_027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47528">
            <a:off x="90488" y="823913"/>
            <a:ext cx="3681412" cy="2614612"/>
          </a:xfrm>
        </p:spPr>
      </p:pic>
      <p:pic>
        <p:nvPicPr>
          <p:cNvPr id="5" name="Picture 11" descr="K640_K1024__MG_4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2591">
            <a:off x="3635375" y="2922588"/>
            <a:ext cx="3983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640_K1024__MG_4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67366">
            <a:off x="261938" y="3267075"/>
            <a:ext cx="2895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K640_K1024__MG_47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9352">
            <a:off x="5946775" y="4532313"/>
            <a:ext cx="30067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K640__MG_27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8426">
            <a:off x="2119313" y="4878388"/>
            <a:ext cx="28194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Куштымаш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 - марийское национальное гуляние </a:t>
            </a:r>
            <a:r>
              <a:rPr lang="ru-RU" sz="3200" b="1" dirty="0" smtClean="0">
                <a:latin typeface="Arial" charset="0"/>
              </a:rPr>
              <a:t/>
            </a:r>
            <a:br>
              <a:rPr lang="ru-RU" sz="3200" b="1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Picture 10" descr="K640_K1024_DSCF49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6781800" cy="374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 descr="K640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Picture 7" descr="K640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8" descr="K640_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/>
          </p:cNvSpPr>
          <p:nvPr/>
        </p:nvSpPr>
        <p:spPr bwMode="auto">
          <a:xfrm>
            <a:off x="2133600" y="2209800"/>
            <a:ext cx="480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«Ярмарка Казанская» является</a:t>
            </a: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ярким примером сохранения и продолжения национальных традиций и обычаев.</a:t>
            </a: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Arial" charset="0"/>
            </a:endParaRPr>
          </a:p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За все годы существования праздник из события местного значения вырос до межрегиональных масштабов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3858" name="Picture 18" descr="K1024_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9" name="Picture 19" descr="K640_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0" name="Picture 20" descr="K640_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2098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1" name="Picture 21" descr="K640_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597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2" descr="K640_1996(3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133600"/>
            <a:ext cx="18097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Ак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Патыр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kpatyr_12_0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92375"/>
            <a:ext cx="4865688" cy="3649663"/>
          </a:xfrm>
        </p:spPr>
      </p:pic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6659563" y="1484313"/>
            <a:ext cx="248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6811963" y="1636713"/>
            <a:ext cx="248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7900" y="1482725"/>
            <a:ext cx="3960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Кировской области, недалеко от города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Малмыжа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у деревни Большой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Китяк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находится могила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Акпатыра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 Его похоронили в поле у деревни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Китяк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и посадили на могиле березу.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2900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После смерти легендарного героя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малмыжские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марийцы приходили на могилу, просили помощь и получали её.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2900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 временем могила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Акпатыра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приобрела широкую известность и среди русских, и среди татар.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2900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1998 году, установили памятник марийскому святому и целителю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Акпатыру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2900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 тех пор ежегодно в августе проводится праздник почитания святого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Акпатыра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сопровождаемый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древнемарийскими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моленьями.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42900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QApDf2h3K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36159">
            <a:off x="268288" y="377825"/>
            <a:ext cx="4927600" cy="3694113"/>
          </a:xfrm>
        </p:spPr>
      </p:pic>
      <p:pic>
        <p:nvPicPr>
          <p:cNvPr id="5" name="Рисунок 4" descr="eZwrYJXto5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4824">
            <a:off x="3963988" y="788988"/>
            <a:ext cx="48593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oltysh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213100"/>
            <a:ext cx="41592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 descr="HF9xTM1ohm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555659">
            <a:off x="327025" y="401638"/>
            <a:ext cx="6500813" cy="4873625"/>
          </a:xfrm>
        </p:spPr>
      </p:pic>
      <p:pic>
        <p:nvPicPr>
          <p:cNvPr id="5" name="Рисунок 4" descr="ya283rdsz58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633">
            <a:off x="3205163" y="1827213"/>
            <a:ext cx="53641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EfiJqLTv7m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05793">
            <a:off x="315913" y="196850"/>
            <a:ext cx="6500812" cy="4873625"/>
          </a:xfrm>
        </p:spPr>
      </p:pic>
      <p:pic>
        <p:nvPicPr>
          <p:cNvPr id="5" name="Рисунок 4" descr="eEo5OIIbWh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844">
            <a:off x="2828925" y="2092325"/>
            <a:ext cx="57245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746760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333375"/>
            <a:ext cx="7467600" cy="48736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Малмыжском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 районе проживает примерно половина русских, треть татар, 16 процентов населения – марийцы и 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4 процента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– удмурты. Он находится на стыке трёх 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республик: 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граничит с Татарстаном, Марий Эл, Удмуртией. Но каждый праздник </a:t>
            </a:r>
            <a:r>
              <a:rPr lang="ru-RU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малмыжане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 отмечают вместе, по праву считая их своими. Они как нельзя лучше отражают всю многоликость и национальный колорит </a:t>
            </a:r>
            <a:r>
              <a:rPr lang="ru-RU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Малмыжа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333375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smtClean="0">
                <a:solidFill>
                  <a:schemeClr val="hlink"/>
                </a:solidFill>
              </a:rPr>
              <a:t>В Малмыжском районе есть немало самобытных праздников: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chemeClr val="hlink"/>
                </a:solidFill>
              </a:rPr>
              <a:t>Сабантуй – у татар,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chemeClr val="hlink"/>
                </a:solidFill>
              </a:rPr>
              <a:t>Казанская ярмарка – у русских,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chemeClr val="hlink"/>
                </a:solidFill>
              </a:rPr>
              <a:t>Акпатыр – у марийцев</a:t>
            </a:r>
            <a:r>
              <a:rPr lang="ru-RU" sz="4800" smtClean="0">
                <a:solidFill>
                  <a:schemeClr val="hlink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6" descr="сабантуй 0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79925" cy="3362325"/>
          </a:xfrm>
        </p:spPr>
      </p:pic>
      <p:pic>
        <p:nvPicPr>
          <p:cNvPr id="5" name="Picture 5" descr="сабантуй 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абантуй 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абантуй 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638" y="3443288"/>
            <a:ext cx="4551362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3" y="2492896"/>
            <a:ext cx="792088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региональный праздник «Сабантуй»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САБАНТУЙ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«</a:t>
            </a:r>
            <a:r>
              <a:rPr lang="ru-RU" i="1" smtClean="0"/>
              <a:t>САБАН»- плуг</a:t>
            </a:r>
            <a:br>
              <a:rPr lang="ru-RU" i="1" smtClean="0"/>
            </a:br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>«ТУЙ»-праздник</a:t>
            </a:r>
          </a:p>
          <a:p>
            <a:pPr eaLnBrk="1" hangingPunct="1"/>
            <a:r>
              <a:rPr lang="ru-RU" smtClean="0"/>
              <a:t>Со временем традиции сабантуя изменились. Постепенно исчезли местные различия, стали едиными сроки его проведения: Сабантуй теперь празднуется летом по окончании весенних полевых работ и перед началом косовицы во время перерыва в сельскохозяйственных работах.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5281612" cy="3962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5745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94188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Ежегодно проводятся </a:t>
            </a:r>
            <a:r>
              <a:rPr lang="ru-RU" dirty="0" smtClean="0"/>
              <a:t>конные скачки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491287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772" b="3522"/>
          <a:stretch>
            <a:fillRect/>
          </a:stretch>
        </p:blipFill>
        <p:spPr>
          <a:xfrm>
            <a:off x="0" y="0"/>
            <a:ext cx="4500563" cy="3284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1286" b="6898"/>
          <a:stretch>
            <a:fillRect/>
          </a:stretch>
        </p:blipFill>
        <p:spPr bwMode="auto">
          <a:xfrm>
            <a:off x="4500563" y="0"/>
            <a:ext cx="46434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0515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148263" y="3284538"/>
            <a:ext cx="39957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Старые традиции сабантуя постепенно дополняются современными, тем не менее, основной порядок проведения праздника сохраняется. Как правило, в городах сабантуй празднуется один день на майдане, а в селе он состоит из двух частей — ритуального сбора подарков и </a:t>
            </a:r>
            <a:r>
              <a:rPr lang="ru-RU" dirty="0" smtClean="0">
                <a:latin typeface="Century Schoolbook" pitchFamily="18" charset="0"/>
              </a:rPr>
              <a:t>майдана.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Макет баннера сцен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33375"/>
            <a:ext cx="7467600" cy="2312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484313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Казанская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K64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05263"/>
            <a:ext cx="1989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K640_DSC_19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36838"/>
            <a:ext cx="19812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K640_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445125"/>
            <a:ext cx="20161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K1024_DSCF46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636838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K640_22"/>
          <p:cNvPicPr>
            <a:picLocks noChangeAspect="1" noChangeArrowheads="1"/>
          </p:cNvPicPr>
          <p:nvPr/>
        </p:nvPicPr>
        <p:blipFill>
          <a:blip r:embed="rId7" cstate="print"/>
          <a:srcRect t="-4411" r="11801"/>
          <a:stretch>
            <a:fillRect/>
          </a:stretch>
        </p:blipFill>
        <p:spPr bwMode="auto">
          <a:xfrm>
            <a:off x="6300788" y="4076700"/>
            <a:ext cx="20161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P1080517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3721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16238" y="2708275"/>
            <a:ext cx="338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праздника: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5" y="3357563"/>
            <a:ext cx="3311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«Город мастеров»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выставка-ярмарка-конкурс изделий мастеров декоративно-прикладного искусства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4365104"/>
            <a:ext cx="3384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ежегодно выявляет новые имена мастеров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декоративно-прикладного искусства,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пробуждает интерес к народным ремеслам, способствует общению 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мастеров-умельцев и повышению качества исполнения изделий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345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САБАНТУЙ</vt:lpstr>
      <vt:lpstr>Слайд 6</vt:lpstr>
      <vt:lpstr>Ежегодно проводятся конные скачки.</vt:lpstr>
      <vt:lpstr>Слайд 8</vt:lpstr>
      <vt:lpstr>Ярмарка Казанская</vt:lpstr>
      <vt:lpstr>«ЭТНОГОРОД» - ВЫСТАВКА-КОНКУРС БЛЮД НАЦИОНАЛЬНОЙ КУХНИ: РУССКОЙ, ТАТАРСКОЙ, МАРИЙСКОЙ, УДМУРТСКОЙ </vt:lpstr>
      <vt:lpstr>Карнавал-это яркая  демократичная форма для самовыражения.  Его особенность в том, что актерами в нём являются сами  жители города и  района, приезжие  коллективы. </vt:lpstr>
      <vt:lpstr>«Куштымаш» - марийское национальное гуляние  </vt:lpstr>
      <vt:lpstr>Слайд 13</vt:lpstr>
      <vt:lpstr>Ак  Патыр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Малмыжа</dc:title>
  <dc:creator>44</dc:creator>
  <cp:lastModifiedBy>Владелец</cp:lastModifiedBy>
  <cp:revision>16</cp:revision>
  <dcterms:created xsi:type="dcterms:W3CDTF">2015-04-30T01:07:23Z</dcterms:created>
  <dcterms:modified xsi:type="dcterms:W3CDTF">2015-04-30T07:44:21Z</dcterms:modified>
</cp:coreProperties>
</file>